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7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57" r:id="rId10"/>
    <p:sldId id="359" r:id="rId11"/>
    <p:sldId id="332" r:id="rId12"/>
    <p:sldId id="362" r:id="rId13"/>
    <p:sldId id="363" r:id="rId14"/>
    <p:sldId id="364" r:id="rId15"/>
    <p:sldId id="365" r:id="rId16"/>
    <p:sldId id="375" r:id="rId17"/>
    <p:sldId id="307" r:id="rId18"/>
  </p:sldIdLst>
  <p:sldSz cx="9907588" cy="6858000"/>
  <p:notesSz cx="679608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28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05/11/2012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389" y="4772025"/>
            <a:ext cx="4879969" cy="41946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633" y="4708260"/>
            <a:ext cx="4875250" cy="4682409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682" y="384314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316" y="180955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682" y="9511306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316" y="9502688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024" y="479442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17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-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Applied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Project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Cycle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Management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794081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6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November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What is a project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it-IT" sz="3600" dirty="0" smtClean="0">
                <a:latin typeface="Georgia" pitchFamily="18" charset="0"/>
              </a:rPr>
              <a:t>A project </a:t>
            </a:r>
            <a:r>
              <a:rPr lang="it-IT" sz="3600" dirty="0" err="1" smtClean="0">
                <a:latin typeface="Georgia" pitchFamily="18" charset="0"/>
              </a:rPr>
              <a:t>is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series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of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activities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aimed</a:t>
            </a:r>
            <a:r>
              <a:rPr lang="it-IT" sz="3600" dirty="0" smtClean="0">
                <a:latin typeface="Georgia" pitchFamily="18" charset="0"/>
              </a:rPr>
              <a:t> at </a:t>
            </a:r>
            <a:r>
              <a:rPr lang="it-IT" sz="3600" dirty="0" err="1" smtClean="0">
                <a:latin typeface="Georgia" pitchFamily="18" charset="0"/>
              </a:rPr>
              <a:t>bringing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about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clearly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specified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objectives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within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defined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time-period</a:t>
            </a:r>
            <a:r>
              <a:rPr lang="it-IT" sz="3600" dirty="0" smtClean="0">
                <a:latin typeface="Georgia" pitchFamily="18" charset="0"/>
              </a:rPr>
              <a:t> and </a:t>
            </a:r>
            <a:r>
              <a:rPr lang="it-IT" sz="3600" dirty="0" err="1" smtClean="0">
                <a:latin typeface="Georgia" pitchFamily="18" charset="0"/>
              </a:rPr>
              <a:t>with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defined</a:t>
            </a:r>
            <a:r>
              <a:rPr lang="it-IT" sz="3600" dirty="0" smtClean="0">
                <a:latin typeface="Georgia" pitchFamily="18" charset="0"/>
              </a:rPr>
              <a:t> budget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Project’s features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Clearly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identified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Specific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aim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Limited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explicitly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given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ressources</a:t>
            </a:r>
            <a:r>
              <a:rPr lang="it-IT" sz="2800" dirty="0" smtClean="0">
                <a:latin typeface="Georgia" pitchFamily="18" charset="0"/>
              </a:rPr>
              <a:t> (</a:t>
            </a:r>
            <a:r>
              <a:rPr lang="it-IT" sz="2800" i="1" dirty="0" err="1" smtClean="0">
                <a:latin typeface="Georgia" pitchFamily="18" charset="0"/>
              </a:rPr>
              <a:t>time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i="1" dirty="0" err="1" smtClean="0">
                <a:latin typeface="Georgia" pitchFamily="18" charset="0"/>
              </a:rPr>
              <a:t>funds</a:t>
            </a:r>
            <a:r>
              <a:rPr lang="it-IT" sz="2800" dirty="0" smtClean="0"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Precisely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defined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coordination</a:t>
            </a:r>
            <a:r>
              <a:rPr lang="it-IT" sz="2800" dirty="0" smtClean="0">
                <a:latin typeface="Georgia" pitchFamily="18" charset="0"/>
              </a:rPr>
              <a:t>, management and </a:t>
            </a:r>
            <a:r>
              <a:rPr lang="it-IT" sz="2800" dirty="0" err="1" smtClean="0">
                <a:latin typeface="Georgia" pitchFamily="18" charset="0"/>
              </a:rPr>
              <a:t>financing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arrangements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system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Glossary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Stakeholders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Target </a:t>
            </a:r>
            <a:r>
              <a:rPr lang="it-IT" sz="2800" dirty="0" err="1" smtClean="0">
                <a:latin typeface="Georgia" pitchFamily="18" charset="0"/>
              </a:rPr>
              <a:t>groups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Project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Back to the </a:t>
            </a:r>
            <a:r>
              <a:rPr lang="en-US" sz="4200" dirty="0" err="1" smtClean="0">
                <a:latin typeface="Georgia" pitchFamily="18" charset="0"/>
              </a:rPr>
              <a:t>programme</a:t>
            </a:r>
            <a:r>
              <a:rPr lang="en-US" sz="4200" dirty="0" smtClean="0">
                <a:latin typeface="Georgia" pitchFamily="18" charset="0"/>
              </a:rPr>
              <a:t>..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Normally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depend</a:t>
            </a:r>
            <a:r>
              <a:rPr lang="it-IT" sz="2800" dirty="0" smtClean="0">
                <a:latin typeface="Georgia" pitchFamily="18" charset="0"/>
              </a:rPr>
              <a:t> on a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contribute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achievement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objectives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All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together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they</a:t>
            </a:r>
            <a:r>
              <a:rPr lang="it-IT" sz="2800" dirty="0" smtClean="0">
                <a:latin typeface="Georgia" pitchFamily="18" charset="0"/>
              </a:rPr>
              <a:t> are a “package”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a common focus/</a:t>
            </a:r>
            <a:r>
              <a:rPr lang="it-IT" sz="2800" dirty="0" err="1" smtClean="0">
                <a:latin typeface="Georgia" pitchFamily="18" charset="0"/>
              </a:rPr>
              <a:t>theme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In </a:t>
            </a:r>
            <a:r>
              <a:rPr lang="it-IT" sz="2800" dirty="0" err="1" smtClean="0">
                <a:latin typeface="Georgia" pitchFamily="18" charset="0"/>
              </a:rPr>
              <a:t>order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evaluate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, the </a:t>
            </a:r>
            <a:r>
              <a:rPr lang="it-IT" sz="2800" dirty="0" err="1" smtClean="0">
                <a:latin typeface="Georgia" pitchFamily="18" charset="0"/>
              </a:rPr>
              <a:t>individual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must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evaluated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Case history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If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we</a:t>
            </a:r>
            <a:r>
              <a:rPr lang="it-IT" sz="2800" dirty="0" smtClean="0">
                <a:latin typeface="Georgia" pitchFamily="18" charset="0"/>
              </a:rPr>
              <a:t> go back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identification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RIVER project, the </a:t>
            </a:r>
            <a:r>
              <a:rPr lang="it-IT" sz="2800" dirty="0" err="1" smtClean="0">
                <a:latin typeface="Georgia" pitchFamily="18" charset="0"/>
              </a:rPr>
              <a:t>Call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Culture 2007-2013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 can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considered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i="1" dirty="0" err="1" smtClean="0">
                <a:latin typeface="Georgia" pitchFamily="18" charset="0"/>
              </a:rPr>
              <a:t>Exercise</a:t>
            </a:r>
            <a:r>
              <a:rPr lang="it-IT" sz="2800" i="1" dirty="0" smtClean="0">
                <a:latin typeface="Georgia" pitchFamily="18" charset="0"/>
              </a:rPr>
              <a:t> (in </a:t>
            </a:r>
            <a:r>
              <a:rPr lang="it-IT" sz="2800" i="1" dirty="0" err="1" smtClean="0">
                <a:latin typeface="Georgia" pitchFamily="18" charset="0"/>
              </a:rPr>
              <a:t>groups</a:t>
            </a:r>
            <a:r>
              <a:rPr lang="it-IT" sz="2800" i="1" dirty="0" smtClean="0">
                <a:latin typeface="Georgia" pitchFamily="18" charset="0"/>
              </a:rPr>
              <a:t>): </a:t>
            </a:r>
            <a:r>
              <a:rPr lang="it-IT" sz="2800" i="1" dirty="0" err="1" smtClean="0">
                <a:latin typeface="Georgia" pitchFamily="18" charset="0"/>
              </a:rPr>
              <a:t>identify</a:t>
            </a:r>
            <a:r>
              <a:rPr lang="it-IT" sz="2800" i="1" dirty="0" smtClean="0">
                <a:latin typeface="Georgia" pitchFamily="18" charset="0"/>
              </a:rPr>
              <a:t> the </a:t>
            </a:r>
            <a:r>
              <a:rPr lang="it-IT" sz="2800" i="1" dirty="0" err="1" smtClean="0">
                <a:latin typeface="Georgia" pitchFamily="18" charset="0"/>
              </a:rPr>
              <a:t>main</a:t>
            </a:r>
            <a:r>
              <a:rPr lang="it-IT" sz="2800" i="1" dirty="0" smtClean="0">
                <a:latin typeface="Georgia" pitchFamily="18" charset="0"/>
              </a:rPr>
              <a:t> information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be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given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your</a:t>
            </a:r>
            <a:r>
              <a:rPr lang="it-IT" sz="2800" i="1" dirty="0" smtClean="0">
                <a:latin typeface="Georgia" pitchFamily="18" charset="0"/>
              </a:rPr>
              <a:t> boss in </a:t>
            </a:r>
            <a:r>
              <a:rPr lang="it-IT" sz="2800" i="1" dirty="0" err="1" smtClean="0">
                <a:latin typeface="Georgia" pitchFamily="18" charset="0"/>
              </a:rPr>
              <a:t>order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take a </a:t>
            </a:r>
            <a:r>
              <a:rPr lang="it-IT" sz="2800" i="1" dirty="0" err="1" smtClean="0">
                <a:latin typeface="Georgia" pitchFamily="18" charset="0"/>
              </a:rPr>
              <a:t>decision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concerning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submission</a:t>
            </a:r>
            <a:r>
              <a:rPr lang="it-IT" sz="2800" i="1" dirty="0" smtClean="0">
                <a:latin typeface="Georgia" pitchFamily="18" charset="0"/>
              </a:rPr>
              <a:t> (or </a:t>
            </a:r>
            <a:r>
              <a:rPr lang="it-IT" sz="2800" i="1" dirty="0" err="1" smtClean="0">
                <a:latin typeface="Georgia" pitchFamily="18" charset="0"/>
              </a:rPr>
              <a:t>not</a:t>
            </a:r>
            <a:r>
              <a:rPr lang="it-IT" sz="2800" i="1" dirty="0" smtClean="0">
                <a:latin typeface="Georgia" pitchFamily="18" charset="0"/>
              </a:rPr>
              <a:t>) </a:t>
            </a:r>
            <a:r>
              <a:rPr lang="it-IT" sz="2800" i="1" dirty="0" err="1" smtClean="0">
                <a:latin typeface="Georgia" pitchFamily="18" charset="0"/>
              </a:rPr>
              <a:t>of</a:t>
            </a:r>
            <a:r>
              <a:rPr lang="it-IT" sz="2800" i="1" dirty="0" smtClean="0">
                <a:latin typeface="Georgia" pitchFamily="18" charset="0"/>
              </a:rPr>
              <a:t> a </a:t>
            </a:r>
            <a:r>
              <a:rPr lang="it-IT" sz="2800" i="1" dirty="0" err="1" smtClean="0">
                <a:latin typeface="Georgia" pitchFamily="18" charset="0"/>
              </a:rPr>
              <a:t>proposal</a:t>
            </a:r>
            <a:r>
              <a:rPr lang="it-IT" sz="2800" i="1" dirty="0" smtClean="0">
                <a:latin typeface="Georgia" pitchFamily="18" charset="0"/>
              </a:rPr>
              <a:t> under </a:t>
            </a:r>
            <a:r>
              <a:rPr lang="it-IT" sz="2800" i="1" dirty="0" err="1" smtClean="0">
                <a:latin typeface="Georgia" pitchFamily="18" charset="0"/>
              </a:rPr>
              <a:t>this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programme</a:t>
            </a:r>
            <a:r>
              <a:rPr lang="it-IT" sz="2800" i="1" dirty="0" smtClean="0">
                <a:latin typeface="Georgia" pitchFamily="18" charset="0"/>
              </a:rPr>
              <a:t> – </a:t>
            </a:r>
            <a:r>
              <a:rPr lang="it-IT" sz="2800" i="1" dirty="0" err="1" smtClean="0">
                <a:latin typeface="Georgia" pitchFamily="18" charset="0"/>
              </a:rPr>
              <a:t>prepare</a:t>
            </a:r>
            <a:r>
              <a:rPr lang="it-IT" sz="2800" i="1" dirty="0" smtClean="0">
                <a:latin typeface="Georgia" pitchFamily="18" charset="0"/>
              </a:rPr>
              <a:t> a </a:t>
            </a:r>
            <a:r>
              <a:rPr lang="it-IT" sz="2800" i="1" dirty="0" err="1" smtClean="0">
                <a:latin typeface="Georgia" pitchFamily="18" charset="0"/>
              </a:rPr>
              <a:t>sheet</a:t>
            </a:r>
            <a:r>
              <a:rPr lang="it-IT" sz="2800" i="1" dirty="0" smtClean="0">
                <a:latin typeface="Georgia" pitchFamily="18" charset="0"/>
              </a:rPr>
              <a:t> and </a:t>
            </a:r>
            <a:r>
              <a:rPr lang="it-IT" sz="2800" i="1" dirty="0" err="1" smtClean="0">
                <a:latin typeface="Georgia" pitchFamily="18" charset="0"/>
              </a:rPr>
              <a:t>be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ready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present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it</a:t>
            </a:r>
            <a:r>
              <a:rPr lang="it-IT" sz="2800" i="1" dirty="0" smtClean="0">
                <a:latin typeface="Georgia" pitchFamily="18" charset="0"/>
              </a:rPr>
              <a:t>!</a:t>
            </a:r>
            <a:endParaRPr lang="it-IT" sz="2800" i="1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Weaknesses of the project approach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988840"/>
            <a:ext cx="8431213" cy="374441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Inadequate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local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ownership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Huge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number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funded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donors</a:t>
            </a:r>
            <a:r>
              <a:rPr lang="it-IT" sz="2800" dirty="0" smtClean="0">
                <a:latin typeface="Georgia" pitchFamily="18" charset="0"/>
              </a:rPr>
              <a:t> (high </a:t>
            </a:r>
            <a:r>
              <a:rPr lang="it-IT" sz="2800" dirty="0" err="1" smtClean="0">
                <a:latin typeface="Georgia" pitchFamily="18" charset="0"/>
              </a:rPr>
              <a:t>transaction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costs</a:t>
            </a:r>
            <a:r>
              <a:rPr lang="it-IT" sz="2800" dirty="0" smtClean="0"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Establishment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separate management, </a:t>
            </a:r>
            <a:r>
              <a:rPr lang="it-IT" sz="2800" dirty="0" err="1" smtClean="0">
                <a:latin typeface="Georgia" pitchFamily="18" charset="0"/>
              </a:rPr>
              <a:t>financing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/</a:t>
            </a:r>
            <a:r>
              <a:rPr lang="it-IT" sz="2800" dirty="0" err="1" smtClean="0">
                <a:latin typeface="Georgia" pitchFamily="18" charset="0"/>
              </a:rPr>
              <a:t>reporting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arrangements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the project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When is a project appropriate?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844824"/>
            <a:ext cx="8431213" cy="388843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Pilot projects to build capacity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Regional environmental projects or international public goods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Emergency and post-crisis interventions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When conditions within a country or sector do not allow yet other approaches to be used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diagram </a:t>
            </a:r>
          </a:p>
        </p:txBody>
      </p:sp>
      <p:sp>
        <p:nvSpPr>
          <p:cNvPr id="21" name="Segnaposto contenuto 20"/>
          <p:cNvSpPr>
            <a:spLocks noGrp="1"/>
          </p:cNvSpPr>
          <p:nvPr>
            <p:ph idx="1"/>
          </p:nvPr>
        </p:nvSpPr>
        <p:spPr>
          <a:xfrm>
            <a:off x="1385889" y="2591594"/>
            <a:ext cx="7405520" cy="3421047"/>
          </a:xfrm>
        </p:spPr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3" y="1124744"/>
            <a:ext cx="8111405" cy="5145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features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The </a:t>
            </a:r>
            <a:r>
              <a:rPr lang="it-IT" sz="2800" dirty="0" err="1" smtClean="0">
                <a:latin typeface="Georgia" pitchFamily="18" charset="0"/>
              </a:rPr>
              <a:t>phases</a:t>
            </a:r>
            <a:r>
              <a:rPr lang="it-IT" sz="2800" dirty="0" smtClean="0">
                <a:latin typeface="Georgia" pitchFamily="18" charset="0"/>
              </a:rPr>
              <a:t> in the </a:t>
            </a:r>
            <a:r>
              <a:rPr lang="it-IT" sz="2800" dirty="0" err="1" smtClean="0">
                <a:latin typeface="Georgia" pitchFamily="18" charset="0"/>
              </a:rPr>
              <a:t>cycle</a:t>
            </a:r>
            <a:r>
              <a:rPr lang="it-IT" sz="2800" dirty="0" smtClean="0">
                <a:latin typeface="Georgia" pitchFamily="18" charset="0"/>
              </a:rPr>
              <a:t> are progressive – </a:t>
            </a:r>
            <a:r>
              <a:rPr lang="it-IT" sz="2800" dirty="0" err="1" smtClean="0">
                <a:latin typeface="Georgia" pitchFamily="18" charset="0"/>
              </a:rPr>
              <a:t>each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phase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should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completed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next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tackled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success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New </a:t>
            </a:r>
            <a:r>
              <a:rPr lang="it-IT" sz="2800" dirty="0" err="1" smtClean="0">
                <a:latin typeface="Georgia" pitchFamily="18" charset="0"/>
              </a:rPr>
              <a:t>programming</a:t>
            </a:r>
            <a:r>
              <a:rPr lang="it-IT" sz="2800" dirty="0" smtClean="0">
                <a:latin typeface="Georgia" pitchFamily="18" charset="0"/>
              </a:rPr>
              <a:t> and project </a:t>
            </a:r>
            <a:r>
              <a:rPr lang="it-IT" sz="2800" dirty="0" err="1" smtClean="0">
                <a:latin typeface="Georgia" pitchFamily="18" charset="0"/>
              </a:rPr>
              <a:t>identification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draws</a:t>
            </a:r>
            <a:r>
              <a:rPr lang="it-IT" sz="2800" dirty="0" smtClean="0">
                <a:latin typeface="Georgia" pitchFamily="18" charset="0"/>
              </a:rPr>
              <a:t> on the </a:t>
            </a:r>
            <a:r>
              <a:rPr lang="it-IT" sz="2800" dirty="0" err="1" smtClean="0">
                <a:latin typeface="Georgia" pitchFamily="18" charset="0"/>
              </a:rPr>
              <a:t>results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as</a:t>
            </a:r>
            <a:r>
              <a:rPr lang="it-IT" sz="2800" dirty="0" smtClean="0">
                <a:latin typeface="Georgia" pitchFamily="18" charset="0"/>
              </a:rPr>
              <a:t> part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structured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process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Programming and Call for proposals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844824"/>
            <a:ext cx="8431213" cy="388843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Programming phase depends on the donor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In case of development projects, programming is normally based on Call for proposals approach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The use of Call for proposals approach is the general rule when dealing with non-state actors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Call for proposals: EC role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12776"/>
            <a:ext cx="8431213" cy="432048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Donor establishes: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broad objectives it wishes to achieve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scope of projects it is willing to fund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the application and assessment procedures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a set of eligibility criteria for applicants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 co-funding rate and ceiling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Call for proposals: Applicant role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The applicant: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is free to identify the project idea in the scope of the Call for proposals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has to formulate the proposal according to the Call for proposals requirements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has to guarantee the necessary co-funding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in case of approval, will implement the project 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value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PCM helps to ensure that: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projects are supportive of overarching policy objectives of donor and partners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Ø"/>
            </a:pPr>
            <a:r>
              <a:rPr lang="en-US" sz="2800" dirty="0" smtClean="0">
                <a:latin typeface="Georgia" pitchFamily="18" charset="0"/>
              </a:rPr>
              <a:t>projects are relevant to an agreed strategy and to the real problems of target groups / 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PCM requirements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17646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PCM </a:t>
            </a:r>
            <a:r>
              <a:rPr lang="it-IT" sz="2800" dirty="0" err="1" smtClean="0">
                <a:latin typeface="Georgia" pitchFamily="18" charset="0"/>
              </a:rPr>
              <a:t>requires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use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advanced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tools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especially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Logical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Framework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PCM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not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merely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technical</a:t>
            </a:r>
            <a:r>
              <a:rPr lang="it-IT" sz="2800" dirty="0" smtClean="0">
                <a:latin typeface="Georgia" pitchFamily="18" charset="0"/>
              </a:rPr>
              <a:t> procedure </a:t>
            </a:r>
            <a:r>
              <a:rPr lang="it-IT" sz="2800" dirty="0" err="1" smtClean="0">
                <a:latin typeface="Georgia" pitchFamily="18" charset="0"/>
              </a:rPr>
              <a:t>but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process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starting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active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participation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Local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ownership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considered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as</a:t>
            </a:r>
            <a:r>
              <a:rPr lang="it-IT" sz="2800" dirty="0" smtClean="0">
                <a:latin typeface="Georgia" pitchFamily="18" charset="0"/>
              </a:rPr>
              <a:t> a key </a:t>
            </a:r>
            <a:r>
              <a:rPr lang="it-IT" sz="2800" dirty="0" err="1" smtClean="0">
                <a:latin typeface="Georgia" pitchFamily="18" charset="0"/>
              </a:rPr>
              <a:t>value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promoted</a:t>
            </a:r>
            <a:r>
              <a:rPr lang="it-IT" sz="2800" dirty="0" smtClean="0">
                <a:latin typeface="Georgia" pitchFamily="18" charset="0"/>
              </a:rPr>
              <a:t> in </a:t>
            </a:r>
            <a:r>
              <a:rPr lang="it-IT" sz="2800" dirty="0" err="1" smtClean="0">
                <a:latin typeface="Georgia" pitchFamily="18" charset="0"/>
              </a:rPr>
              <a:t>each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phase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Case </a:t>
            </a:r>
            <a:r>
              <a:rPr lang="en-US" sz="4200" dirty="0" smtClean="0">
                <a:latin typeface="Georgia" pitchFamily="18" charset="0"/>
              </a:rPr>
              <a:t>history, again</a:t>
            </a:r>
            <a:endParaRPr lang="en-US" sz="4200" dirty="0" smtClean="0">
              <a:latin typeface="Georgia" pitchFamily="18" charset="0"/>
            </a:endParaRP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When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smtClean="0">
                <a:latin typeface="Georgia" pitchFamily="18" charset="0"/>
              </a:rPr>
              <a:t>RIVER </a:t>
            </a:r>
            <a:r>
              <a:rPr lang="it-IT" sz="2800" dirty="0" smtClean="0">
                <a:latin typeface="Georgia" pitchFamily="18" charset="0"/>
              </a:rPr>
              <a:t>project </a:t>
            </a:r>
            <a:r>
              <a:rPr lang="it-IT" sz="2800" dirty="0" err="1" smtClean="0">
                <a:latin typeface="Georgia" pitchFamily="18" charset="0"/>
              </a:rPr>
              <a:t>was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presented</a:t>
            </a:r>
            <a:r>
              <a:rPr lang="it-IT" sz="2800" dirty="0" smtClean="0">
                <a:latin typeface="Georgia" pitchFamily="18" charset="0"/>
              </a:rPr>
              <a:t>, some strong and </a:t>
            </a:r>
            <a:r>
              <a:rPr lang="it-IT" sz="2800" dirty="0" err="1" smtClean="0">
                <a:latin typeface="Georgia" pitchFamily="18" charset="0"/>
              </a:rPr>
              <a:t>weak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points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were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mentioned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i="1" dirty="0" err="1" smtClean="0">
                <a:latin typeface="Georgia" pitchFamily="18" charset="0"/>
              </a:rPr>
              <a:t>Exercise</a:t>
            </a:r>
            <a:r>
              <a:rPr lang="it-IT" sz="2800" i="1" dirty="0" smtClean="0">
                <a:latin typeface="Georgia" pitchFamily="18" charset="0"/>
              </a:rPr>
              <a:t> (in </a:t>
            </a:r>
            <a:r>
              <a:rPr lang="it-IT" sz="2800" i="1" dirty="0" err="1" smtClean="0">
                <a:latin typeface="Georgia" pitchFamily="18" charset="0"/>
              </a:rPr>
              <a:t>groups</a:t>
            </a:r>
            <a:r>
              <a:rPr lang="it-IT" sz="2800" i="1" dirty="0" smtClean="0">
                <a:latin typeface="Georgia" pitchFamily="18" charset="0"/>
              </a:rPr>
              <a:t>): </a:t>
            </a:r>
            <a:r>
              <a:rPr lang="it-IT" sz="2800" i="1" dirty="0" err="1" smtClean="0">
                <a:latin typeface="Georgia" pitchFamily="18" charset="0"/>
              </a:rPr>
              <a:t>analyse</a:t>
            </a:r>
            <a:r>
              <a:rPr lang="it-IT" sz="2800" i="1" dirty="0" smtClean="0">
                <a:latin typeface="Georgia" pitchFamily="18" charset="0"/>
              </a:rPr>
              <a:t> the award </a:t>
            </a:r>
            <a:r>
              <a:rPr lang="it-IT" sz="2800" i="1" dirty="0" err="1" smtClean="0">
                <a:latin typeface="Georgia" pitchFamily="18" charset="0"/>
              </a:rPr>
              <a:t>criteria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presented</a:t>
            </a:r>
            <a:r>
              <a:rPr lang="it-IT" sz="2800" i="1" dirty="0" smtClean="0">
                <a:latin typeface="Georgia" pitchFamily="18" charset="0"/>
              </a:rPr>
              <a:t> in the Culture </a:t>
            </a:r>
            <a:r>
              <a:rPr lang="it-IT" sz="2800" i="1" dirty="0" err="1" smtClean="0">
                <a:latin typeface="Georgia" pitchFamily="18" charset="0"/>
              </a:rPr>
              <a:t>Programme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Specifications</a:t>
            </a:r>
            <a:r>
              <a:rPr lang="it-IT" sz="2800" i="1" dirty="0" smtClean="0">
                <a:latin typeface="Georgia" pitchFamily="18" charset="0"/>
              </a:rPr>
              <a:t> and associate (1) </a:t>
            </a:r>
            <a:r>
              <a:rPr lang="it-IT" sz="2800" i="1" dirty="0" err="1" smtClean="0">
                <a:latin typeface="Georgia" pitchFamily="18" charset="0"/>
              </a:rPr>
              <a:t>one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criterion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with</a:t>
            </a:r>
            <a:r>
              <a:rPr lang="it-IT" sz="2800" i="1" dirty="0" smtClean="0">
                <a:latin typeface="Georgia" pitchFamily="18" charset="0"/>
              </a:rPr>
              <a:t> a RIVER’s strong </a:t>
            </a:r>
            <a:r>
              <a:rPr lang="it-IT" sz="2800" i="1" dirty="0" err="1" smtClean="0">
                <a:latin typeface="Georgia" pitchFamily="18" charset="0"/>
              </a:rPr>
              <a:t>poing</a:t>
            </a:r>
            <a:r>
              <a:rPr lang="it-IT" sz="2800" i="1" dirty="0" smtClean="0">
                <a:latin typeface="Georgia" pitchFamily="18" charset="0"/>
              </a:rPr>
              <a:t> (2) </a:t>
            </a:r>
            <a:r>
              <a:rPr lang="it-IT" sz="2800" i="1" dirty="0" err="1" smtClean="0">
                <a:latin typeface="Georgia" pitchFamily="18" charset="0"/>
              </a:rPr>
              <a:t>one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criterion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with</a:t>
            </a:r>
            <a:r>
              <a:rPr lang="it-IT" sz="2800" i="1" dirty="0" smtClean="0">
                <a:latin typeface="Georgia" pitchFamily="18" charset="0"/>
              </a:rPr>
              <a:t> a RIVER’s </a:t>
            </a:r>
            <a:r>
              <a:rPr lang="it-IT" sz="2800" i="1" dirty="0" err="1" smtClean="0">
                <a:latin typeface="Georgia" pitchFamily="18" charset="0"/>
              </a:rPr>
              <a:t>weak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point</a:t>
            </a:r>
            <a:r>
              <a:rPr lang="it-IT" sz="2800" i="1" dirty="0" smtClean="0">
                <a:latin typeface="Georgia" pitchFamily="18" charset="0"/>
              </a:rPr>
              <a:t> – </a:t>
            </a:r>
            <a:r>
              <a:rPr lang="it-IT" sz="2800" i="1" dirty="0" err="1" smtClean="0">
                <a:latin typeface="Georgia" pitchFamily="18" charset="0"/>
              </a:rPr>
              <a:t>each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group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should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justify</a:t>
            </a:r>
            <a:r>
              <a:rPr lang="it-IT" sz="2800" i="1" dirty="0" smtClean="0">
                <a:latin typeface="Georgia" pitchFamily="18" charset="0"/>
              </a:rPr>
              <a:t> the </a:t>
            </a:r>
            <a:r>
              <a:rPr lang="it-IT" sz="2800" i="1" dirty="0" err="1" smtClean="0">
                <a:latin typeface="Georgia" pitchFamily="18" charset="0"/>
              </a:rPr>
              <a:t>selection</a:t>
            </a:r>
            <a:endParaRPr lang="it-IT" sz="2800" i="1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projects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are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stakeholders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’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involvement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617</Words>
  <Application>Microsoft Office PowerPoint</Application>
  <PresentationFormat>Personalizzato</PresentationFormat>
  <Paragraphs>78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Diapositiva 1</vt:lpstr>
      <vt:lpstr>What is a project</vt:lpstr>
      <vt:lpstr>Project’s features</vt:lpstr>
      <vt:lpstr>Glossary</vt:lpstr>
      <vt:lpstr>Back to the programme..</vt:lpstr>
      <vt:lpstr>Case history</vt:lpstr>
      <vt:lpstr>Weaknesses of the project approach</vt:lpstr>
      <vt:lpstr>When is a project appropriate?</vt:lpstr>
      <vt:lpstr>PCM diagram </vt:lpstr>
      <vt:lpstr>PCM features</vt:lpstr>
      <vt:lpstr>Programming and Call for proposals</vt:lpstr>
      <vt:lpstr>Call for proposals: EC role</vt:lpstr>
      <vt:lpstr>Call for proposals: Applicant role</vt:lpstr>
      <vt:lpstr>PCM value</vt:lpstr>
      <vt:lpstr>PCM requirements</vt:lpstr>
      <vt:lpstr>Case history, again</vt:lpstr>
      <vt:lpstr>Diapositiva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113</cp:revision>
  <dcterms:modified xsi:type="dcterms:W3CDTF">2012-11-05T22:03:40Z</dcterms:modified>
</cp:coreProperties>
</file>