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sldIdLst>
    <p:sldId id="305" r:id="rId2"/>
    <p:sldId id="347" r:id="rId3"/>
    <p:sldId id="324" r:id="rId4"/>
    <p:sldId id="333" r:id="rId5"/>
    <p:sldId id="354" r:id="rId6"/>
    <p:sldId id="349" r:id="rId7"/>
    <p:sldId id="319" r:id="rId8"/>
    <p:sldId id="318" r:id="rId9"/>
    <p:sldId id="317" r:id="rId10"/>
    <p:sldId id="316" r:id="rId11"/>
    <p:sldId id="361" r:id="rId12"/>
    <p:sldId id="325" r:id="rId13"/>
    <p:sldId id="362" r:id="rId14"/>
    <p:sldId id="363" r:id="rId15"/>
    <p:sldId id="327" r:id="rId16"/>
    <p:sldId id="355" r:id="rId17"/>
    <p:sldId id="356" r:id="rId18"/>
    <p:sldId id="357" r:id="rId19"/>
    <p:sldId id="359" r:id="rId20"/>
    <p:sldId id="358" r:id="rId21"/>
    <p:sldId id="332" r:id="rId22"/>
    <p:sldId id="307" r:id="rId23"/>
  </p:sldIdLst>
  <p:sldSz cx="9907588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1pPr>
    <a:lvl2pPr marL="4572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2pPr>
    <a:lvl3pPr marL="9144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3pPr>
    <a:lvl4pPr marL="13716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4pPr>
    <a:lvl5pPr marL="18288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18" autoAdjust="0"/>
  </p:normalViewPr>
  <p:slideViewPr>
    <p:cSldViewPr>
      <p:cViewPr varScale="1">
        <p:scale>
          <a:sx n="82" d="100"/>
          <a:sy n="82" d="100"/>
        </p:scale>
        <p:origin x="-828" y="-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7174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58850" y="692150"/>
            <a:ext cx="4933950" cy="3409950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1006475" y="4395788"/>
            <a:ext cx="4924425" cy="3863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3600" tIns="47520" rIns="93600" bIns="47520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noProof="0" smtClean="0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968375" y="4337050"/>
            <a:ext cx="4919663" cy="4313238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1012825" y="354013"/>
            <a:ext cx="4835525" cy="1587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939800" y="166688"/>
            <a:ext cx="5026025" cy="217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>
              <a:buFont typeface="Arial" charset="0"/>
              <a:buNone/>
              <a:tabLst>
                <a:tab pos="0" algn="l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ABBEY NATIONAL	PROJECT MANAGEMENT SKILLS FOR PROJECT TEAM MEMBERS</a:t>
            </a:r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1012825" y="8761413"/>
            <a:ext cx="4835525" cy="1587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939800" y="8753475"/>
            <a:ext cx="5026025" cy="2174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>
              <a:buFont typeface="Arial" charset="0"/>
              <a:buNone/>
              <a:tabLst>
                <a:tab pos="0" algn="l"/>
                <a:tab pos="2325688" algn="ctr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	 ABN-010	 © 1999 Learning Dimensions</a:t>
            </a: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1063625" y="4416425"/>
            <a:ext cx="682625" cy="307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3600" tIns="47520" rIns="93600" bIns="47520">
            <a:spAutoFit/>
          </a:bodyPr>
          <a:lstStyle/>
          <a:p>
            <a:pPr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1400" b="1">
                <a:solidFill>
                  <a:srgbClr val="000000"/>
                </a:solidFill>
                <a:latin typeface="Arial" charset="0"/>
                <a:ea typeface="MS Gothic" charset="-128"/>
              </a:rPr>
              <a:t>Notes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62025" y="692150"/>
            <a:ext cx="4927600" cy="340995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"/>
          <p:cNvSpPr txBox="1">
            <a:spLocks noChangeArrowheads="1"/>
          </p:cNvSpPr>
          <p:nvPr/>
        </p:nvSpPr>
        <p:spPr bwMode="auto">
          <a:xfrm>
            <a:off x="958850" y="692150"/>
            <a:ext cx="4940300" cy="34163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body"/>
          </p:nvPr>
        </p:nvSpPr>
        <p:spPr>
          <a:xfrm>
            <a:off x="1006475" y="4395788"/>
            <a:ext cx="4926013" cy="3865562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9963" y="706438"/>
            <a:ext cx="4965700" cy="33893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1006475" y="4395788"/>
            <a:ext cx="4926013" cy="3865562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9963" y="706438"/>
            <a:ext cx="4965700" cy="33893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1006475" y="4395788"/>
            <a:ext cx="4926013" cy="3865562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9963" y="706438"/>
            <a:ext cx="4965700" cy="33893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1006475" y="4395788"/>
            <a:ext cx="4926013" cy="3865562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"/>
          <p:cNvSpPr txBox="1">
            <a:spLocks noChangeArrowheads="1"/>
          </p:cNvSpPr>
          <p:nvPr/>
        </p:nvSpPr>
        <p:spPr bwMode="auto">
          <a:xfrm>
            <a:off x="958850" y="692150"/>
            <a:ext cx="4940300" cy="34163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body"/>
          </p:nvPr>
        </p:nvSpPr>
        <p:spPr>
          <a:xfrm>
            <a:off x="1006475" y="4395788"/>
            <a:ext cx="4926013" cy="3865562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9963" y="706438"/>
            <a:ext cx="4965700" cy="33893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1006475" y="4395788"/>
            <a:ext cx="4926013" cy="3865562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9963" y="706438"/>
            <a:ext cx="4965700" cy="33893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1006475" y="4395788"/>
            <a:ext cx="4926013" cy="3865562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9963" y="706438"/>
            <a:ext cx="4965700" cy="33893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1006475" y="4395788"/>
            <a:ext cx="4926013" cy="3865562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9963" y="706438"/>
            <a:ext cx="4965700" cy="33893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1006475" y="4395788"/>
            <a:ext cx="4926013" cy="3865562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9963" y="706438"/>
            <a:ext cx="4965700" cy="33893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1006475" y="4395788"/>
            <a:ext cx="4926013" cy="3865562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9963" y="706438"/>
            <a:ext cx="4965700" cy="33893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1006475" y="4395788"/>
            <a:ext cx="4926013" cy="3865562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9963" y="706438"/>
            <a:ext cx="4965700" cy="33893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1006475" y="4395788"/>
            <a:ext cx="4926013" cy="3865562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9963" y="706438"/>
            <a:ext cx="4965700" cy="33893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1006475" y="4395788"/>
            <a:ext cx="4926013" cy="3865562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9963" y="706438"/>
            <a:ext cx="4965700" cy="33893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1006475" y="4395788"/>
            <a:ext cx="4926013" cy="3865562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9963" y="706438"/>
            <a:ext cx="4965700" cy="33893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1006475" y="4395788"/>
            <a:ext cx="4926013" cy="3865562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9963" y="706438"/>
            <a:ext cx="4965700" cy="33893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1006475" y="4395788"/>
            <a:ext cx="4926013" cy="3865562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9963" y="706438"/>
            <a:ext cx="4965700" cy="33893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1006475" y="4395788"/>
            <a:ext cx="4926013" cy="3865562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9963" y="706438"/>
            <a:ext cx="4965700" cy="33893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1006475" y="4395788"/>
            <a:ext cx="4926013" cy="3865562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9963" y="706438"/>
            <a:ext cx="4965700" cy="33893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1006475" y="4395788"/>
            <a:ext cx="4926013" cy="3865562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9963" y="706438"/>
            <a:ext cx="4965700" cy="33893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1006475" y="4395788"/>
            <a:ext cx="4926013" cy="3865562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8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tabLst>
                <a:tab pos="0" algn="l"/>
                <a:tab pos="450850" algn="l"/>
                <a:tab pos="903288" algn="l"/>
                <a:tab pos="1355725" algn="l"/>
                <a:tab pos="1808163" algn="l"/>
                <a:tab pos="2260600" algn="l"/>
                <a:tab pos="2713038" algn="l"/>
                <a:tab pos="3165475" algn="l"/>
                <a:tab pos="3617913" algn="l"/>
                <a:tab pos="4070350" algn="l"/>
                <a:tab pos="4522788" algn="l"/>
                <a:tab pos="4975225" algn="l"/>
                <a:tab pos="5427663" algn="l"/>
                <a:tab pos="5880100" algn="l"/>
                <a:tab pos="6332538" algn="l"/>
                <a:tab pos="6784975" algn="l"/>
                <a:tab pos="7237413" algn="l"/>
                <a:tab pos="7689850" algn="l"/>
                <a:tab pos="8142288" algn="l"/>
                <a:tab pos="8594725" algn="l"/>
                <a:tab pos="9047163" algn="l"/>
              </a:tabLst>
            </a:pPr>
            <a:fld id="{48839E71-A455-4B05-890B-C78A9ED3C572}" type="slidenum">
              <a:rPr lang="it-IT"/>
              <a:pPr>
                <a:tabLst>
                  <a:tab pos="0" algn="l"/>
                  <a:tab pos="450850" algn="l"/>
                  <a:tab pos="903288" algn="l"/>
                  <a:tab pos="1355725" algn="l"/>
                  <a:tab pos="1808163" algn="l"/>
                  <a:tab pos="2260600" algn="l"/>
                  <a:tab pos="2713038" algn="l"/>
                  <a:tab pos="3165475" algn="l"/>
                  <a:tab pos="3617913" algn="l"/>
                  <a:tab pos="4070350" algn="l"/>
                  <a:tab pos="4522788" algn="l"/>
                  <a:tab pos="4975225" algn="l"/>
                  <a:tab pos="5427663" algn="l"/>
                  <a:tab pos="5880100" algn="l"/>
                  <a:tab pos="6332538" algn="l"/>
                  <a:tab pos="6784975" algn="l"/>
                  <a:tab pos="7237413" algn="l"/>
                  <a:tab pos="7689850" algn="l"/>
                  <a:tab pos="8142288" algn="l"/>
                  <a:tab pos="8594725" algn="l"/>
                  <a:tab pos="9047163" algn="l"/>
                </a:tabLst>
              </a:pPr>
              <a:t>22</a:t>
            </a:fld>
            <a:endParaRPr lang="it-IT"/>
          </a:p>
        </p:txBody>
      </p:sp>
      <p:sp>
        <p:nvSpPr>
          <p:cNvPr id="11267" name="Text Box 1"/>
          <p:cNvSpPr txBox="1">
            <a:spLocks noChangeArrowheads="1"/>
          </p:cNvSpPr>
          <p:nvPr/>
        </p:nvSpPr>
        <p:spPr bwMode="auto">
          <a:xfrm>
            <a:off x="969963" y="706438"/>
            <a:ext cx="4965700" cy="33893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2089" tIns="46045" rIns="92089" bIns="46045" anchor="ctr"/>
          <a:lstStyle/>
          <a:p>
            <a:endParaRPr lang="it-IT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body"/>
          </p:nvPr>
        </p:nvSpPr>
        <p:spPr>
          <a:xfrm>
            <a:off x="930275" y="4378325"/>
            <a:ext cx="5041900" cy="40941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1688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578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1687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1687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55688" y="1962150"/>
            <a:ext cx="4144962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353050" y="1962150"/>
            <a:ext cx="4146550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69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99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99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73500" y="273050"/>
            <a:ext cx="553878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518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518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518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89813" y="504825"/>
            <a:ext cx="2109787" cy="554196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55688" y="504825"/>
            <a:ext cx="6181725" cy="554196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55688" y="504825"/>
            <a:ext cx="8375650" cy="1136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 titolo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55688" y="1962150"/>
            <a:ext cx="8443912" cy="4084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della struttura</a:t>
            </a:r>
          </a:p>
          <a:p>
            <a:pPr lvl="1"/>
            <a:r>
              <a:rPr lang="en-GB" smtClean="0"/>
              <a:t>Secondo livello struttura</a:t>
            </a:r>
          </a:p>
          <a:p>
            <a:pPr lvl="2"/>
            <a:r>
              <a:rPr lang="en-GB" smtClean="0"/>
              <a:t>Terzo livello struttura</a:t>
            </a:r>
          </a:p>
          <a:p>
            <a:pPr lvl="3"/>
            <a:r>
              <a:rPr lang="en-GB" smtClean="0"/>
              <a:t>Quarto livello struttura</a:t>
            </a:r>
          </a:p>
          <a:p>
            <a:pPr lvl="4"/>
            <a:r>
              <a:rPr lang="en-GB" smtClean="0"/>
              <a:t>Quinto livello struttura</a:t>
            </a:r>
          </a:p>
          <a:p>
            <a:pPr lvl="4"/>
            <a:r>
              <a:rPr lang="en-GB" smtClean="0"/>
              <a:t>Sesto livello struttura</a:t>
            </a:r>
          </a:p>
          <a:p>
            <a:pPr lvl="4"/>
            <a:r>
              <a:rPr lang="en-GB" smtClean="0"/>
              <a:t>Settimo livello struttura</a:t>
            </a:r>
          </a:p>
          <a:p>
            <a:pPr lvl="4"/>
            <a:r>
              <a:rPr lang="en-GB" smtClean="0"/>
              <a:t>Ottavo livello struttura</a:t>
            </a:r>
          </a:p>
          <a:p>
            <a:pPr lvl="4"/>
            <a:r>
              <a:rPr lang="en-GB" smtClean="0"/>
              <a:t>Nono livello struttura</a:t>
            </a: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6350" y="6350"/>
            <a:ext cx="9891713" cy="6843713"/>
          </a:xfrm>
          <a:prstGeom prst="rect">
            <a:avLst/>
          </a:prstGeom>
          <a:noFill/>
          <a:ln w="126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4057650" y="2914650"/>
            <a:ext cx="9906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2pPr>
      <a:lvl3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3pPr>
      <a:lvl4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4pPr>
      <a:lvl5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5pPr>
      <a:lvl6pPr marL="4572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6pPr>
      <a:lvl7pPr marL="9144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7pPr>
      <a:lvl8pPr marL="13716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8pPr>
      <a:lvl9pPr marL="18288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42900" indent="-342900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000000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371475" indent="-25876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77000"/>
        <a:buFont typeface="Wingdings 3" pitchFamily="16" charset="2"/>
        <a:buChar char=""/>
        <a:defRPr sz="2000">
          <a:solidFill>
            <a:srgbClr val="000000"/>
          </a:solidFill>
          <a:latin typeface="+mn-lt"/>
          <a:ea typeface="+mn-ea"/>
        </a:defRPr>
      </a:lvl2pPr>
      <a:lvl3pPr marL="747713" indent="-255588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87000"/>
        <a:buFont typeface="Arial" charset="0"/>
        <a:buChar char="–"/>
        <a:defRPr sz="2000">
          <a:solidFill>
            <a:srgbClr val="000000"/>
          </a:solidFill>
          <a:latin typeface="+mn-lt"/>
          <a:ea typeface="+mn-ea"/>
        </a:defRPr>
      </a:lvl3pPr>
      <a:lvl4pPr marL="1125538" indent="-257175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Wingdings" pitchFamily="2" charset="2"/>
        <a:buChar char=""/>
        <a:defRPr sz="2000">
          <a:solidFill>
            <a:srgbClr val="000000"/>
          </a:solidFill>
          <a:latin typeface="+mn-lt"/>
          <a:ea typeface="+mn-ea"/>
        </a:defRPr>
      </a:lvl4pPr>
      <a:lvl5pPr marL="14827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5pPr>
      <a:lvl6pPr marL="19399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6pPr>
      <a:lvl7pPr marL="23971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7pPr>
      <a:lvl8pPr marL="28543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8pPr>
      <a:lvl9pPr marL="33115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ec.europa.eu/europeaid/infopoint/publications/index_en.htm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c.europa.eu/europeaid/work/visibility/index_en.htm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egnaposto contenuto 2"/>
          <p:cNvSpPr>
            <a:spLocks noGrp="1"/>
          </p:cNvSpPr>
          <p:nvPr>
            <p:ph idx="1"/>
          </p:nvPr>
        </p:nvSpPr>
        <p:spPr>
          <a:xfrm>
            <a:off x="452438" y="2143125"/>
            <a:ext cx="8821836" cy="1573907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Project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Cycle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Management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International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Development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Cooperation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: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Applied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Presentation</a:t>
            </a:r>
            <a:r>
              <a:rPr lang="it-IT" sz="36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of</a:t>
            </a:r>
            <a:r>
              <a:rPr lang="it-IT" sz="36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600" dirty="0" smtClean="0">
                <a:solidFill>
                  <a:srgbClr val="00B0F0"/>
                </a:solidFill>
                <a:latin typeface="Georgia" pitchFamily="18" charset="0"/>
              </a:rPr>
              <a:t>the </a:t>
            </a: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c</a:t>
            </a: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ourse</a:t>
            </a:r>
            <a:endParaRPr lang="it-IT" sz="36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3076" name="Rettangolo 8"/>
          <p:cNvSpPr>
            <a:spLocks noChangeArrowheads="1"/>
          </p:cNvSpPr>
          <p:nvPr/>
        </p:nvSpPr>
        <p:spPr bwMode="auto">
          <a:xfrm>
            <a:off x="489298" y="5373216"/>
            <a:ext cx="4953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err="1" smtClean="0">
                <a:solidFill>
                  <a:schemeClr val="tx1"/>
                </a:solidFill>
                <a:latin typeface="Georgia" pitchFamily="18" charset="0"/>
              </a:rPr>
              <a:t>Teacher</a:t>
            </a:r>
            <a:endParaRPr lang="it-IT" i="1" dirty="0">
              <a:solidFill>
                <a:schemeClr val="tx1"/>
              </a:solidFill>
              <a:latin typeface="Georgia" pitchFamily="18" charset="0"/>
            </a:endParaRPr>
          </a:p>
          <a:p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Pietro </a:t>
            </a:r>
            <a:r>
              <a:rPr lang="it-IT" dirty="0" err="1">
                <a:solidFill>
                  <a:schemeClr val="tx1"/>
                </a:solidFill>
                <a:latin typeface="Georgia" pitchFamily="18" charset="0"/>
              </a:rPr>
              <a:t>Celotti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7" name="Rettangolo 9"/>
          <p:cNvSpPr>
            <a:spLocks noChangeArrowheads="1"/>
          </p:cNvSpPr>
          <p:nvPr/>
        </p:nvSpPr>
        <p:spPr bwMode="auto">
          <a:xfrm>
            <a:off x="501650" y="895350"/>
            <a:ext cx="4953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smtClean="0">
                <a:solidFill>
                  <a:schemeClr val="tx1"/>
                </a:solidFill>
                <a:latin typeface="Georgia" pitchFamily="18" charset="0"/>
              </a:rPr>
              <a:t>Università degli Studi di Macerata</a:t>
            </a:r>
          </a:p>
          <a:p>
            <a:r>
              <a:rPr lang="it-IT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8" name="Rettangolo 10"/>
          <p:cNvSpPr>
            <a:spLocks noChangeArrowheads="1"/>
          </p:cNvSpPr>
          <p:nvPr/>
        </p:nvSpPr>
        <p:spPr bwMode="auto">
          <a:xfrm>
            <a:off x="561306" y="1628800"/>
            <a:ext cx="1569660" cy="24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60000"/>
              </a:lnSpc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9</a:t>
            </a: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1600" dirty="0" err="1" smtClean="0">
                <a:solidFill>
                  <a:schemeClr val="tx1"/>
                </a:solidFill>
                <a:latin typeface="Georgia" pitchFamily="18" charset="0"/>
              </a:rPr>
              <a:t>October</a:t>
            </a: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2012</a:t>
            </a:r>
            <a:endParaRPr lang="it-IT" sz="16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 txBox="1">
            <a:spLocks/>
          </p:cNvSpPr>
          <p:nvPr/>
        </p:nvSpPr>
        <p:spPr>
          <a:xfrm>
            <a:off x="452438" y="2143125"/>
            <a:ext cx="9217025" cy="2571750"/>
          </a:xfrm>
          <a:prstGeom prst="rect">
            <a:avLst/>
          </a:prstGeom>
        </p:spPr>
        <p:txBody>
          <a:bodyPr/>
          <a:lstStyle/>
          <a:p>
            <a:pPr marL="342900" indent="-342900">
              <a:spcAft>
                <a:spcPts val="0"/>
              </a:spcAft>
              <a:buFont typeface="Arial" charset="0"/>
              <a:buNone/>
              <a:defRPr/>
            </a:pPr>
            <a:r>
              <a:rPr lang="it-IT" sz="3600" b="1" kern="0" dirty="0" err="1" smtClean="0">
                <a:solidFill>
                  <a:schemeClr val="tx1"/>
                </a:solidFill>
                <a:latin typeface="Georgia" pitchFamily="18" charset="0"/>
                <a:ea typeface="+mn-ea"/>
              </a:rPr>
              <a:t>Section</a:t>
            </a:r>
            <a:r>
              <a:rPr lang="it-IT" sz="3600" b="1" kern="0" dirty="0" smtClean="0">
                <a:solidFill>
                  <a:schemeClr val="tx1"/>
                </a:solidFill>
                <a:latin typeface="Georgia" pitchFamily="18" charset="0"/>
                <a:ea typeface="+mn-ea"/>
              </a:rPr>
              <a:t> 1</a:t>
            </a:r>
            <a:endParaRPr lang="it-IT" sz="3600" b="1" kern="0" dirty="0">
              <a:solidFill>
                <a:schemeClr val="tx1"/>
              </a:solidFill>
              <a:latin typeface="Georgia" pitchFamily="18" charset="0"/>
              <a:ea typeface="+mn-ea"/>
            </a:endParaRPr>
          </a:p>
          <a:p>
            <a:pPr marL="342900" indent="-342900">
              <a:spcAft>
                <a:spcPts val="0"/>
              </a:spcAft>
              <a:buFont typeface="Arial" charset="0"/>
              <a:buNone/>
              <a:defRPr/>
            </a:pPr>
            <a:r>
              <a:rPr lang="it-IT" sz="3600" kern="0" dirty="0" err="1" smtClean="0">
                <a:solidFill>
                  <a:schemeClr val="tx1"/>
                </a:solidFill>
                <a:latin typeface="Georgia" pitchFamily="18" charset="0"/>
                <a:ea typeface="+mn-ea"/>
              </a:rPr>
              <a:t>My</a:t>
            </a:r>
            <a:r>
              <a:rPr lang="it-IT" sz="3600" kern="0" dirty="0" smtClean="0">
                <a:solidFill>
                  <a:schemeClr val="tx1"/>
                </a:solidFill>
                <a:latin typeface="Georgia" pitchFamily="18" charset="0"/>
                <a:ea typeface="+mn-ea"/>
              </a:rPr>
              <a:t> </a:t>
            </a:r>
            <a:r>
              <a:rPr lang="it-IT" sz="3600" kern="0" dirty="0" err="1" smtClean="0">
                <a:solidFill>
                  <a:schemeClr val="tx1"/>
                </a:solidFill>
                <a:latin typeface="Georgia" pitchFamily="18" charset="0"/>
                <a:ea typeface="+mn-ea"/>
              </a:rPr>
              <a:t>presentation</a:t>
            </a:r>
            <a:endParaRPr lang="it-IT" sz="3600" kern="0" dirty="0">
              <a:solidFill>
                <a:schemeClr val="tx1"/>
              </a:solidFill>
              <a:latin typeface="Georgia" pitchFamily="18" charset="0"/>
              <a:ea typeface="+mn-ea"/>
            </a:endParaRPr>
          </a:p>
          <a:p>
            <a:pPr marL="342900" indent="-342900">
              <a:spcAft>
                <a:spcPts val="0"/>
              </a:spcAft>
              <a:buFont typeface="Arial" charset="0"/>
              <a:buNone/>
              <a:defRPr/>
            </a:pPr>
            <a:endParaRPr lang="it-IT" sz="3600" kern="0" dirty="0">
              <a:solidFill>
                <a:schemeClr val="tx1"/>
              </a:solidFill>
              <a:latin typeface="Georgia" pitchFamily="18" charset="0"/>
              <a:ea typeface="+mn-ea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Your teacher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5040560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latin typeface="Georgia" pitchFamily="18" charset="0"/>
              </a:rPr>
              <a:t>With an education in the humanities, I have designed and coordinated in the last ten years several European projects in the fields of culture, rural tourism, career guidance, lifelong education and </a:t>
            </a:r>
            <a:r>
              <a:rPr lang="en-US" sz="2800" dirty="0" err="1" smtClean="0">
                <a:latin typeface="Georgia" pitchFamily="18" charset="0"/>
              </a:rPr>
              <a:t>internationalisation</a:t>
            </a:r>
            <a:r>
              <a:rPr lang="en-US" sz="2800" dirty="0" smtClean="0">
                <a:latin typeface="Georgia" pitchFamily="18" charset="0"/>
              </a:rPr>
              <a:t> of SMEs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latin typeface="Georgia" pitchFamily="18" charset="0"/>
              </a:rPr>
              <a:t>Experience in Greece, Cyprus, Malta, Spain, France, UK, Belgium, Germany, Austria, Finland, Poland, Czech Republic, Slovak Republic, Hungary, Romania, Bulgaria, India, Malaysia, Tunisia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Your teacher today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268760"/>
            <a:ext cx="8431213" cy="5256584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400" dirty="0" smtClean="0">
                <a:latin typeface="Georgia" pitchFamily="18" charset="0"/>
              </a:rPr>
              <a:t>In 2010 and 2011 I </a:t>
            </a:r>
            <a:r>
              <a:rPr lang="it-IT" sz="2400" dirty="0" err="1" smtClean="0">
                <a:latin typeface="Georgia" pitchFamily="18" charset="0"/>
              </a:rPr>
              <a:t>was</a:t>
            </a:r>
            <a:r>
              <a:rPr lang="it-IT" sz="2400" dirty="0" smtClean="0">
                <a:latin typeface="Georgia" pitchFamily="18" charset="0"/>
              </a:rPr>
              <a:t> </a:t>
            </a:r>
            <a:r>
              <a:rPr lang="it-IT" sz="2400" dirty="0" err="1" smtClean="0">
                <a:latin typeface="Georgia" pitchFamily="18" charset="0"/>
              </a:rPr>
              <a:t>teacher</a:t>
            </a:r>
            <a:r>
              <a:rPr lang="it-IT" sz="2400" dirty="0" smtClean="0">
                <a:latin typeface="Georgia" pitchFamily="18" charset="0"/>
              </a:rPr>
              <a:t> </a:t>
            </a:r>
            <a:r>
              <a:rPr lang="it-IT" sz="2400" dirty="0" err="1" smtClean="0">
                <a:latin typeface="Georgia" pitchFamily="18" charset="0"/>
              </a:rPr>
              <a:t>of</a:t>
            </a:r>
            <a:r>
              <a:rPr lang="it-IT" sz="2400" dirty="0" smtClean="0">
                <a:latin typeface="Georgia" pitchFamily="18" charset="0"/>
              </a:rPr>
              <a:t> Project </a:t>
            </a:r>
            <a:r>
              <a:rPr lang="it-IT" sz="2400" dirty="0" err="1" smtClean="0">
                <a:latin typeface="Georgia" pitchFamily="18" charset="0"/>
              </a:rPr>
              <a:t>Cycle</a:t>
            </a:r>
            <a:r>
              <a:rPr lang="it-IT" sz="2400" dirty="0" smtClean="0">
                <a:latin typeface="Georgia" pitchFamily="18" charset="0"/>
              </a:rPr>
              <a:t> Management in the Master in Relations </a:t>
            </a:r>
            <a:r>
              <a:rPr lang="it-IT" sz="2400" dirty="0" err="1" smtClean="0">
                <a:latin typeface="Georgia" pitchFamily="18" charset="0"/>
              </a:rPr>
              <a:t>with</a:t>
            </a:r>
            <a:r>
              <a:rPr lang="it-IT" sz="2400" dirty="0" smtClean="0">
                <a:latin typeface="Georgia" pitchFamily="18" charset="0"/>
              </a:rPr>
              <a:t> </a:t>
            </a:r>
            <a:r>
              <a:rPr lang="it-IT" sz="2400" dirty="0" err="1" smtClean="0">
                <a:latin typeface="Georgia" pitchFamily="18" charset="0"/>
              </a:rPr>
              <a:t>Eastern</a:t>
            </a:r>
            <a:r>
              <a:rPr lang="it-IT" sz="2400" dirty="0" smtClean="0">
                <a:latin typeface="Georgia" pitchFamily="18" charset="0"/>
              </a:rPr>
              <a:t> </a:t>
            </a:r>
            <a:r>
              <a:rPr lang="it-IT" sz="2400" dirty="0" err="1" smtClean="0">
                <a:latin typeface="Georgia" pitchFamily="18" charset="0"/>
              </a:rPr>
              <a:t>Countries</a:t>
            </a:r>
            <a:r>
              <a:rPr lang="it-IT" sz="2400" dirty="0" smtClean="0">
                <a:latin typeface="Georgia" pitchFamily="18" charset="0"/>
              </a:rPr>
              <a:t> </a:t>
            </a:r>
            <a:r>
              <a:rPr lang="it-IT" sz="2400" dirty="0" err="1" smtClean="0">
                <a:latin typeface="Georgia" pitchFamily="18" charset="0"/>
              </a:rPr>
              <a:t>of</a:t>
            </a:r>
            <a:r>
              <a:rPr lang="it-IT" sz="2400" dirty="0" smtClean="0">
                <a:latin typeface="Georgia" pitchFamily="18" charset="0"/>
              </a:rPr>
              <a:t> the </a:t>
            </a:r>
            <a:r>
              <a:rPr lang="it-IT" sz="2400" dirty="0" err="1" smtClean="0">
                <a:latin typeface="Georgia" pitchFamily="18" charset="0"/>
              </a:rPr>
              <a:t>University</a:t>
            </a:r>
            <a:r>
              <a:rPr lang="it-IT" sz="2400" dirty="0" smtClean="0">
                <a:latin typeface="Georgia" pitchFamily="18" charset="0"/>
              </a:rPr>
              <a:t> </a:t>
            </a:r>
            <a:r>
              <a:rPr lang="it-IT" sz="2400" dirty="0" err="1" smtClean="0">
                <a:latin typeface="Georgia" pitchFamily="18" charset="0"/>
              </a:rPr>
              <a:t>of</a:t>
            </a:r>
            <a:r>
              <a:rPr lang="it-IT" sz="2400" dirty="0" smtClean="0">
                <a:latin typeface="Georgia" pitchFamily="18" charset="0"/>
              </a:rPr>
              <a:t> </a:t>
            </a:r>
            <a:r>
              <a:rPr lang="it-IT" sz="2400" dirty="0" smtClean="0">
                <a:latin typeface="Georgia" pitchFamily="18" charset="0"/>
              </a:rPr>
              <a:t>Macerata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400" dirty="0" smtClean="0">
                <a:latin typeface="Georgia" pitchFamily="18" charset="0"/>
              </a:rPr>
              <a:t>In 2011/2012 I </a:t>
            </a:r>
            <a:r>
              <a:rPr lang="it-IT" sz="2400" dirty="0" err="1" smtClean="0">
                <a:latin typeface="Georgia" pitchFamily="18" charset="0"/>
              </a:rPr>
              <a:t>was</a:t>
            </a:r>
            <a:r>
              <a:rPr lang="it-IT" sz="2400" dirty="0" smtClean="0">
                <a:latin typeface="Georgia" pitchFamily="18" charset="0"/>
              </a:rPr>
              <a:t> </a:t>
            </a:r>
            <a:r>
              <a:rPr lang="it-IT" sz="2400" dirty="0" err="1" smtClean="0">
                <a:latin typeface="Georgia" pitchFamily="18" charset="0"/>
              </a:rPr>
              <a:t>teacher</a:t>
            </a:r>
            <a:r>
              <a:rPr lang="it-IT" sz="2400" dirty="0" smtClean="0">
                <a:latin typeface="Georgia" pitchFamily="18" charset="0"/>
              </a:rPr>
              <a:t> </a:t>
            </a:r>
            <a:r>
              <a:rPr lang="it-IT" sz="2400" dirty="0" err="1" smtClean="0">
                <a:latin typeface="Georgia" pitchFamily="18" charset="0"/>
              </a:rPr>
              <a:t>of</a:t>
            </a:r>
            <a:r>
              <a:rPr lang="it-IT" sz="2400" dirty="0" smtClean="0">
                <a:latin typeface="Georgia" pitchFamily="18" charset="0"/>
              </a:rPr>
              <a:t> Project </a:t>
            </a:r>
            <a:r>
              <a:rPr lang="it-IT" sz="2400" dirty="0" err="1" smtClean="0">
                <a:latin typeface="Georgia" pitchFamily="18" charset="0"/>
              </a:rPr>
              <a:t>Cycle</a:t>
            </a:r>
            <a:r>
              <a:rPr lang="it-IT" sz="2400" dirty="0" smtClean="0">
                <a:latin typeface="Georgia" pitchFamily="18" charset="0"/>
              </a:rPr>
              <a:t> Management in </a:t>
            </a:r>
            <a:r>
              <a:rPr lang="it-IT" sz="2400" dirty="0" err="1" smtClean="0">
                <a:latin typeface="Georgia" pitchFamily="18" charset="0"/>
              </a:rPr>
              <a:t>this</a:t>
            </a:r>
            <a:r>
              <a:rPr lang="it-IT" sz="2400" dirty="0" smtClean="0">
                <a:latin typeface="Georgia" pitchFamily="18" charset="0"/>
              </a:rPr>
              <a:t> </a:t>
            </a:r>
            <a:r>
              <a:rPr lang="it-IT" sz="2400" dirty="0" err="1" smtClean="0">
                <a:latin typeface="Georgia" pitchFamily="18" charset="0"/>
              </a:rPr>
              <a:t>course</a:t>
            </a:r>
            <a:endParaRPr lang="it-IT" sz="24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400" dirty="0" err="1" smtClean="0">
                <a:latin typeface="Georgia" pitchFamily="18" charset="0"/>
              </a:rPr>
              <a:t>Since</a:t>
            </a:r>
            <a:r>
              <a:rPr lang="it-IT" sz="2400" dirty="0" smtClean="0">
                <a:latin typeface="Georgia" pitchFamily="18" charset="0"/>
              </a:rPr>
              <a:t> 2010 I </a:t>
            </a:r>
            <a:r>
              <a:rPr lang="it-IT" sz="2400" dirty="0" err="1" smtClean="0">
                <a:latin typeface="Georgia" pitchFamily="18" charset="0"/>
              </a:rPr>
              <a:t>am</a:t>
            </a:r>
            <a:r>
              <a:rPr lang="it-IT" sz="2400" dirty="0" smtClean="0">
                <a:latin typeface="Georgia" pitchFamily="18" charset="0"/>
              </a:rPr>
              <a:t> partner </a:t>
            </a:r>
            <a:r>
              <a:rPr lang="it-IT" sz="2400" dirty="0" err="1" smtClean="0">
                <a:latin typeface="Georgia" pitchFamily="18" charset="0"/>
              </a:rPr>
              <a:t>of</a:t>
            </a:r>
            <a:r>
              <a:rPr lang="it-IT" sz="2400" dirty="0" smtClean="0">
                <a:latin typeface="Georgia" pitchFamily="18" charset="0"/>
              </a:rPr>
              <a:t> t33, a </a:t>
            </a:r>
            <a:r>
              <a:rPr lang="it-IT" sz="2400" dirty="0" err="1" smtClean="0">
                <a:latin typeface="Georgia" pitchFamily="18" charset="0"/>
              </a:rPr>
              <a:t>consulting</a:t>
            </a:r>
            <a:r>
              <a:rPr lang="it-IT" sz="2400" dirty="0" smtClean="0">
                <a:latin typeface="Georgia" pitchFamily="18" charset="0"/>
              </a:rPr>
              <a:t> </a:t>
            </a:r>
            <a:r>
              <a:rPr lang="it-IT" sz="2400" dirty="0" err="1" smtClean="0">
                <a:latin typeface="Georgia" pitchFamily="18" charset="0"/>
              </a:rPr>
              <a:t>firm</a:t>
            </a:r>
            <a:r>
              <a:rPr lang="it-IT" sz="2400" dirty="0" smtClean="0">
                <a:latin typeface="Georgia" pitchFamily="18" charset="0"/>
              </a:rPr>
              <a:t> </a:t>
            </a:r>
            <a:r>
              <a:rPr lang="it-IT" sz="2400" dirty="0" err="1" smtClean="0">
                <a:latin typeface="Georgia" pitchFamily="18" charset="0"/>
              </a:rPr>
              <a:t>supporting</a:t>
            </a:r>
            <a:r>
              <a:rPr lang="it-IT" sz="2400" dirty="0" smtClean="0">
                <a:latin typeface="Georgia" pitchFamily="18" charset="0"/>
              </a:rPr>
              <a:t> public </a:t>
            </a:r>
            <a:r>
              <a:rPr lang="it-IT" sz="2400" dirty="0" err="1" smtClean="0">
                <a:latin typeface="Georgia" pitchFamily="18" charset="0"/>
              </a:rPr>
              <a:t>bodies</a:t>
            </a:r>
            <a:r>
              <a:rPr lang="it-IT" sz="2400" dirty="0" smtClean="0">
                <a:latin typeface="Georgia" pitchFamily="18" charset="0"/>
              </a:rPr>
              <a:t> in </a:t>
            </a:r>
            <a:r>
              <a:rPr lang="it-IT" sz="2400" dirty="0" err="1" smtClean="0">
                <a:latin typeface="Georgia" pitchFamily="18" charset="0"/>
              </a:rPr>
              <a:t>managing</a:t>
            </a:r>
            <a:r>
              <a:rPr lang="it-IT" sz="2400" dirty="0" smtClean="0">
                <a:latin typeface="Georgia" pitchFamily="18" charset="0"/>
              </a:rPr>
              <a:t> and </a:t>
            </a:r>
            <a:r>
              <a:rPr lang="it-IT" sz="2400" dirty="0" err="1" smtClean="0">
                <a:latin typeface="Georgia" pitchFamily="18" charset="0"/>
              </a:rPr>
              <a:t>evaluating</a:t>
            </a:r>
            <a:r>
              <a:rPr lang="it-IT" sz="2400" dirty="0" smtClean="0">
                <a:latin typeface="Georgia" pitchFamily="18" charset="0"/>
              </a:rPr>
              <a:t> EU </a:t>
            </a:r>
            <a:r>
              <a:rPr lang="it-IT" sz="2400" dirty="0" err="1" smtClean="0">
                <a:latin typeface="Georgia" pitchFamily="18" charset="0"/>
              </a:rPr>
              <a:t>programmes</a:t>
            </a:r>
            <a:r>
              <a:rPr lang="it-IT" sz="2400" dirty="0" smtClean="0">
                <a:latin typeface="Georgia" pitchFamily="18" charset="0"/>
              </a:rPr>
              <a:t> and </a:t>
            </a:r>
            <a:r>
              <a:rPr lang="it-IT" sz="2400" dirty="0" err="1" smtClean="0">
                <a:latin typeface="Georgia" pitchFamily="18" charset="0"/>
              </a:rPr>
              <a:t>projects</a:t>
            </a:r>
            <a:endParaRPr lang="it-IT" sz="24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400" dirty="0" err="1" smtClean="0">
                <a:solidFill>
                  <a:srgbClr val="002060"/>
                </a:solidFill>
                <a:latin typeface="Georgia" pitchFamily="18" charset="0"/>
              </a:rPr>
              <a:t>Today</a:t>
            </a:r>
            <a:r>
              <a:rPr lang="it-IT" sz="2400" dirty="0" smtClean="0">
                <a:solidFill>
                  <a:srgbClr val="002060"/>
                </a:solidFill>
                <a:latin typeface="Georgia" pitchFamily="18" charset="0"/>
              </a:rPr>
              <a:t> I </a:t>
            </a:r>
            <a:r>
              <a:rPr lang="it-IT" sz="2400" dirty="0" err="1" smtClean="0">
                <a:solidFill>
                  <a:srgbClr val="002060"/>
                </a:solidFill>
                <a:latin typeface="Georgia" pitchFamily="18" charset="0"/>
              </a:rPr>
              <a:t>am</a:t>
            </a:r>
            <a:r>
              <a:rPr lang="it-IT" sz="2400" dirty="0" smtClean="0">
                <a:solidFill>
                  <a:srgbClr val="002060"/>
                </a:solidFill>
                <a:latin typeface="Georgia" pitchFamily="18" charset="0"/>
              </a:rPr>
              <a:t> more a project </a:t>
            </a:r>
            <a:r>
              <a:rPr lang="it-IT" sz="2400" dirty="0" err="1" smtClean="0">
                <a:solidFill>
                  <a:srgbClr val="002060"/>
                </a:solidFill>
                <a:latin typeface="Georgia" pitchFamily="18" charset="0"/>
              </a:rPr>
              <a:t>evaluator</a:t>
            </a:r>
            <a:r>
              <a:rPr lang="it-IT" sz="2400" dirty="0" smtClean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rgbClr val="002060"/>
                </a:solidFill>
                <a:latin typeface="Georgia" pitchFamily="18" charset="0"/>
              </a:rPr>
              <a:t>than</a:t>
            </a:r>
            <a:r>
              <a:rPr lang="it-IT" sz="2400" dirty="0" smtClean="0">
                <a:solidFill>
                  <a:srgbClr val="002060"/>
                </a:solidFill>
                <a:latin typeface="Georgia" pitchFamily="18" charset="0"/>
              </a:rPr>
              <a:t> a </a:t>
            </a:r>
            <a:r>
              <a:rPr lang="it-IT" sz="2400" dirty="0" err="1" smtClean="0">
                <a:solidFill>
                  <a:srgbClr val="002060"/>
                </a:solidFill>
                <a:latin typeface="Georgia" pitchFamily="18" charset="0"/>
              </a:rPr>
              <a:t>proposal</a:t>
            </a:r>
            <a:r>
              <a:rPr lang="it-IT" sz="2400" dirty="0" smtClean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rgbClr val="002060"/>
                </a:solidFill>
                <a:latin typeface="Georgia" pitchFamily="18" charset="0"/>
              </a:rPr>
              <a:t>writer</a:t>
            </a:r>
            <a:r>
              <a:rPr lang="it-IT" sz="2400" dirty="0" smtClean="0">
                <a:solidFill>
                  <a:srgbClr val="002060"/>
                </a:solidFill>
                <a:latin typeface="Georgia" pitchFamily="18" charset="0"/>
              </a:rPr>
              <a:t> and a project manager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Your teacher’s experience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5040560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latin typeface="Georgia" pitchFamily="18" charset="0"/>
              </a:rPr>
              <a:t>I </a:t>
            </a:r>
            <a:r>
              <a:rPr lang="it-IT" sz="2800" dirty="0" err="1" smtClean="0">
                <a:latin typeface="Georgia" pitchFamily="18" charset="0"/>
              </a:rPr>
              <a:t>have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been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working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for</a:t>
            </a:r>
            <a:r>
              <a:rPr lang="it-IT" sz="2800" dirty="0" smtClean="0">
                <a:latin typeface="Georgia" pitchFamily="18" charset="0"/>
              </a:rPr>
              <a:t>: 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Local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authorities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Regional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/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local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agencies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development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Regions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Italian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Ministry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Foreign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Affairs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SMEs</a:t>
            </a:r>
            <a:endParaRPr lang="en-GB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 txBox="1">
            <a:spLocks/>
          </p:cNvSpPr>
          <p:nvPr/>
        </p:nvSpPr>
        <p:spPr>
          <a:xfrm>
            <a:off x="452438" y="2143125"/>
            <a:ext cx="9217025" cy="2571750"/>
          </a:xfrm>
          <a:prstGeom prst="rect">
            <a:avLst/>
          </a:prstGeom>
        </p:spPr>
        <p:txBody>
          <a:bodyPr/>
          <a:lstStyle/>
          <a:p>
            <a:pPr marL="342900" indent="-342900">
              <a:spcAft>
                <a:spcPts val="0"/>
              </a:spcAft>
              <a:buFont typeface="Arial" charset="0"/>
              <a:buNone/>
              <a:defRPr/>
            </a:pPr>
            <a:r>
              <a:rPr lang="it-IT" sz="3600" b="1" kern="0" dirty="0" err="1" smtClean="0">
                <a:solidFill>
                  <a:schemeClr val="tx1"/>
                </a:solidFill>
                <a:latin typeface="Georgia" pitchFamily="18" charset="0"/>
                <a:ea typeface="+mn-ea"/>
              </a:rPr>
              <a:t>Section</a:t>
            </a:r>
            <a:r>
              <a:rPr lang="it-IT" sz="3600" b="1" kern="0" dirty="0" smtClean="0">
                <a:solidFill>
                  <a:schemeClr val="tx1"/>
                </a:solidFill>
                <a:latin typeface="Georgia" pitchFamily="18" charset="0"/>
                <a:ea typeface="+mn-ea"/>
              </a:rPr>
              <a:t> 2</a:t>
            </a:r>
            <a:endParaRPr lang="it-IT" sz="3600" b="1" kern="0" dirty="0">
              <a:solidFill>
                <a:schemeClr val="tx1"/>
              </a:solidFill>
              <a:latin typeface="Georgia" pitchFamily="18" charset="0"/>
              <a:ea typeface="+mn-ea"/>
            </a:endParaRPr>
          </a:p>
          <a:p>
            <a:pPr marL="342900" indent="-342900">
              <a:spcAft>
                <a:spcPts val="0"/>
              </a:spcAft>
              <a:buFont typeface="Arial" charset="0"/>
              <a:buNone/>
              <a:defRPr/>
            </a:pPr>
            <a:r>
              <a:rPr lang="it-IT" sz="3600" kern="0" dirty="0" smtClean="0">
                <a:solidFill>
                  <a:schemeClr val="tx1"/>
                </a:solidFill>
                <a:latin typeface="Georgia" pitchFamily="18" charset="0"/>
                <a:ea typeface="+mn-ea"/>
              </a:rPr>
              <a:t>“Project </a:t>
            </a:r>
            <a:r>
              <a:rPr lang="it-IT" sz="3600" kern="0" dirty="0" err="1" smtClean="0">
                <a:solidFill>
                  <a:schemeClr val="tx1"/>
                </a:solidFill>
                <a:latin typeface="Georgia" pitchFamily="18" charset="0"/>
                <a:ea typeface="+mn-ea"/>
              </a:rPr>
              <a:t>Cycle</a:t>
            </a:r>
            <a:r>
              <a:rPr lang="it-IT" sz="3600" kern="0" dirty="0" smtClean="0">
                <a:solidFill>
                  <a:schemeClr val="tx1"/>
                </a:solidFill>
                <a:latin typeface="Georgia" pitchFamily="18" charset="0"/>
                <a:ea typeface="+mn-ea"/>
              </a:rPr>
              <a:t> Management </a:t>
            </a:r>
            <a:r>
              <a:rPr lang="it-IT" sz="3600" kern="0" dirty="0" err="1" smtClean="0">
                <a:solidFill>
                  <a:schemeClr val="tx1"/>
                </a:solidFill>
                <a:latin typeface="Georgia" pitchFamily="18" charset="0"/>
                <a:ea typeface="+mn-ea"/>
              </a:rPr>
              <a:t>for</a:t>
            </a:r>
            <a:r>
              <a:rPr lang="it-IT" sz="3600" kern="0" dirty="0" smtClean="0">
                <a:solidFill>
                  <a:schemeClr val="tx1"/>
                </a:solidFill>
                <a:latin typeface="Georgia" pitchFamily="18" charset="0"/>
                <a:ea typeface="+mn-ea"/>
              </a:rPr>
              <a:t> </a:t>
            </a:r>
          </a:p>
          <a:p>
            <a:pPr marL="342900" indent="-342900">
              <a:spcAft>
                <a:spcPts val="0"/>
              </a:spcAft>
              <a:buFont typeface="Arial" charset="0"/>
              <a:buNone/>
              <a:defRPr/>
            </a:pPr>
            <a:r>
              <a:rPr lang="it-IT" sz="3600" kern="0" dirty="0" smtClean="0">
                <a:solidFill>
                  <a:schemeClr val="tx1"/>
                </a:solidFill>
                <a:latin typeface="Georgia" pitchFamily="18" charset="0"/>
                <a:ea typeface="+mn-ea"/>
              </a:rPr>
              <a:t>International </a:t>
            </a:r>
            <a:r>
              <a:rPr lang="it-IT" sz="3600" kern="0" dirty="0" err="1" smtClean="0">
                <a:solidFill>
                  <a:schemeClr val="tx1"/>
                </a:solidFill>
                <a:latin typeface="Georgia" pitchFamily="18" charset="0"/>
                <a:ea typeface="+mn-ea"/>
              </a:rPr>
              <a:t>Development</a:t>
            </a:r>
            <a:endParaRPr lang="it-IT" sz="3600" kern="0" dirty="0" smtClean="0">
              <a:solidFill>
                <a:schemeClr val="tx1"/>
              </a:solidFill>
              <a:latin typeface="Georgia" pitchFamily="18" charset="0"/>
              <a:ea typeface="+mn-ea"/>
            </a:endParaRPr>
          </a:p>
          <a:p>
            <a:pPr marL="342900" indent="-342900">
              <a:spcAft>
                <a:spcPts val="0"/>
              </a:spcAft>
              <a:buFont typeface="Arial" charset="0"/>
              <a:buNone/>
              <a:defRPr/>
            </a:pPr>
            <a:r>
              <a:rPr lang="it-IT" sz="3600" kern="0" dirty="0" err="1" smtClean="0">
                <a:solidFill>
                  <a:schemeClr val="tx1"/>
                </a:solidFill>
                <a:latin typeface="Georgia" pitchFamily="18" charset="0"/>
                <a:ea typeface="+mn-ea"/>
              </a:rPr>
              <a:t>Cooperation</a:t>
            </a:r>
            <a:r>
              <a:rPr lang="it-IT" sz="3600" kern="0" dirty="0" smtClean="0">
                <a:solidFill>
                  <a:schemeClr val="tx1"/>
                </a:solidFill>
                <a:latin typeface="Georgia" pitchFamily="18" charset="0"/>
                <a:ea typeface="+mn-ea"/>
              </a:rPr>
              <a:t>: </a:t>
            </a:r>
            <a:r>
              <a:rPr lang="it-IT" sz="3600" kern="0" dirty="0" err="1" smtClean="0">
                <a:solidFill>
                  <a:schemeClr val="tx1"/>
                </a:solidFill>
                <a:latin typeface="Georgia" pitchFamily="18" charset="0"/>
                <a:ea typeface="+mn-ea"/>
              </a:rPr>
              <a:t>Applied</a:t>
            </a:r>
            <a:r>
              <a:rPr lang="it-IT" sz="3600" kern="0" dirty="0" smtClean="0">
                <a:solidFill>
                  <a:schemeClr val="tx1"/>
                </a:solidFill>
                <a:latin typeface="Georgia" pitchFamily="18" charset="0"/>
                <a:ea typeface="+mn-ea"/>
              </a:rPr>
              <a:t>” </a:t>
            </a:r>
            <a:r>
              <a:rPr lang="it-IT" sz="3600" kern="0" dirty="0" err="1" smtClean="0">
                <a:solidFill>
                  <a:schemeClr val="tx1"/>
                </a:solidFill>
                <a:latin typeface="Georgia" pitchFamily="18" charset="0"/>
                <a:ea typeface="+mn-ea"/>
              </a:rPr>
              <a:t>course</a:t>
            </a:r>
            <a:r>
              <a:rPr lang="it-IT" sz="3600" kern="0" dirty="0" smtClean="0">
                <a:solidFill>
                  <a:schemeClr val="tx1"/>
                </a:solidFill>
                <a:latin typeface="Georgia" pitchFamily="18" charset="0"/>
                <a:ea typeface="+mn-ea"/>
              </a:rPr>
              <a:t> </a:t>
            </a:r>
            <a:r>
              <a:rPr lang="it-IT" sz="3600" kern="0" dirty="0" err="1" smtClean="0">
                <a:solidFill>
                  <a:schemeClr val="tx1"/>
                </a:solidFill>
                <a:latin typeface="Georgia" pitchFamily="18" charset="0"/>
                <a:ea typeface="+mn-ea"/>
              </a:rPr>
              <a:t>presentation</a:t>
            </a:r>
            <a:endParaRPr lang="it-IT" sz="3600" kern="0" dirty="0">
              <a:solidFill>
                <a:schemeClr val="tx1"/>
              </a:solidFill>
              <a:latin typeface="Georgia" pitchFamily="18" charset="0"/>
              <a:ea typeface="+mn-ea"/>
            </a:endParaRPr>
          </a:p>
          <a:p>
            <a:pPr marL="342900" indent="-342900">
              <a:spcAft>
                <a:spcPts val="0"/>
              </a:spcAft>
              <a:buFont typeface="Arial" charset="0"/>
              <a:buNone/>
              <a:defRPr/>
            </a:pPr>
            <a:endParaRPr lang="it-IT" sz="3600" kern="0" dirty="0">
              <a:solidFill>
                <a:schemeClr val="tx1"/>
              </a:solidFill>
              <a:latin typeface="Georgia" pitchFamily="18" charset="0"/>
              <a:ea typeface="+mn-ea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Project Cycle Management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This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course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is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strongly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related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with</a:t>
            </a:r>
            <a:r>
              <a:rPr lang="it-IT" sz="2800" dirty="0" smtClean="0">
                <a:latin typeface="Georgia" pitchFamily="18" charset="0"/>
              </a:rPr>
              <a:t> the job </a:t>
            </a:r>
            <a:r>
              <a:rPr lang="it-IT" sz="2800" dirty="0" err="1" smtClean="0">
                <a:latin typeface="Georgia" pitchFamily="18" charset="0"/>
              </a:rPr>
              <a:t>dimension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We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have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to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get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familiar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with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two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different</a:t>
            </a:r>
            <a:r>
              <a:rPr lang="it-IT" sz="2800" dirty="0" smtClean="0">
                <a:latin typeface="Georgia" pitchFamily="18" charset="0"/>
              </a:rPr>
              <a:t> job </a:t>
            </a:r>
            <a:r>
              <a:rPr lang="it-IT" sz="2800" dirty="0" err="1" smtClean="0">
                <a:latin typeface="Georgia" pitchFamily="18" charset="0"/>
              </a:rPr>
              <a:t>positions</a:t>
            </a:r>
            <a:r>
              <a:rPr lang="it-IT" sz="2800" dirty="0" smtClean="0">
                <a:latin typeface="Georgia" pitchFamily="18" charset="0"/>
              </a:rPr>
              <a:t>:</a:t>
            </a:r>
          </a:p>
          <a:p>
            <a:pPr lvl="2"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Proposal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writing</a:t>
            </a:r>
            <a:endParaRPr lang="it-IT" sz="2800" dirty="0" smtClean="0">
              <a:latin typeface="Georgia" pitchFamily="18" charset="0"/>
            </a:endParaRPr>
          </a:p>
          <a:p>
            <a:pPr lvl="2"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latin typeface="Georgia" pitchFamily="18" charset="0"/>
              </a:rPr>
              <a:t>Project management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Proposal writing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latin typeface="Georgia" pitchFamily="18" charset="0"/>
              </a:rPr>
              <a:t>Identifying the project idea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latin typeface="Georgia" pitchFamily="18" charset="0"/>
              </a:rPr>
              <a:t>Analysing the funding programme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latin typeface="Georgia" pitchFamily="18" charset="0"/>
              </a:rPr>
              <a:t>Creating the network of partners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latin typeface="Georgia" pitchFamily="18" charset="0"/>
              </a:rPr>
              <a:t>Elaborating the proposal (with plan of action and budget)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latin typeface="Georgia" pitchFamily="18" charset="0"/>
              </a:rPr>
              <a:t>Checking the formal completeness of the proposal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latin typeface="Georgia" pitchFamily="18" charset="0"/>
              </a:rPr>
              <a:t>“Managing” the proposal writing team and ensuring that the proposal is submitted!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Project Management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Programming the whole project at operational, administrative and financial level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Creating and empowering the team 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Coordinating the network of partners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Developing the activities at local level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Running the ordinary administration of the project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Project Management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Monitoring the project progress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Finalising and sending the technical reports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Finalising and sending the financial reports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Keeping transparent and collaborative relations with the managing authority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What about you?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Do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you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have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any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experience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field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Are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you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more a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proposal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writer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or 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a project manager?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What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are in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your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opinion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competencies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which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are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necessary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cover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these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positions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What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are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organisations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where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such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positions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exist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Our lessons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Presentation of the "Project Management" course:  summary of the issues, bibliography, case history 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Project </a:t>
            </a: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Cycle Management with emphasis on </a:t>
            </a: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 Identification and </a:t>
            </a: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F</a:t>
            </a: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ormulation phases</a:t>
            </a:r>
            <a:endParaRPr lang="en-US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The logical framework approach: </a:t>
            </a: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stakeholders analysis and problem analysis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The logical framework </a:t>
            </a: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approach: </a:t>
            </a:r>
            <a:r>
              <a:rPr lang="en-US" sz="2800" dirty="0" err="1" smtClean="0">
                <a:solidFill>
                  <a:schemeClr val="tx1"/>
                </a:solidFill>
                <a:latin typeface="Georgia" pitchFamily="18" charset="0"/>
              </a:rPr>
              <a:t>logframe</a:t>
            </a: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 matrix </a:t>
            </a: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(General objective, Specific objective, Results, Activities)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en-US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Our lessons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Planning </a:t>
            </a: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and scheduling project's </a:t>
            </a: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activities, principles of technical reporting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Defining </a:t>
            </a: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project's </a:t>
            </a: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costs, principles of financial reporting</a:t>
            </a:r>
            <a:endParaRPr lang="en-US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Project management: the horizontal competencies </a:t>
            </a: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approach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en-US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Our lessons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Focus </a:t>
            </a: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on networking: the importance of the partnership in a cooperation </a:t>
            </a: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project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Focus </a:t>
            </a: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on communication: tools and solutions for project dissemination and </a:t>
            </a: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Georgia" pitchFamily="18" charset="0"/>
              </a:rPr>
              <a:t>capitalisation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en-US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Our lessons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err="1" smtClean="0">
                <a:solidFill>
                  <a:schemeClr val="tx1"/>
                </a:solidFill>
                <a:latin typeface="Georgia" pitchFamily="18" charset="0"/>
              </a:rPr>
              <a:t>Complementarity</a:t>
            </a: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 with “Project Cycle Management: Theory”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en-US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rgbClr val="002060"/>
                </a:solidFill>
                <a:latin typeface="Georgia" pitchFamily="18" charset="0"/>
              </a:rPr>
              <a:t>Total of this course: 20 </a:t>
            </a:r>
            <a:r>
              <a:rPr lang="en-US" sz="2800" dirty="0" smtClean="0">
                <a:solidFill>
                  <a:srgbClr val="002060"/>
                </a:solidFill>
                <a:latin typeface="Georgia" pitchFamily="18" charset="0"/>
              </a:rPr>
              <a:t>hours</a:t>
            </a:r>
            <a:endParaRPr lang="it-IT" sz="2800" dirty="0" smtClean="0">
              <a:solidFill>
                <a:srgbClr val="00206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Our methodology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Lectures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Case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histories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Exercises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Strengths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Related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actual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job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dimension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Operational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concrete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International (and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class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helps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!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)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Oriented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towards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socially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environmentally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economically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sustainable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development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Based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on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projects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Weaknesses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Limited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scientific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background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Linked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teacher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’s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professional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experience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More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experimented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courses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professionals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than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courses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academic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students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Opportunities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Good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basis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 training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period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Course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mentioned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a job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interview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“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Proposal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writer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” and “Project manager”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positions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exist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all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organisations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working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on a project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basis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More and more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organisations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are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starting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work on a project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basis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Threats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Case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histories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will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old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when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you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will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approach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job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dimension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Project management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tools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will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more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advanced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when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you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will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approach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job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dimension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A basic PM bibliography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896544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200" b="1" dirty="0" smtClean="0">
                <a:latin typeface="Georgia" pitchFamily="18" charset="0"/>
              </a:rPr>
              <a:t>Project Cycle Management Guidelines</a:t>
            </a:r>
            <a:r>
              <a:rPr lang="en-US" sz="2200" dirty="0" smtClean="0">
                <a:latin typeface="Georgia" pitchFamily="18" charset="0"/>
              </a:rPr>
              <a:t>, European Commission, March 2004 </a:t>
            </a:r>
            <a:r>
              <a:rPr lang="en-US" sz="2200" u="sng" dirty="0" smtClean="0">
                <a:latin typeface="Georgia" pitchFamily="18" charset="0"/>
                <a:hlinkClick r:id="rId3"/>
              </a:rPr>
              <a:t>http://ec.europa.eu/europeaid/infopoint/publications/index_en.htm</a:t>
            </a:r>
            <a:r>
              <a:rPr lang="it-IT" sz="2200" dirty="0" smtClean="0">
                <a:latin typeface="Georgia" pitchFamily="18" charset="0"/>
              </a:rPr>
              <a:t> 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200" dirty="0" smtClean="0">
                <a:latin typeface="Georgia" pitchFamily="18" charset="0"/>
              </a:rPr>
              <a:t>Communication and visibility manual, European Commission, July 2009  </a:t>
            </a:r>
            <a:r>
              <a:rPr lang="en-US" sz="2200" u="sng" dirty="0" smtClean="0">
                <a:latin typeface="Georgia" pitchFamily="18" charset="0"/>
                <a:hlinkClick r:id="rId4"/>
              </a:rPr>
              <a:t>http://ec.europa.eu/europeaid/work/visibility/index_en.htm</a:t>
            </a:r>
            <a:endParaRPr lang="en-US" sz="2200" u="sng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200" dirty="0" smtClean="0">
                <a:solidFill>
                  <a:schemeClr val="tx1"/>
                </a:solidFill>
                <a:latin typeface="Georgia" pitchFamily="18" charset="0"/>
              </a:rPr>
              <a:t>Guide for Regional Development Agencies, </a:t>
            </a:r>
            <a:r>
              <a:rPr lang="en-US" sz="2200" dirty="0" err="1" smtClean="0">
                <a:solidFill>
                  <a:schemeClr val="tx1"/>
                </a:solidFill>
                <a:latin typeface="Georgia" pitchFamily="18" charset="0"/>
              </a:rPr>
              <a:t>Sviluppo</a:t>
            </a:r>
            <a:r>
              <a:rPr lang="en-US" sz="2200" dirty="0" smtClean="0">
                <a:solidFill>
                  <a:schemeClr val="tx1"/>
                </a:solidFill>
                <a:latin typeface="Georgia" pitchFamily="18" charset="0"/>
              </a:rPr>
              <a:t> Marche (SVIM), 2009</a:t>
            </a:r>
            <a:endParaRPr lang="it-IT" sz="22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egnaposto contenuto 2"/>
          <p:cNvSpPr>
            <a:spLocks noGrp="1"/>
          </p:cNvSpPr>
          <p:nvPr>
            <p:ph idx="1"/>
          </p:nvPr>
        </p:nvSpPr>
        <p:spPr>
          <a:xfrm>
            <a:off x="0" y="2143125"/>
            <a:ext cx="9907588" cy="1285875"/>
          </a:xfrm>
        </p:spPr>
        <p:txBody>
          <a:bodyPr/>
          <a:lstStyle/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4400" b="1" dirty="0" err="1" smtClean="0">
                <a:solidFill>
                  <a:srgbClr val="00B0F0"/>
                </a:solidFill>
                <a:latin typeface="Georgia" pitchFamily="18" charset="0"/>
              </a:rPr>
              <a:t>Let</a:t>
            </a:r>
            <a:r>
              <a:rPr lang="it-IT" sz="4400" b="1" dirty="0" smtClean="0">
                <a:solidFill>
                  <a:srgbClr val="00B0F0"/>
                </a:solidFill>
                <a:latin typeface="Georgia" pitchFamily="18" charset="0"/>
              </a:rPr>
              <a:t> me </a:t>
            </a:r>
            <a:r>
              <a:rPr lang="it-IT" sz="4400" b="1" dirty="0" err="1" smtClean="0">
                <a:solidFill>
                  <a:srgbClr val="00B0F0"/>
                </a:solidFill>
                <a:latin typeface="Georgia" pitchFamily="18" charset="0"/>
              </a:rPr>
              <a:t>know</a:t>
            </a:r>
            <a:r>
              <a:rPr lang="it-IT" sz="44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4400" b="1" dirty="0" err="1" smtClean="0">
                <a:solidFill>
                  <a:srgbClr val="00B0F0"/>
                </a:solidFill>
                <a:latin typeface="Georgia" pitchFamily="18" charset="0"/>
              </a:rPr>
              <a:t>if</a:t>
            </a:r>
            <a:r>
              <a:rPr lang="it-IT" sz="44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4400" b="1" dirty="0" err="1" smtClean="0">
                <a:solidFill>
                  <a:srgbClr val="00B0F0"/>
                </a:solidFill>
                <a:latin typeface="Georgia" pitchFamily="18" charset="0"/>
              </a:rPr>
              <a:t>you</a:t>
            </a:r>
            <a:r>
              <a:rPr lang="it-IT" sz="44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4400" b="1" dirty="0" err="1" smtClean="0">
                <a:solidFill>
                  <a:srgbClr val="00B0F0"/>
                </a:solidFill>
                <a:latin typeface="Georgia" pitchFamily="18" charset="0"/>
              </a:rPr>
              <a:t>follow</a:t>
            </a:r>
            <a:r>
              <a:rPr lang="it-IT" sz="4400" b="1" dirty="0" smtClean="0">
                <a:solidFill>
                  <a:srgbClr val="00B0F0"/>
                </a:solidFill>
                <a:latin typeface="Georgia" pitchFamily="18" charset="0"/>
              </a:rPr>
              <a:t> me..</a:t>
            </a:r>
            <a:endParaRPr lang="it-IT" sz="44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p.celotti@t33.it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</TotalTime>
  <Words>722</Words>
  <Application>Microsoft Office PowerPoint</Application>
  <PresentationFormat>Personalizzato</PresentationFormat>
  <Paragraphs>129</Paragraphs>
  <Slides>22</Slides>
  <Notes>22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3" baseType="lpstr">
      <vt:lpstr>Tema di Office</vt:lpstr>
      <vt:lpstr>Diapositiva 1</vt:lpstr>
      <vt:lpstr>Diapositiva 2</vt:lpstr>
      <vt:lpstr>Your teacher</vt:lpstr>
      <vt:lpstr>Your teacher today</vt:lpstr>
      <vt:lpstr>Your teacher’s experience</vt:lpstr>
      <vt:lpstr>Diapositiva 6</vt:lpstr>
      <vt:lpstr>Project Cycle Management</vt:lpstr>
      <vt:lpstr>Proposal writing</vt:lpstr>
      <vt:lpstr>Project Management</vt:lpstr>
      <vt:lpstr>Project Management</vt:lpstr>
      <vt:lpstr>What about you?</vt:lpstr>
      <vt:lpstr>Our lessons</vt:lpstr>
      <vt:lpstr>Our lessons</vt:lpstr>
      <vt:lpstr>Our lessons</vt:lpstr>
      <vt:lpstr>Our lessons</vt:lpstr>
      <vt:lpstr>Our methodology</vt:lpstr>
      <vt:lpstr>Strengths</vt:lpstr>
      <vt:lpstr>Weaknesses</vt:lpstr>
      <vt:lpstr>Opportunities</vt:lpstr>
      <vt:lpstr>Threats</vt:lpstr>
      <vt:lpstr>A basic PM bibliography</vt:lpstr>
      <vt:lpstr>Diapositiva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CERISDI</dc:title>
  <dc:creator>Pietro</dc:creator>
  <cp:lastModifiedBy>Pietro</cp:lastModifiedBy>
  <cp:revision>106</cp:revision>
  <dcterms:modified xsi:type="dcterms:W3CDTF">2012-10-09T12:54:33Z</dcterms:modified>
</cp:coreProperties>
</file>