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81" r:id="rId2"/>
    <p:sldId id="257" r:id="rId3"/>
    <p:sldId id="259" r:id="rId4"/>
    <p:sldId id="258" r:id="rId5"/>
    <p:sldId id="270" r:id="rId6"/>
    <p:sldId id="275" r:id="rId7"/>
    <p:sldId id="279" r:id="rId8"/>
    <p:sldId id="276" r:id="rId9"/>
    <p:sldId id="277" r:id="rId10"/>
    <p:sldId id="278" r:id="rId11"/>
    <p:sldId id="280" r:id="rId12"/>
    <p:sldId id="274" r:id="rId13"/>
    <p:sldId id="269" r:id="rId14"/>
    <p:sldId id="282" r:id="rId15"/>
  </p:sldIdLst>
  <p:sldSz cx="9144000" cy="6858000" type="screen4x3"/>
  <p:notesSz cx="6797675" cy="992663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8000"/>
    <a:srgbClr val="0066CC"/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8" autoAdjust="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849" y="-82"/>
      </p:cViewPr>
      <p:guideLst>
        <p:guide orient="horz" pos="3126"/>
        <p:guide pos="21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969E7A-B9A7-486F-97E7-1C2FD1E8AA4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89" tIns="46045" rIns="92089" bIns="4604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DA13B39-FA9E-4166-9641-93307AE9846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28688" y="750888"/>
            <a:ext cx="4935537" cy="3702050"/>
          </a:xfrm>
          <a:ln/>
        </p:spPr>
      </p:sp>
      <p:sp>
        <p:nvSpPr>
          <p:cNvPr id="24579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6EE1A12-41B0-4000-9EAA-2D68508E2B97}" type="slidenum">
              <a:rPr lang="it-IT" smtClean="0"/>
              <a:pPr/>
              <a:t>2</a:t>
            </a:fld>
            <a:endParaRPr lang="it-IT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BD1C325-5B85-43EC-8561-E04DE192D3E8}" type="slidenum">
              <a:rPr lang="it-IT" smtClean="0"/>
              <a:pPr/>
              <a:t>3</a:t>
            </a:fld>
            <a:endParaRPr lang="it-IT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D78DF4-19BB-43AC-BEFE-EB3DF1332BC5}" type="slidenum">
              <a:rPr lang="it-IT" smtClean="0"/>
              <a:pPr/>
              <a:t>4</a:t>
            </a:fld>
            <a:endParaRPr lang="it-IT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8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1275" y="9428163"/>
            <a:ext cx="2944813" cy="496887"/>
          </a:xfrm>
          <a:noFill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B5000718-E52D-4A82-BD61-5AC09E511929}" type="slidenum">
              <a:rPr lang="it-IT" smtClean="0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14</a:t>
            </a:fld>
            <a:endParaRPr lang="it-IT" smtClean="0"/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2837" cy="3679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922338" y="4752975"/>
            <a:ext cx="4997450" cy="444500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31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31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15113" y="1268413"/>
            <a:ext cx="2071687" cy="453707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95288" y="1268413"/>
            <a:ext cx="6067425" cy="453707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268413"/>
            <a:ext cx="8229600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   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31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pic>
        <p:nvPicPr>
          <p:cNvPr id="1028" name="Picture 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563938" y="0"/>
            <a:ext cx="223202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7" name="Line 13"/>
          <p:cNvSpPr>
            <a:spLocks noChangeShapeType="1"/>
          </p:cNvSpPr>
          <p:nvPr userDrawn="1"/>
        </p:nvSpPr>
        <p:spPr bwMode="auto">
          <a:xfrm>
            <a:off x="179388" y="188913"/>
            <a:ext cx="0" cy="5805487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038" name="Line 14"/>
          <p:cNvSpPr>
            <a:spLocks noChangeShapeType="1"/>
          </p:cNvSpPr>
          <p:nvPr userDrawn="1"/>
        </p:nvSpPr>
        <p:spPr bwMode="auto">
          <a:xfrm>
            <a:off x="323850" y="549275"/>
            <a:ext cx="0" cy="5184775"/>
          </a:xfrm>
          <a:prstGeom prst="line">
            <a:avLst/>
          </a:prstGeom>
          <a:noFill/>
          <a:ln w="25400">
            <a:solidFill>
              <a:srgbClr val="00008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it-IT"/>
          </a:p>
        </p:txBody>
      </p:sp>
      <p:grpSp>
        <p:nvGrpSpPr>
          <p:cNvPr id="1031" name="Group 9"/>
          <p:cNvGrpSpPr>
            <a:grpSpLocks/>
          </p:cNvGrpSpPr>
          <p:nvPr userDrawn="1"/>
        </p:nvGrpSpPr>
        <p:grpSpPr bwMode="auto">
          <a:xfrm>
            <a:off x="785813" y="6000750"/>
            <a:ext cx="7613650" cy="639763"/>
            <a:chOff x="500034" y="6000768"/>
            <a:chExt cx="7613692" cy="639763"/>
          </a:xfrm>
        </p:grpSpPr>
        <p:pic>
          <p:nvPicPr>
            <p:cNvPr id="1032" name="Picture 4" descr="Visible, Validation IssueS Induct a Basis for Leading Evaluation, Svim, Education e Culture DG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00034" y="6000768"/>
              <a:ext cx="3227388" cy="622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3" name="Picture 3" descr="svim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5857884" y="6072206"/>
              <a:ext cx="538163" cy="538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4" name="Picture 1" descr="DEF flag-logoeac-LLP_EN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6500826" y="6072206"/>
              <a:ext cx="1612900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egnaposto contenuto 2"/>
          <p:cNvSpPr>
            <a:spLocks noGrp="1"/>
          </p:cNvSpPr>
          <p:nvPr>
            <p:ph idx="1"/>
          </p:nvPr>
        </p:nvSpPr>
        <p:spPr>
          <a:xfrm>
            <a:off x="417513" y="2143125"/>
            <a:ext cx="8142287" cy="1573213"/>
          </a:xfrm>
        </p:spPr>
        <p:txBody>
          <a:bodyPr/>
          <a:lstStyle/>
          <a:p>
            <a:pPr>
              <a:spcAft>
                <a:spcPts val="1200"/>
              </a:spcAft>
              <a:buFontTx/>
              <a:buNone/>
            </a:pPr>
            <a:r>
              <a:rPr lang="it-IT" b="1" smtClean="0">
                <a:latin typeface="Georgia" pitchFamily="18" charset="0"/>
              </a:rPr>
              <a:t>Project Cycle Management for </a:t>
            </a:r>
          </a:p>
          <a:p>
            <a:pPr>
              <a:spcAft>
                <a:spcPts val="1200"/>
              </a:spcAft>
              <a:buFontTx/>
              <a:buNone/>
            </a:pPr>
            <a:r>
              <a:rPr lang="it-IT" b="1" smtClean="0">
                <a:latin typeface="Georgia" pitchFamily="18" charset="0"/>
              </a:rPr>
              <a:t>International Development</a:t>
            </a:r>
          </a:p>
          <a:p>
            <a:pPr>
              <a:spcAft>
                <a:spcPts val="1200"/>
              </a:spcAft>
              <a:buFontTx/>
              <a:buNone/>
            </a:pPr>
            <a:r>
              <a:rPr lang="it-IT" b="1" smtClean="0">
                <a:latin typeface="Georgia" pitchFamily="18" charset="0"/>
              </a:rPr>
              <a:t>Cooperation</a:t>
            </a:r>
          </a:p>
          <a:p>
            <a:pPr>
              <a:buFontTx/>
              <a:buNone/>
            </a:pPr>
            <a:r>
              <a:rPr lang="it-IT" sz="3600" smtClean="0">
                <a:solidFill>
                  <a:srgbClr val="00B0F0"/>
                </a:solidFill>
                <a:latin typeface="Georgia" pitchFamily="18" charset="0"/>
              </a:rPr>
              <a:t>Horizontal competencies</a:t>
            </a:r>
          </a:p>
          <a:p>
            <a:pPr>
              <a:buFontTx/>
              <a:buNone/>
            </a:pPr>
            <a:endParaRPr lang="it-IT" sz="3600" smtClean="0">
              <a:latin typeface="Georgia" pitchFamily="18" charset="0"/>
            </a:endParaRPr>
          </a:p>
        </p:txBody>
      </p:sp>
      <p:sp>
        <p:nvSpPr>
          <p:cNvPr id="2051" name="Rettangolo 8"/>
          <p:cNvSpPr>
            <a:spLocks noChangeArrowheads="1"/>
          </p:cNvSpPr>
          <p:nvPr/>
        </p:nvSpPr>
        <p:spPr bwMode="auto">
          <a:xfrm>
            <a:off x="412750" y="5000625"/>
            <a:ext cx="57435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>
                <a:latin typeface="Georgia" pitchFamily="18" charset="0"/>
              </a:rPr>
              <a:t>Teacher</a:t>
            </a:r>
          </a:p>
          <a:p>
            <a:r>
              <a:rPr lang="it-IT">
                <a:latin typeface="Georgia" pitchFamily="18" charset="0"/>
              </a:rPr>
              <a:t>Pietro Celotti (courtesy of Sviluppo Marche SpA)</a:t>
            </a:r>
          </a:p>
        </p:txBody>
      </p:sp>
      <p:sp>
        <p:nvSpPr>
          <p:cNvPr id="2052" name="Rettangolo 9"/>
          <p:cNvSpPr>
            <a:spLocks noChangeArrowheads="1"/>
          </p:cNvSpPr>
          <p:nvPr/>
        </p:nvSpPr>
        <p:spPr bwMode="auto">
          <a:xfrm>
            <a:off x="463550" y="895350"/>
            <a:ext cx="45704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>
                <a:latin typeface="Georgia" pitchFamily="18" charset="0"/>
              </a:rPr>
              <a:t>Università degli Studi di Macerata</a:t>
            </a:r>
          </a:p>
          <a:p>
            <a:r>
              <a:rPr lang="it-IT">
                <a:latin typeface="Georgia" pitchFamily="18" charset="0"/>
              </a:rPr>
              <a:t> </a:t>
            </a:r>
          </a:p>
        </p:txBody>
      </p:sp>
      <p:sp>
        <p:nvSpPr>
          <p:cNvPr id="2053" name="Rettangolo 10"/>
          <p:cNvSpPr>
            <a:spLocks noChangeArrowheads="1"/>
          </p:cNvSpPr>
          <p:nvPr/>
        </p:nvSpPr>
        <p:spPr bwMode="auto">
          <a:xfrm>
            <a:off x="517525" y="1628775"/>
            <a:ext cx="1241045" cy="25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latin typeface="Georgia" pitchFamily="18" charset="0"/>
              </a:rPr>
              <a:t>10/12/</a:t>
            </a:r>
            <a:r>
              <a:rPr lang="it-IT" sz="1600" dirty="0" smtClean="0">
                <a:latin typeface="Georgia" pitchFamily="18" charset="0"/>
              </a:rPr>
              <a:t>2012</a:t>
            </a:r>
            <a:endParaRPr lang="it-IT" sz="1600" dirty="0">
              <a:latin typeface="Georgia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8"/>
          <p:cNvSpPr txBox="1">
            <a:spLocks noChangeArrowheads="1"/>
          </p:cNvSpPr>
          <p:nvPr/>
        </p:nvSpPr>
        <p:spPr bwMode="auto">
          <a:xfrm>
            <a:off x="928688" y="2286000"/>
            <a:ext cx="7705725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The VISIBLE Project Manager is the owner of the project and therefore responsible for its correct implementation in terms of overall resource management: people; time and finance. </a:t>
            </a:r>
            <a:r>
              <a:rPr lang="en-GB" sz="220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The PM has the authority to run the project on a day-to-day basis (on behalf of the employer, client, project board, funding organisation or other designated body) and should have sufficient latitude to exercise a wide degree of creativity in performing this role and ensuring results are achieved.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57188" y="1428750"/>
            <a:ext cx="8229600" cy="731838"/>
          </a:xfrm>
        </p:spPr>
        <p:txBody>
          <a:bodyPr/>
          <a:lstStyle/>
          <a:p>
            <a:pPr algn="l">
              <a:defRPr/>
            </a:pPr>
            <a:r>
              <a:rPr lang="en-GB" sz="3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“</a:t>
            </a:r>
            <a:r>
              <a:rPr lang="en-GB" sz="3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VISIBLE</a:t>
            </a:r>
            <a:r>
              <a:rPr lang="en-GB" sz="3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” Definition of the PM’s role</a:t>
            </a:r>
            <a:endParaRPr lang="en-US" sz="30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1000125" y="2214563"/>
            <a:ext cx="7500938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lvl="4"/>
            <a:r>
              <a:rPr lang="en-GB" sz="2200" dirty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The Project Manager oversees all aspects of the project using planning, monitoring and controlling processes. The PM is responsible for co-ordination and completion of the project and to this end will perform a variety of tasks including setting deadlines, assigning responsibilities, monitoring and reporting progress of the project. The PM may be responsible for more than one project at a time and will manage these with integrity according to agreed local </a:t>
            </a:r>
            <a:r>
              <a:rPr lang="en-GB" sz="2200" dirty="0" smtClean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procedures.</a:t>
            </a:r>
            <a:endParaRPr lang="en-GB" sz="2200" dirty="0">
              <a:solidFill>
                <a:srgbClr val="0066CC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7188" y="1428750"/>
            <a:ext cx="8229600" cy="731838"/>
          </a:xfrm>
        </p:spPr>
        <p:txBody>
          <a:bodyPr/>
          <a:lstStyle/>
          <a:p>
            <a:pPr algn="l">
              <a:defRPr/>
            </a:pPr>
            <a:r>
              <a:rPr lang="en-GB" sz="3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“</a:t>
            </a:r>
            <a:r>
              <a:rPr lang="en-GB" sz="3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VISIBLE</a:t>
            </a:r>
            <a:r>
              <a:rPr lang="en-GB" sz="3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” PM’s responsibilities</a:t>
            </a:r>
            <a:endParaRPr lang="en-US" sz="30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00063" y="2214563"/>
            <a:ext cx="8089900" cy="3128962"/>
          </a:xfrm>
          <a:prstGeom prst="rect">
            <a:avLst/>
          </a:prstGeom>
          <a:noFill/>
          <a:ln w="222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330325" lvl="4" indent="-469900">
              <a:lnSpc>
                <a:spcPct val="80000"/>
              </a:lnSpc>
              <a:spcBef>
                <a:spcPct val="50000"/>
              </a:spcBef>
              <a:buFont typeface="Wingdings" pitchFamily="2" charset="2"/>
              <a:buNone/>
              <a:tabLst>
                <a:tab pos="1239838" algn="l"/>
              </a:tabLst>
              <a:defRPr/>
            </a:pPr>
            <a:endParaRPr lang="en-GB" sz="1600" b="1" dirty="0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  <a:cs typeface="Times New Roman" pitchFamily="18" charset="0"/>
            </a:endParaRPr>
          </a:p>
          <a:p>
            <a:pPr marL="1330325" lvl="4" indent="-469900">
              <a:lnSpc>
                <a:spcPct val="120000"/>
              </a:lnSpc>
              <a:tabLst>
                <a:tab pos="1239838" algn="l"/>
              </a:tabLst>
              <a:defRPr/>
            </a:pPr>
            <a:r>
              <a:rPr lang="en-GB" sz="2300" dirty="0">
                <a:solidFill>
                  <a:srgbClr val="0066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aramond" pitchFamily="18" charset="0"/>
              </a:rPr>
              <a:t>	</a:t>
            </a:r>
            <a:r>
              <a:rPr lang="en-GB" sz="2200" b="1" dirty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1. Networking</a:t>
            </a:r>
          </a:p>
          <a:p>
            <a:pPr marL="1330325" lvl="4" indent="-469900">
              <a:lnSpc>
                <a:spcPct val="120000"/>
              </a:lnSpc>
              <a:tabLst>
                <a:tab pos="1239838" algn="l"/>
              </a:tabLst>
              <a:defRPr/>
            </a:pPr>
            <a:r>
              <a:rPr lang="en-GB" sz="2200" dirty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	</a:t>
            </a:r>
            <a:r>
              <a:rPr lang="en-GB" sz="2200" b="1" dirty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2. Results orientation</a:t>
            </a:r>
            <a:r>
              <a:rPr lang="en-GB" sz="2200" dirty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	</a:t>
            </a:r>
          </a:p>
          <a:p>
            <a:pPr marL="1330325" lvl="4" indent="-469900">
              <a:lnSpc>
                <a:spcPct val="120000"/>
              </a:lnSpc>
              <a:tabLst>
                <a:tab pos="1239838" algn="l"/>
              </a:tabLst>
              <a:defRPr/>
            </a:pPr>
            <a:r>
              <a:rPr lang="en-GB" sz="2200" dirty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	</a:t>
            </a:r>
            <a:r>
              <a:rPr lang="en-GB" sz="2200" b="1" dirty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3. Organising</a:t>
            </a:r>
          </a:p>
          <a:p>
            <a:pPr marL="1330325" lvl="4" indent="-469900">
              <a:lnSpc>
                <a:spcPct val="120000"/>
              </a:lnSpc>
              <a:tabLst>
                <a:tab pos="1239838" algn="l"/>
              </a:tabLst>
              <a:defRPr/>
            </a:pPr>
            <a:r>
              <a:rPr lang="en-GB" sz="2200" b="1" dirty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	4. Communication</a:t>
            </a:r>
          </a:p>
          <a:p>
            <a:pPr marL="1330325" lvl="4" indent="-469900">
              <a:lnSpc>
                <a:spcPct val="120000"/>
              </a:lnSpc>
              <a:tabLst>
                <a:tab pos="1239838" algn="l"/>
              </a:tabLst>
              <a:defRPr/>
            </a:pPr>
            <a:r>
              <a:rPr lang="en-GB" sz="2200" b="1" dirty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  	5. Decision making</a:t>
            </a:r>
          </a:p>
          <a:p>
            <a:pPr marL="1330325" lvl="4" indent="-469900">
              <a:lnSpc>
                <a:spcPct val="120000"/>
              </a:lnSpc>
              <a:tabLst>
                <a:tab pos="1239838" algn="l"/>
              </a:tabLst>
              <a:defRPr/>
            </a:pPr>
            <a:r>
              <a:rPr lang="en-GB" sz="2200" b="1" dirty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	6. Methodical</a:t>
            </a:r>
          </a:p>
          <a:p>
            <a:pPr marL="1330325" lvl="4" indent="-469900">
              <a:lnSpc>
                <a:spcPct val="120000"/>
              </a:lnSpc>
              <a:tabLst>
                <a:tab pos="1239838" algn="l"/>
              </a:tabLst>
              <a:defRPr/>
            </a:pPr>
            <a:r>
              <a:rPr lang="it-IT" sz="2200" b="1" dirty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	7. </a:t>
            </a:r>
            <a:r>
              <a:rPr lang="en-GB" sz="2200" b="1" dirty="0">
                <a:solidFill>
                  <a:srgbClr val="0066CC"/>
                </a:solidFill>
                <a:latin typeface="Tahoma" pitchFamily="34" charset="0"/>
                <a:cs typeface="Tahoma" pitchFamily="34" charset="0"/>
              </a:rPr>
              <a:t>Problem solving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57188" y="1428750"/>
            <a:ext cx="8229600" cy="731838"/>
          </a:xfrm>
        </p:spPr>
        <p:txBody>
          <a:bodyPr/>
          <a:lstStyle/>
          <a:p>
            <a:pPr algn="l">
              <a:defRPr/>
            </a:pPr>
            <a:r>
              <a:rPr lang="en-GB" sz="3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“</a:t>
            </a:r>
            <a:r>
              <a:rPr lang="en-GB" sz="3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VISIBLE</a:t>
            </a:r>
            <a:r>
              <a:rPr lang="en-GB" sz="3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” PM’s horizontal competencies</a:t>
            </a:r>
            <a:endParaRPr lang="en-US" sz="3000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857375" y="5500688"/>
            <a:ext cx="2571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>
                <a:solidFill>
                  <a:schemeClr val="bg1"/>
                </a:solidFill>
              </a:rPr>
              <a:t>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808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1214438"/>
            <a:ext cx="8116887" cy="469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 noChangeArrowheads="1"/>
          </p:cNvPicPr>
          <p:nvPr/>
        </p:nvPicPr>
        <p:blipFill>
          <a:blip r:embed="rId3" cstate="print"/>
          <a:srcRect l="21680" t="40312" r="20898" b="14487"/>
          <a:stretch>
            <a:fillRect/>
          </a:stretch>
        </p:blipFill>
        <p:spPr bwMode="auto">
          <a:xfrm>
            <a:off x="660400" y="1785938"/>
            <a:ext cx="7840663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1"/>
          <p:cNvPicPr>
            <a:picLocks noChangeAspect="1" noChangeArrowheads="1"/>
          </p:cNvPicPr>
          <p:nvPr/>
        </p:nvPicPr>
        <p:blipFill>
          <a:blip r:embed="rId4" cstate="print"/>
          <a:srcRect l="21094" t="30000" r="20313" b="63120"/>
          <a:stretch>
            <a:fillRect/>
          </a:stretch>
        </p:blipFill>
        <p:spPr bwMode="auto">
          <a:xfrm>
            <a:off x="642938" y="1285875"/>
            <a:ext cx="7786687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 cstate="print"/>
          <a:srcRect l="22266" t="37968" r="20898" b="18246"/>
          <a:stretch>
            <a:fillRect/>
          </a:stretch>
        </p:blipFill>
        <p:spPr bwMode="auto">
          <a:xfrm>
            <a:off x="785813" y="2071688"/>
            <a:ext cx="771525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1"/>
          <p:cNvPicPr>
            <a:picLocks noChangeAspect="1" noChangeArrowheads="1"/>
          </p:cNvPicPr>
          <p:nvPr/>
        </p:nvPicPr>
        <p:blipFill>
          <a:blip r:embed="rId4" cstate="print"/>
          <a:srcRect l="21094" t="30000" r="20313" b="63120"/>
          <a:stretch>
            <a:fillRect/>
          </a:stretch>
        </p:blipFill>
        <p:spPr bwMode="auto">
          <a:xfrm>
            <a:off x="642938" y="1500188"/>
            <a:ext cx="7786687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 noChangeArrowheads="1"/>
          </p:cNvPicPr>
          <p:nvPr/>
        </p:nvPicPr>
        <p:blipFill>
          <a:blip r:embed="rId3" cstate="print"/>
          <a:srcRect l="22266" t="28125" r="20898" b="11874"/>
          <a:stretch>
            <a:fillRect/>
          </a:stretch>
        </p:blipFill>
        <p:spPr bwMode="auto">
          <a:xfrm>
            <a:off x="571500" y="1763713"/>
            <a:ext cx="8358188" cy="409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1"/>
          <p:cNvPicPr>
            <a:picLocks noChangeAspect="1" noChangeArrowheads="1"/>
          </p:cNvPicPr>
          <p:nvPr/>
        </p:nvPicPr>
        <p:blipFill>
          <a:blip r:embed="rId4" cstate="print"/>
          <a:srcRect l="21094" t="30000" r="20313" b="63120"/>
          <a:stretch>
            <a:fillRect/>
          </a:stretch>
        </p:blipFill>
        <p:spPr bwMode="auto">
          <a:xfrm>
            <a:off x="428625" y="1214438"/>
            <a:ext cx="8286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/>
          <p:cNvPicPr>
            <a:picLocks noChangeAspect="1" noChangeArrowheads="1"/>
          </p:cNvPicPr>
          <p:nvPr/>
        </p:nvPicPr>
        <p:blipFill>
          <a:blip r:embed="rId3" cstate="print"/>
          <a:srcRect l="21094" t="30000" r="20313" b="15625"/>
          <a:stretch>
            <a:fillRect/>
          </a:stretch>
        </p:blipFill>
        <p:spPr bwMode="auto">
          <a:xfrm>
            <a:off x="714375" y="1428750"/>
            <a:ext cx="7759700" cy="450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/>
          <p:cNvPicPr>
            <a:picLocks noChangeAspect="1" noChangeArrowheads="1"/>
          </p:cNvPicPr>
          <p:nvPr/>
        </p:nvPicPr>
        <p:blipFill>
          <a:blip r:embed="rId3" cstate="print"/>
          <a:srcRect l="21094" t="30000" r="20313" b="63095"/>
          <a:stretch>
            <a:fillRect/>
          </a:stretch>
        </p:blipFill>
        <p:spPr bwMode="auto">
          <a:xfrm>
            <a:off x="428625" y="1214438"/>
            <a:ext cx="8045450" cy="500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1"/>
          <p:cNvPicPr>
            <a:picLocks noChangeAspect="1" noChangeArrowheads="1"/>
          </p:cNvPicPr>
          <p:nvPr/>
        </p:nvPicPr>
        <p:blipFill>
          <a:blip r:embed="rId4" cstate="print"/>
          <a:srcRect l="21680" t="30000" r="20313" b="13750"/>
          <a:stretch>
            <a:fillRect/>
          </a:stretch>
        </p:blipFill>
        <p:spPr bwMode="auto">
          <a:xfrm>
            <a:off x="428625" y="1785938"/>
            <a:ext cx="842962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/>
          <a:srcRect l="20508" t="30000" r="20898" b="29688"/>
          <a:stretch>
            <a:fillRect/>
          </a:stretch>
        </p:blipFill>
        <p:spPr bwMode="auto">
          <a:xfrm>
            <a:off x="571500" y="1857375"/>
            <a:ext cx="8140700" cy="35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785813" y="2143125"/>
            <a:ext cx="7786687" cy="375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n-AU" sz="2200">
                <a:solidFill>
                  <a:srgbClr val="0066CC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An opportunity to </a:t>
            </a:r>
            <a:r>
              <a:rPr lang="en-AU" sz="2200">
                <a:solidFill>
                  <a:srgbClr val="808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reflect</a:t>
            </a:r>
            <a:r>
              <a:rPr lang="en-AU" sz="2200">
                <a:solidFill>
                  <a:srgbClr val="0066CC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upon a situation that occurred while the PM has been managing projects and then write about it so that it can provide a learning opportunity.  </a:t>
            </a:r>
            <a:endParaRPr lang="en-GB" sz="2200">
              <a:solidFill>
                <a:srgbClr val="0066CC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eaLnBrk="0" hangingPunct="0"/>
            <a:endParaRPr lang="en-AU" sz="2200" b="1">
              <a:solidFill>
                <a:srgbClr val="0066CC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eaLnBrk="0" hangingPunct="0"/>
            <a:r>
              <a:rPr lang="en-AU" sz="2200">
                <a:solidFill>
                  <a:srgbClr val="808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Be honest and thoughtful </a:t>
            </a:r>
            <a:r>
              <a:rPr lang="en-AU" sz="2200">
                <a:solidFill>
                  <a:srgbClr val="0066CC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while writing. A difficult experience can sometimes provide more learning than an easy one.</a:t>
            </a:r>
            <a:endParaRPr lang="en-GB" sz="2200">
              <a:solidFill>
                <a:srgbClr val="0066CC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eaLnBrk="0" hangingPunct="0"/>
            <a:endParaRPr lang="en-AU" sz="2200">
              <a:solidFill>
                <a:srgbClr val="0066CC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  <a:p>
            <a:pPr eaLnBrk="0" hangingPunct="0"/>
            <a:r>
              <a:rPr lang="en-AU" sz="2200">
                <a:solidFill>
                  <a:srgbClr val="0066CC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Use as a </a:t>
            </a:r>
            <a:r>
              <a:rPr lang="en-AU" sz="2200">
                <a:solidFill>
                  <a:srgbClr val="808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basis for discussions with line managers</a:t>
            </a:r>
            <a:r>
              <a:rPr lang="en-AU" sz="2200" b="1">
                <a:solidFill>
                  <a:srgbClr val="808000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 </a:t>
            </a:r>
            <a:r>
              <a:rPr lang="en-AU" sz="2200">
                <a:solidFill>
                  <a:srgbClr val="0066CC"/>
                </a:solidFill>
                <a:latin typeface="Tahoma" pitchFamily="34" charset="0"/>
                <a:ea typeface="Times New Roman" pitchFamily="18" charset="0"/>
                <a:cs typeface="Tahoma" pitchFamily="34" charset="0"/>
              </a:rPr>
              <a:t>to show how PM is working at levels 3 or level 4 in the competencies matrix.</a:t>
            </a:r>
          </a:p>
          <a:p>
            <a:pPr eaLnBrk="0" hangingPunct="0"/>
            <a:endParaRPr lang="en-GB">
              <a:solidFill>
                <a:srgbClr val="0066CC"/>
              </a:solidFill>
              <a:latin typeface="Tahoma" pitchFamily="34" charset="0"/>
              <a:ea typeface="Times New Roman" pitchFamily="18" charset="0"/>
              <a:cs typeface="Tahoma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57188" y="1428750"/>
            <a:ext cx="8229600" cy="731838"/>
          </a:xfrm>
        </p:spPr>
        <p:txBody>
          <a:bodyPr/>
          <a:lstStyle/>
          <a:p>
            <a:pPr algn="l">
              <a:defRPr/>
            </a:pPr>
            <a:r>
              <a:rPr lang="en-GB" sz="3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“</a:t>
            </a:r>
            <a:r>
              <a:rPr lang="en-GB" sz="3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VISIBLE</a:t>
            </a:r>
            <a:r>
              <a:rPr lang="en-GB" sz="3000" b="1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” Case Histories</a:t>
            </a:r>
            <a:endParaRPr lang="en-US" sz="3000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85938" y="1214438"/>
            <a:ext cx="5434012" cy="482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144000" cy="1285875"/>
          </a:xfrm>
        </p:spPr>
        <p:txBody>
          <a:bodyPr/>
          <a:lstStyle/>
          <a:p>
            <a:pPr algn="ctr">
              <a:buFontTx/>
              <a:buNone/>
            </a:pPr>
            <a:r>
              <a:rPr lang="it-IT" sz="2800" b="1" dirty="0" err="1" smtClean="0">
                <a:solidFill>
                  <a:srgbClr val="00B0F0"/>
                </a:solidFill>
                <a:latin typeface="Georgia" pitchFamily="18" charset="0"/>
              </a:rPr>
              <a:t>This</a:t>
            </a:r>
            <a:r>
              <a:rPr lang="it-IT" sz="28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b="1" dirty="0" err="1" smtClean="0">
                <a:solidFill>
                  <a:srgbClr val="00B0F0"/>
                </a:solidFill>
                <a:latin typeface="Georgia" pitchFamily="18" charset="0"/>
              </a:rPr>
              <a:t>is</a:t>
            </a:r>
            <a:r>
              <a:rPr lang="it-IT" sz="28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b="1" dirty="0" smtClean="0">
                <a:solidFill>
                  <a:srgbClr val="00B0F0"/>
                </a:solidFill>
                <a:latin typeface="Georgia" pitchFamily="18" charset="0"/>
              </a:rPr>
              <a:t>a </a:t>
            </a:r>
            <a:r>
              <a:rPr lang="it-IT" sz="2800" b="1" dirty="0" err="1" smtClean="0">
                <a:solidFill>
                  <a:srgbClr val="00B0F0"/>
                </a:solidFill>
                <a:latin typeface="Georgia" pitchFamily="18" charset="0"/>
              </a:rPr>
              <a:t>reduced</a:t>
            </a:r>
            <a:r>
              <a:rPr lang="it-IT" sz="28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b="1" dirty="0" err="1" smtClean="0">
                <a:solidFill>
                  <a:srgbClr val="00B0F0"/>
                </a:solidFill>
                <a:latin typeface="Georgia" pitchFamily="18" charset="0"/>
              </a:rPr>
              <a:t>version</a:t>
            </a:r>
            <a:r>
              <a:rPr lang="it-IT" sz="28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b="1" dirty="0" err="1" smtClean="0">
                <a:solidFill>
                  <a:srgbClr val="00B0F0"/>
                </a:solidFill>
                <a:latin typeface="Georgia" pitchFamily="18" charset="0"/>
              </a:rPr>
              <a:t>of</a:t>
            </a:r>
            <a:r>
              <a:rPr lang="it-IT" sz="2800" b="1" dirty="0" smtClean="0">
                <a:solidFill>
                  <a:srgbClr val="00B0F0"/>
                </a:solidFill>
                <a:latin typeface="Georgia" pitchFamily="18" charset="0"/>
              </a:rPr>
              <a:t> a </a:t>
            </a:r>
            <a:r>
              <a:rPr lang="it-IT" sz="2800" b="1" dirty="0" err="1" smtClean="0">
                <a:solidFill>
                  <a:srgbClr val="00B0F0"/>
                </a:solidFill>
                <a:latin typeface="Georgia" pitchFamily="18" charset="0"/>
              </a:rPr>
              <a:t>presentation</a:t>
            </a:r>
            <a:r>
              <a:rPr lang="it-IT" sz="28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b="1" dirty="0" err="1" smtClean="0">
                <a:solidFill>
                  <a:srgbClr val="00B0F0"/>
                </a:solidFill>
                <a:latin typeface="Georgia" pitchFamily="18" charset="0"/>
              </a:rPr>
              <a:t>created</a:t>
            </a:r>
            <a:r>
              <a:rPr lang="it-IT" sz="28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b="1" dirty="0" err="1" smtClean="0">
                <a:solidFill>
                  <a:srgbClr val="00B0F0"/>
                </a:solidFill>
                <a:latin typeface="Georgia" pitchFamily="18" charset="0"/>
              </a:rPr>
              <a:t>by</a:t>
            </a:r>
            <a:r>
              <a:rPr lang="it-IT" sz="2800" b="1" dirty="0" smtClean="0">
                <a:solidFill>
                  <a:srgbClr val="00B0F0"/>
                </a:solidFill>
                <a:latin typeface="Georgia" pitchFamily="18" charset="0"/>
              </a:rPr>
              <a:t> Sviluppo Marche </a:t>
            </a:r>
            <a:r>
              <a:rPr lang="it-IT" sz="2800" b="1" dirty="0" smtClean="0">
                <a:solidFill>
                  <a:srgbClr val="00B0F0"/>
                </a:solidFill>
                <a:latin typeface="Georgia" pitchFamily="18" charset="0"/>
              </a:rPr>
              <a:t>SpA </a:t>
            </a:r>
            <a:r>
              <a:rPr lang="it-IT" sz="2800" b="1" dirty="0" err="1" smtClean="0">
                <a:solidFill>
                  <a:srgbClr val="00B0F0"/>
                </a:solidFill>
                <a:latin typeface="Georgia" pitchFamily="18" charset="0"/>
              </a:rPr>
              <a:t>within</a:t>
            </a:r>
            <a:r>
              <a:rPr lang="it-IT" sz="28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b="1" dirty="0" smtClean="0">
                <a:solidFill>
                  <a:srgbClr val="00B0F0"/>
                </a:solidFill>
                <a:latin typeface="Georgia" pitchFamily="18" charset="0"/>
              </a:rPr>
              <a:t>a project </a:t>
            </a:r>
            <a:r>
              <a:rPr lang="it-IT" sz="2800" b="1" dirty="0" err="1" smtClean="0">
                <a:solidFill>
                  <a:srgbClr val="00B0F0"/>
                </a:solidFill>
                <a:latin typeface="Georgia" pitchFamily="18" charset="0"/>
              </a:rPr>
              <a:t>co-funded</a:t>
            </a:r>
            <a:r>
              <a:rPr lang="it-IT" sz="28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b="1" dirty="0" err="1" smtClean="0">
                <a:solidFill>
                  <a:srgbClr val="00B0F0"/>
                </a:solidFill>
                <a:latin typeface="Georgia" pitchFamily="18" charset="0"/>
              </a:rPr>
              <a:t>by</a:t>
            </a:r>
            <a:r>
              <a:rPr lang="it-IT" sz="2800" b="1" dirty="0" smtClean="0">
                <a:solidFill>
                  <a:srgbClr val="00B0F0"/>
                </a:solidFill>
                <a:latin typeface="Georgia" pitchFamily="18" charset="0"/>
              </a:rPr>
              <a:t> the </a:t>
            </a:r>
            <a:r>
              <a:rPr lang="it-IT" sz="2800" b="1" dirty="0" err="1" smtClean="0">
                <a:solidFill>
                  <a:srgbClr val="00B0F0"/>
                </a:solidFill>
                <a:latin typeface="Georgia" pitchFamily="18" charset="0"/>
              </a:rPr>
              <a:t>European</a:t>
            </a:r>
            <a:r>
              <a:rPr lang="it-IT" sz="28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2800" b="1" dirty="0" err="1" smtClean="0">
                <a:solidFill>
                  <a:srgbClr val="00B0F0"/>
                </a:solidFill>
                <a:latin typeface="Georgia" pitchFamily="18" charset="0"/>
              </a:rPr>
              <a:t>Union</a:t>
            </a:r>
            <a:endParaRPr lang="it-IT" sz="28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buFontTx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buFontTx/>
              <a:buNone/>
            </a:pPr>
            <a:r>
              <a:rPr lang="it-IT" sz="2400" dirty="0" smtClean="0">
                <a:latin typeface="Georgia" pitchFamily="18" charset="0"/>
              </a:rPr>
              <a:t>p.celotti@t33.it</a:t>
            </a:r>
          </a:p>
          <a:p>
            <a:pPr algn="ctr">
              <a:buFontTx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buFontTx/>
              <a:buNone/>
            </a:pPr>
            <a:endParaRPr lang="it-IT" sz="36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319</Words>
  <Application>Microsoft Office PowerPoint</Application>
  <PresentationFormat>Presentazione su schermo (4:3)</PresentationFormat>
  <Paragraphs>36</Paragraphs>
  <Slides>14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Struttura predefinita</vt:lpstr>
      <vt:lpstr>Diapositiva 1</vt:lpstr>
      <vt:lpstr>         “VISIBLE” Definition of the PM’s role</vt:lpstr>
      <vt:lpstr>                “VISIBLE” PM’s responsibilities</vt:lpstr>
      <vt:lpstr>       “VISIBLE” PM’s horizontal competencies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                    “VISIBLE” Case Histories</vt:lpstr>
      <vt:lpstr>Diapositiva 13</vt:lpstr>
      <vt:lpstr>Diapositiva 14</vt:lpstr>
    </vt:vector>
  </TitlesOfParts>
  <Company>svim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VISIBLE  Validation Issues Induct a Basis for Learning Evaluation</dc:title>
  <dc:creator>svim</dc:creator>
  <cp:lastModifiedBy>Pietro</cp:lastModifiedBy>
  <cp:revision>88</cp:revision>
  <dcterms:created xsi:type="dcterms:W3CDTF">2007-11-21T12:22:40Z</dcterms:created>
  <dcterms:modified xsi:type="dcterms:W3CDTF">2012-12-09T20:37:48Z</dcterms:modified>
</cp:coreProperties>
</file>