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82" r:id="rId2"/>
    <p:sldId id="383" r:id="rId3"/>
    <p:sldId id="384" r:id="rId4"/>
    <p:sldId id="385" r:id="rId5"/>
    <p:sldId id="357" r:id="rId6"/>
    <p:sldId id="364" r:id="rId7"/>
    <p:sldId id="366" r:id="rId8"/>
    <p:sldId id="365" r:id="rId9"/>
    <p:sldId id="367" r:id="rId10"/>
    <p:sldId id="386" r:id="rId11"/>
    <p:sldId id="369" r:id="rId12"/>
    <p:sldId id="307" r:id="rId13"/>
  </p:sldIdLst>
  <p:sldSz cx="9907588" cy="6858000"/>
  <p:notesSz cx="6796088" cy="9926638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1pPr>
    <a:lvl2pPr marL="4572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2pPr>
    <a:lvl3pPr marL="9144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3pPr>
    <a:lvl4pPr marL="13716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4pPr>
    <a:lvl5pPr marL="18288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18" autoAdjust="0"/>
  </p:normalViewPr>
  <p:slideViewPr>
    <p:cSldViewPr>
      <p:cViewPr varScale="1">
        <p:scale>
          <a:sx n="68" d="100"/>
          <a:sy n="68" d="100"/>
        </p:scale>
        <p:origin x="-1284" y="-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4812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EA06BC72-537A-4751-8173-45C96B47FD05}" type="datetimeFigureOut">
              <a:rPr lang="it-IT"/>
              <a:pPr/>
              <a:t>20/11/2012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4813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4812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C1803655-75B3-469A-8F64-115BD3F9B7A2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3318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22313" y="750888"/>
            <a:ext cx="5345112" cy="3702050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96950" y="4772025"/>
            <a:ext cx="4879975" cy="4194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3600" tIns="47520" rIns="93600" bIns="4752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smtClean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958850" y="4708525"/>
            <a:ext cx="4876800" cy="4681538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1003300" y="384175"/>
            <a:ext cx="4792663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931863" y="180975"/>
            <a:ext cx="4979987" cy="219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ABBEY NATIONAL	PROJECT MANAGEMENT SKILLS FOR PROJECT TEAM MEMBERS</a:t>
            </a: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003300" y="9510713"/>
            <a:ext cx="4792663" cy="1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931863" y="9502775"/>
            <a:ext cx="4979987" cy="219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2325688" algn="ctr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	 ABN-010	 © 1999 Learning Dimensions</a:t>
            </a: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054100" y="4794250"/>
            <a:ext cx="685800" cy="311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1400" b="1">
                <a:solidFill>
                  <a:srgbClr val="000000"/>
                </a:solidFill>
                <a:latin typeface="Arial" charset="0"/>
                <a:ea typeface="MS Gothic" charset="-128"/>
              </a:rPr>
              <a:t>Notes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722313" y="750888"/>
            <a:ext cx="5346700" cy="37020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8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9688" y="9428163"/>
            <a:ext cx="2944812" cy="4968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0850" algn="l"/>
                <a:tab pos="903288" algn="l"/>
                <a:tab pos="1355725" algn="l"/>
                <a:tab pos="1808163" algn="l"/>
                <a:tab pos="2260600" algn="l"/>
                <a:tab pos="2713038" algn="l"/>
                <a:tab pos="3165475" algn="l"/>
                <a:tab pos="3617913" algn="l"/>
                <a:tab pos="4070350" algn="l"/>
                <a:tab pos="4522788" algn="l"/>
                <a:tab pos="4975225" algn="l"/>
                <a:tab pos="5427663" algn="l"/>
                <a:tab pos="5880100" algn="l"/>
                <a:tab pos="6332538" algn="l"/>
                <a:tab pos="6784975" algn="l"/>
                <a:tab pos="7237413" algn="l"/>
                <a:tab pos="7689850" algn="l"/>
                <a:tab pos="8142288" algn="l"/>
                <a:tab pos="8594725" algn="l"/>
                <a:tab pos="9047163" algn="l"/>
              </a:tabLst>
            </a:pPr>
            <a:fld id="{47040E14-8DC1-4DF7-8BB2-EB6FBEA09DFC}" type="slidenum">
              <a:rPr lang="it-IT"/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0850" algn="l"/>
                  <a:tab pos="903288" algn="l"/>
                  <a:tab pos="1355725" algn="l"/>
                  <a:tab pos="1808163" algn="l"/>
                  <a:tab pos="2260600" algn="l"/>
                  <a:tab pos="2713038" algn="l"/>
                  <a:tab pos="3165475" algn="l"/>
                  <a:tab pos="3617913" algn="l"/>
                  <a:tab pos="4070350" algn="l"/>
                  <a:tab pos="4522788" algn="l"/>
                  <a:tab pos="4975225" algn="l"/>
                  <a:tab pos="5427663" algn="l"/>
                  <a:tab pos="5880100" algn="l"/>
                  <a:tab pos="6332538" algn="l"/>
                  <a:tab pos="6784975" algn="l"/>
                  <a:tab pos="7237413" algn="l"/>
                  <a:tab pos="7689850" algn="l"/>
                  <a:tab pos="8142288" algn="l"/>
                  <a:tab pos="8594725" algn="l"/>
                  <a:tab pos="9047163" algn="l"/>
                </a:tabLst>
              </a:pPr>
              <a:t>12</a:t>
            </a:fld>
            <a:endParaRPr lang="it-IT"/>
          </a:p>
        </p:txBody>
      </p:sp>
      <p:sp>
        <p:nvSpPr>
          <p:cNvPr id="57347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089" tIns="46045" rIns="92089" bIns="46045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57348" name="Rectangle 2"/>
          <p:cNvSpPr>
            <a:spLocks noGrp="1" noChangeArrowheads="1"/>
          </p:cNvSpPr>
          <p:nvPr>
            <p:ph type="body"/>
          </p:nvPr>
        </p:nvSpPr>
        <p:spPr>
          <a:xfrm>
            <a:off x="922338" y="4752975"/>
            <a:ext cx="4995862" cy="444500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1688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57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1687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16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55688" y="1962150"/>
            <a:ext cx="4144962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53050" y="1962150"/>
            <a:ext cx="4146550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69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99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99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878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518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518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518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89813" y="504825"/>
            <a:ext cx="2109787" cy="55419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55688" y="504825"/>
            <a:ext cx="6181725" cy="55419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55688" y="504825"/>
            <a:ext cx="8375650" cy="113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5688" y="1962150"/>
            <a:ext cx="8443912" cy="408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della struttura</a:t>
            </a:r>
          </a:p>
          <a:p>
            <a:pPr lvl="1"/>
            <a:r>
              <a:rPr lang="en-GB" smtClean="0"/>
              <a:t>Secondo livello struttura</a:t>
            </a:r>
          </a:p>
          <a:p>
            <a:pPr lvl="2"/>
            <a:r>
              <a:rPr lang="en-GB" smtClean="0"/>
              <a:t>Terzo livello struttura</a:t>
            </a:r>
          </a:p>
          <a:p>
            <a:pPr lvl="3"/>
            <a:r>
              <a:rPr lang="en-GB" smtClean="0"/>
              <a:t>Quarto livello struttura</a:t>
            </a:r>
          </a:p>
          <a:p>
            <a:pPr lvl="4"/>
            <a:r>
              <a:rPr lang="en-GB" smtClean="0"/>
              <a:t>Quinto livello struttura</a:t>
            </a:r>
          </a:p>
          <a:p>
            <a:pPr lvl="4"/>
            <a:r>
              <a:rPr lang="en-GB" smtClean="0"/>
              <a:t>Sesto livello struttura</a:t>
            </a:r>
          </a:p>
          <a:p>
            <a:pPr lvl="4"/>
            <a:r>
              <a:rPr lang="en-GB" smtClean="0"/>
              <a:t>Settimo livello struttura</a:t>
            </a:r>
          </a:p>
          <a:p>
            <a:pPr lvl="4"/>
            <a:r>
              <a:rPr lang="en-GB" smtClean="0"/>
              <a:t>Ottavo livello struttura</a:t>
            </a:r>
          </a:p>
          <a:p>
            <a:pPr lvl="4"/>
            <a:r>
              <a:rPr lang="en-GB" smtClean="0"/>
              <a:t>Nono livello struttura</a:t>
            </a: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50" y="6350"/>
            <a:ext cx="9891713" cy="6843713"/>
          </a:xfrm>
          <a:prstGeom prst="rect">
            <a:avLst/>
          </a:prstGeom>
          <a:noFill/>
          <a:ln w="126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057650" y="2914650"/>
            <a:ext cx="9906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2pPr>
      <a:lvl3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3pPr>
      <a:lvl4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4pPr>
      <a:lvl5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5pPr>
      <a:lvl6pPr marL="4572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6pPr>
      <a:lvl7pPr marL="9144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7pPr>
      <a:lvl8pPr marL="13716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8pPr>
      <a:lvl9pPr marL="18288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000000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371475" indent="-25876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77000"/>
        <a:buFont typeface="Wingdings 3" pitchFamily="18" charset="2"/>
        <a:buChar char=""/>
        <a:defRPr sz="2000">
          <a:solidFill>
            <a:srgbClr val="000000"/>
          </a:solidFill>
          <a:latin typeface="+mn-lt"/>
          <a:ea typeface="+mn-ea"/>
        </a:defRPr>
      </a:lvl2pPr>
      <a:lvl3pPr marL="747713" indent="-255588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87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</a:defRPr>
      </a:lvl3pPr>
      <a:lvl4pPr marL="1125538" indent="-257175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Wingdings" pitchFamily="2" charset="2"/>
        <a:buChar char=""/>
        <a:defRPr sz="2000">
          <a:solidFill>
            <a:srgbClr val="000000"/>
          </a:solidFill>
          <a:latin typeface="+mn-lt"/>
          <a:ea typeface="+mn-ea"/>
        </a:defRPr>
      </a:lvl4pPr>
      <a:lvl5pPr marL="14827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5pPr>
      <a:lvl6pPr marL="19399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6pPr>
      <a:lvl7pPr marL="23971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7pPr>
      <a:lvl8pPr marL="28543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8pPr>
      <a:lvl9pPr marL="33115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contenuto 2"/>
          <p:cNvSpPr>
            <a:spLocks noGrp="1"/>
          </p:cNvSpPr>
          <p:nvPr>
            <p:ph idx="1"/>
          </p:nvPr>
        </p:nvSpPr>
        <p:spPr>
          <a:xfrm>
            <a:off x="452438" y="2143125"/>
            <a:ext cx="8821836" cy="15739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Project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Cycle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Management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International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Problem</a:t>
            </a: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tree</a:t>
            </a: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,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Objective</a:t>
            </a: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tree</a:t>
            </a:r>
            <a:endParaRPr lang="it-IT" sz="36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076" name="Rettangolo 8"/>
          <p:cNvSpPr>
            <a:spLocks noChangeArrowheads="1"/>
          </p:cNvSpPr>
          <p:nvPr/>
        </p:nvSpPr>
        <p:spPr bwMode="auto">
          <a:xfrm>
            <a:off x="447675" y="5000625"/>
            <a:ext cx="495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err="1" smtClean="0">
                <a:solidFill>
                  <a:schemeClr val="tx1"/>
                </a:solidFill>
                <a:latin typeface="Georgia" pitchFamily="18" charset="0"/>
              </a:rPr>
              <a:t>Teacher</a:t>
            </a:r>
            <a:endParaRPr lang="it-IT" i="1" dirty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Pietro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Celotti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7" name="Rettangolo 9"/>
          <p:cNvSpPr>
            <a:spLocks noChangeArrowheads="1"/>
          </p:cNvSpPr>
          <p:nvPr/>
        </p:nvSpPr>
        <p:spPr bwMode="auto">
          <a:xfrm>
            <a:off x="501650" y="895350"/>
            <a:ext cx="495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smtClean="0">
                <a:solidFill>
                  <a:schemeClr val="tx1"/>
                </a:solidFill>
                <a:latin typeface="Georgia" pitchFamily="18" charset="0"/>
              </a:rPr>
              <a:t>Università degli Studi di Macerata</a:t>
            </a:r>
          </a:p>
          <a:p>
            <a:r>
              <a:rPr lang="it-IT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8" name="Rettangolo 10"/>
          <p:cNvSpPr>
            <a:spLocks noChangeArrowheads="1"/>
          </p:cNvSpPr>
          <p:nvPr/>
        </p:nvSpPr>
        <p:spPr bwMode="auto">
          <a:xfrm>
            <a:off x="561306" y="1628800"/>
            <a:ext cx="1920719" cy="24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20 </a:t>
            </a:r>
            <a:r>
              <a:rPr lang="it-IT" sz="1600" dirty="0" err="1" smtClean="0">
                <a:solidFill>
                  <a:schemeClr val="tx1"/>
                </a:solidFill>
                <a:latin typeface="Georgia" pitchFamily="18" charset="0"/>
              </a:rPr>
              <a:t>November</a:t>
            </a: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 2012</a:t>
            </a:r>
            <a:endParaRPr lang="it-IT" sz="16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Analysis of the problems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124744"/>
            <a:ext cx="8431213" cy="5256584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8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3200" dirty="0" smtClean="0">
                <a:latin typeface="Georgia" pitchFamily="18" charset="0"/>
              </a:rPr>
              <a:t>The </a:t>
            </a:r>
            <a:r>
              <a:rPr lang="it-IT" sz="3200" dirty="0" err="1" smtClean="0">
                <a:latin typeface="Georgia" pitchFamily="18" charset="0"/>
              </a:rPr>
              <a:t>existing</a:t>
            </a:r>
            <a:r>
              <a:rPr lang="it-IT" sz="3200" dirty="0" smtClean="0">
                <a:latin typeface="Georgia" pitchFamily="18" charset="0"/>
              </a:rPr>
              <a:t> </a:t>
            </a:r>
            <a:r>
              <a:rPr lang="it-IT" sz="3200" dirty="0" err="1" smtClean="0">
                <a:latin typeface="Georgia" pitchFamily="18" charset="0"/>
              </a:rPr>
              <a:t>cause-effect</a:t>
            </a:r>
            <a:r>
              <a:rPr lang="it-IT" sz="3200" dirty="0" smtClean="0">
                <a:latin typeface="Georgia" pitchFamily="18" charset="0"/>
              </a:rPr>
              <a:t> relations (</a:t>
            </a:r>
            <a:r>
              <a:rPr lang="it-IT" sz="3200" dirty="0" err="1" smtClean="0">
                <a:latin typeface="Georgia" pitchFamily="18" charset="0"/>
              </a:rPr>
              <a:t>normally</a:t>
            </a:r>
            <a:r>
              <a:rPr lang="it-IT" sz="3200" dirty="0" smtClean="0">
                <a:latin typeface="Georgia" pitchFamily="18" charset="0"/>
              </a:rPr>
              <a:t> negative) are </a:t>
            </a:r>
            <a:r>
              <a:rPr lang="it-IT" sz="3200" dirty="0" err="1" smtClean="0">
                <a:latin typeface="Georgia" pitchFamily="18" charset="0"/>
              </a:rPr>
              <a:t>identified</a:t>
            </a:r>
            <a:r>
              <a:rPr lang="it-IT" sz="3200" dirty="0" smtClean="0">
                <a:latin typeface="Georgia" pitchFamily="18" charset="0"/>
              </a:rPr>
              <a:t> in a </a:t>
            </a:r>
            <a:r>
              <a:rPr lang="it-IT" sz="3200" dirty="0" err="1" smtClean="0">
                <a:latin typeface="Georgia" pitchFamily="18" charset="0"/>
              </a:rPr>
              <a:t>given</a:t>
            </a:r>
            <a:r>
              <a:rPr lang="it-IT" sz="3200" dirty="0" smtClean="0">
                <a:latin typeface="Georgia" pitchFamily="18" charset="0"/>
              </a:rPr>
              <a:t> situation. </a:t>
            </a:r>
            <a:r>
              <a:rPr lang="it-IT" sz="3200" dirty="0" err="1" smtClean="0">
                <a:latin typeface="Georgia" pitchFamily="18" charset="0"/>
              </a:rPr>
              <a:t>This</a:t>
            </a:r>
            <a:r>
              <a:rPr lang="it-IT" sz="3200" dirty="0" smtClean="0">
                <a:latin typeface="Georgia" pitchFamily="18" charset="0"/>
              </a:rPr>
              <a:t> </a:t>
            </a:r>
            <a:r>
              <a:rPr lang="it-IT" sz="3200" dirty="0" err="1" smtClean="0">
                <a:latin typeface="Georgia" pitchFamily="18" charset="0"/>
              </a:rPr>
              <a:t>exercise</a:t>
            </a:r>
            <a:r>
              <a:rPr lang="it-IT" sz="3200" dirty="0" smtClean="0">
                <a:latin typeface="Georgia" pitchFamily="18" charset="0"/>
              </a:rPr>
              <a:t> </a:t>
            </a:r>
            <a:r>
              <a:rPr lang="it-IT" sz="3200" dirty="0" err="1" smtClean="0">
                <a:latin typeface="Georgia" pitchFamily="18" charset="0"/>
              </a:rPr>
              <a:t>is</a:t>
            </a:r>
            <a:r>
              <a:rPr lang="it-IT" sz="3200" dirty="0" smtClean="0">
                <a:latin typeface="Georgia" pitchFamily="18" charset="0"/>
              </a:rPr>
              <a:t> </a:t>
            </a:r>
            <a:r>
              <a:rPr lang="it-IT" sz="3200" dirty="0" err="1" smtClean="0">
                <a:latin typeface="Georgia" pitchFamily="18" charset="0"/>
              </a:rPr>
              <a:t>aimed</a:t>
            </a:r>
            <a:r>
              <a:rPr lang="it-IT" sz="3200" dirty="0" smtClean="0">
                <a:latin typeface="Georgia" pitchFamily="18" charset="0"/>
              </a:rPr>
              <a:t> at:</a:t>
            </a:r>
          </a:p>
          <a:p>
            <a:pPr lvl="2" eaLnBrk="1" hangingPunct="1">
              <a:lnSpc>
                <a:spcPct val="90000"/>
              </a:lnSpc>
              <a:spcBef>
                <a:spcPts val="7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 smtClean="0">
                <a:latin typeface="Georgia" pitchFamily="18" charset="0"/>
              </a:rPr>
              <a:t>Identifying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object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analysis</a:t>
            </a:r>
            <a:r>
              <a:rPr lang="it-IT" sz="2800" dirty="0" smtClean="0">
                <a:latin typeface="Georgia" pitchFamily="18" charset="0"/>
              </a:rPr>
              <a:t> </a:t>
            </a:r>
          </a:p>
          <a:p>
            <a:pPr lvl="2" eaLnBrk="1" hangingPunct="1">
              <a:lnSpc>
                <a:spcPct val="90000"/>
              </a:lnSpc>
              <a:spcBef>
                <a:spcPts val="7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 smtClean="0">
                <a:latin typeface="Georgia" pitchFamily="18" charset="0"/>
              </a:rPr>
              <a:t>Identifying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partners</a:t>
            </a:r>
            <a:r>
              <a:rPr lang="it-IT" sz="2800" dirty="0" smtClean="0">
                <a:latin typeface="Georgia" pitchFamily="18" charset="0"/>
              </a:rPr>
              <a:t> and </a:t>
            </a:r>
            <a:r>
              <a:rPr lang="it-IT" sz="2800" dirty="0" err="1" smtClean="0">
                <a:latin typeface="Georgia" pitchFamily="18" charset="0"/>
              </a:rPr>
              <a:t>stakeholders</a:t>
            </a:r>
            <a:r>
              <a:rPr lang="it-IT" sz="2800" dirty="0" smtClean="0">
                <a:latin typeface="Georgia" pitchFamily="18" charset="0"/>
              </a:rPr>
              <a:t> </a:t>
            </a:r>
          </a:p>
          <a:p>
            <a:pPr lvl="2" eaLnBrk="1" hangingPunct="1">
              <a:lnSpc>
                <a:spcPct val="90000"/>
              </a:lnSpc>
              <a:spcBef>
                <a:spcPts val="7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 smtClean="0">
                <a:latin typeface="Georgia" pitchFamily="18" charset="0"/>
              </a:rPr>
              <a:t>Identifying</a:t>
            </a:r>
            <a:r>
              <a:rPr lang="it-IT" sz="2800" dirty="0" smtClean="0">
                <a:latin typeface="Georgia" pitchFamily="18" charset="0"/>
              </a:rPr>
              <a:t> and building the </a:t>
            </a:r>
            <a:r>
              <a:rPr lang="it-IT" sz="2800" dirty="0" err="1" smtClean="0">
                <a:latin typeface="Georgia" pitchFamily="18" charset="0"/>
              </a:rPr>
              <a:t>hierarchy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problems</a:t>
            </a:r>
            <a:r>
              <a:rPr lang="it-IT" sz="2800" dirty="0" smtClean="0">
                <a:latin typeface="Georgia" pitchFamily="18" charset="0"/>
              </a:rPr>
              <a:t> 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Problem tree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116013" y="1196975"/>
            <a:ext cx="6911975" cy="1236663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 b="1" dirty="0">
                <a:solidFill>
                  <a:srgbClr val="003399"/>
                </a:solidFill>
                <a:latin typeface="Georgia" pitchFamily="18" charset="0"/>
              </a:rPr>
              <a:t>PROBLEM  CONSEQUENCES </a:t>
            </a:r>
          </a:p>
          <a:p>
            <a:pPr algn="ctr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 b="1" dirty="0" err="1">
                <a:solidFill>
                  <a:srgbClr val="003399"/>
                </a:solidFill>
                <a:latin typeface="Georgia" pitchFamily="18" charset="0"/>
              </a:rPr>
              <a:t>Current</a:t>
            </a:r>
            <a:r>
              <a:rPr lang="it-IT" sz="3200" b="1" dirty="0">
                <a:solidFill>
                  <a:srgbClr val="003399"/>
                </a:solidFill>
                <a:latin typeface="Georgia" pitchFamily="18" charset="0"/>
              </a:rPr>
              <a:t> situation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2577530" y="2852936"/>
            <a:ext cx="4464496" cy="538162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 dirty="0">
                <a:solidFill>
                  <a:srgbClr val="003399"/>
                </a:solidFill>
                <a:latin typeface="Georgia" pitchFamily="18" charset="0"/>
              </a:rPr>
              <a:t>PROBLEM</a:t>
            </a: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1619250" y="3429000"/>
            <a:ext cx="2447925" cy="788988"/>
            <a:chOff x="1020" y="2160"/>
            <a:chExt cx="1542" cy="497"/>
          </a:xfrm>
        </p:grpSpPr>
        <p:sp>
          <p:nvSpPr>
            <p:cNvPr id="14" name="Line 10"/>
            <p:cNvSpPr>
              <a:spLocks noChangeShapeType="1"/>
            </p:cNvSpPr>
            <p:nvPr/>
          </p:nvSpPr>
          <p:spPr bwMode="auto">
            <a:xfrm>
              <a:off x="1760" y="2160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" name="Line 11"/>
            <p:cNvSpPr>
              <a:spLocks noChangeShapeType="1"/>
            </p:cNvSpPr>
            <p:nvPr/>
          </p:nvSpPr>
          <p:spPr bwMode="auto">
            <a:xfrm>
              <a:off x="1020" y="2409"/>
              <a:ext cx="1542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>
              <a:off x="2562" y="2409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>
              <a:off x="1020" y="2409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5745882" y="3429000"/>
            <a:ext cx="2447925" cy="790575"/>
            <a:chOff x="3379" y="2115"/>
            <a:chExt cx="1542" cy="498"/>
          </a:xfrm>
        </p:grpSpPr>
        <p:sp>
          <p:nvSpPr>
            <p:cNvPr id="24" name="Line 20"/>
            <p:cNvSpPr>
              <a:spLocks noChangeShapeType="1"/>
            </p:cNvSpPr>
            <p:nvPr/>
          </p:nvSpPr>
          <p:spPr bwMode="auto">
            <a:xfrm>
              <a:off x="4119" y="2115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5" name="Line 21"/>
            <p:cNvSpPr>
              <a:spLocks noChangeShapeType="1"/>
            </p:cNvSpPr>
            <p:nvPr/>
          </p:nvSpPr>
          <p:spPr bwMode="auto">
            <a:xfrm>
              <a:off x="3379" y="2365"/>
              <a:ext cx="1542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6" name="Line 22"/>
            <p:cNvSpPr>
              <a:spLocks noChangeShapeType="1"/>
            </p:cNvSpPr>
            <p:nvPr/>
          </p:nvSpPr>
          <p:spPr bwMode="auto">
            <a:xfrm>
              <a:off x="4921" y="2365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" name="Line 23"/>
            <p:cNvSpPr>
              <a:spLocks noChangeShapeType="1"/>
            </p:cNvSpPr>
            <p:nvPr/>
          </p:nvSpPr>
          <p:spPr bwMode="auto">
            <a:xfrm>
              <a:off x="3379" y="2365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009578" y="4221088"/>
            <a:ext cx="1728787" cy="86995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800" dirty="0" err="1">
                <a:solidFill>
                  <a:srgbClr val="003399"/>
                </a:solidFill>
                <a:latin typeface="Georgia" pitchFamily="18" charset="0"/>
              </a:rPr>
              <a:t>Problem</a:t>
            </a:r>
            <a:r>
              <a:rPr lang="it-IT" sz="2800" dirty="0">
                <a:solidFill>
                  <a:srgbClr val="003399"/>
                </a:solidFill>
                <a:latin typeface="Georgia" pitchFamily="18" charset="0"/>
              </a:rPr>
              <a:t> cause </a:t>
            </a: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633314" y="4221088"/>
            <a:ext cx="1728787" cy="86995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800" dirty="0" err="1">
                <a:solidFill>
                  <a:srgbClr val="003399"/>
                </a:solidFill>
                <a:latin typeface="Georgia" pitchFamily="18" charset="0"/>
              </a:rPr>
              <a:t>Problem</a:t>
            </a:r>
            <a:r>
              <a:rPr lang="it-IT" sz="2800" dirty="0">
                <a:solidFill>
                  <a:srgbClr val="003399"/>
                </a:solidFill>
                <a:latin typeface="Georgia" pitchFamily="18" charset="0"/>
              </a:rPr>
              <a:t> cause </a:t>
            </a:r>
          </a:p>
        </p:txBody>
      </p:sp>
      <p:sp>
        <p:nvSpPr>
          <p:cNvPr id="30" name="Text Box 5"/>
          <p:cNvSpPr txBox="1">
            <a:spLocks noChangeArrowheads="1"/>
          </p:cNvSpPr>
          <p:nvPr/>
        </p:nvSpPr>
        <p:spPr bwMode="auto">
          <a:xfrm>
            <a:off x="4953794" y="4221088"/>
            <a:ext cx="1728787" cy="86995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800" dirty="0" err="1">
                <a:solidFill>
                  <a:srgbClr val="003399"/>
                </a:solidFill>
                <a:latin typeface="Georgia" pitchFamily="18" charset="0"/>
              </a:rPr>
              <a:t>Problem</a:t>
            </a:r>
            <a:r>
              <a:rPr lang="it-IT" sz="2800" dirty="0">
                <a:solidFill>
                  <a:srgbClr val="003399"/>
                </a:solidFill>
                <a:latin typeface="Georgia" pitchFamily="18" charset="0"/>
              </a:rPr>
              <a:t> cause </a:t>
            </a:r>
          </a:p>
        </p:txBody>
      </p:sp>
      <p:sp>
        <p:nvSpPr>
          <p:cNvPr id="31" name="Text Box 8"/>
          <p:cNvSpPr txBox="1">
            <a:spLocks noChangeArrowheads="1"/>
          </p:cNvSpPr>
          <p:nvPr/>
        </p:nvSpPr>
        <p:spPr bwMode="auto">
          <a:xfrm>
            <a:off x="7114034" y="4221088"/>
            <a:ext cx="1728788" cy="862012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800" dirty="0" err="1">
                <a:solidFill>
                  <a:srgbClr val="003399"/>
                </a:solidFill>
                <a:latin typeface="Georgia" pitchFamily="18" charset="0"/>
              </a:rPr>
              <a:t>Problem</a:t>
            </a:r>
            <a:r>
              <a:rPr lang="it-IT" sz="2800" dirty="0">
                <a:solidFill>
                  <a:srgbClr val="003399"/>
                </a:solidFill>
                <a:latin typeface="Georgia" pitchFamily="18" charset="0"/>
              </a:rPr>
              <a:t> cause </a:t>
            </a:r>
          </a:p>
        </p:txBody>
      </p:sp>
      <p:cxnSp>
        <p:nvCxnSpPr>
          <p:cNvPr id="33" name="Connettore 1 32"/>
          <p:cNvCxnSpPr>
            <a:stCxn id="11" idx="0"/>
          </p:cNvCxnSpPr>
          <p:nvPr/>
        </p:nvCxnSpPr>
        <p:spPr bwMode="auto">
          <a:xfrm flipV="1">
            <a:off x="4809778" y="2492896"/>
            <a:ext cx="0" cy="36004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Problem tree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89298" y="1412776"/>
            <a:ext cx="8643938" cy="4719637"/>
            <a:chOff x="144" y="867"/>
            <a:chExt cx="5445" cy="2973"/>
          </a:xfrm>
        </p:grpSpPr>
        <p:sp>
          <p:nvSpPr>
            <p:cNvPr id="6" name="Line 3"/>
            <p:cNvSpPr>
              <a:spLocks noChangeShapeType="1"/>
            </p:cNvSpPr>
            <p:nvPr/>
          </p:nvSpPr>
          <p:spPr bwMode="auto">
            <a:xfrm flipH="1" flipV="1">
              <a:off x="1733" y="2451"/>
              <a:ext cx="2191" cy="53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1669" y="3311"/>
              <a:ext cx="861" cy="331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Mothers unwilling to attend clinics</a:t>
              </a:r>
            </a:p>
          </p:txBody>
        </p:sp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2663" y="3311"/>
              <a:ext cx="862" cy="331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Infrequent and inadequate coverage of clinics</a:t>
              </a:r>
            </a:p>
          </p:txBody>
        </p:sp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3591" y="2981"/>
              <a:ext cx="729" cy="33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Shortage of drugs</a:t>
              </a:r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4453" y="2981"/>
              <a:ext cx="729" cy="33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Low staff skills</a:t>
              </a:r>
            </a:p>
          </p:txBody>
        </p:sp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2133" y="2717"/>
              <a:ext cx="1126" cy="33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Low attendance at rural clinics</a:t>
              </a:r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2133" y="2122"/>
              <a:ext cx="1126" cy="331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Birth complications diagnosed late or not at all</a:t>
              </a:r>
            </a:p>
          </p:txBody>
        </p:sp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2133" y="1528"/>
              <a:ext cx="1126" cy="33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High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incidence</a:t>
              </a: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of</a:t>
              </a: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 acute birth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complications</a:t>
              </a:r>
              <a:endParaRPr lang="it-IT" sz="1100" b="1" dirty="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4" name="Text Box 11"/>
            <p:cNvSpPr txBox="1">
              <a:spLocks noChangeArrowheads="1"/>
            </p:cNvSpPr>
            <p:nvPr/>
          </p:nvSpPr>
          <p:spPr bwMode="auto">
            <a:xfrm>
              <a:off x="2133" y="933"/>
              <a:ext cx="1126" cy="33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High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infant</a:t>
              </a: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 and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maternal</a:t>
              </a: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mortality</a:t>
              </a: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rates</a:t>
              </a:r>
              <a:endParaRPr lang="it-IT" sz="1100" b="1" dirty="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3727" y="2122"/>
              <a:ext cx="1127" cy="331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Low standards of hygiene and patient care by staff</a:t>
              </a:r>
            </a:p>
          </p:txBody>
        </p:sp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3723" y="1528"/>
              <a:ext cx="1131" cy="33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High rates of post-partum and neo-natal infection</a:t>
              </a:r>
            </a:p>
          </p:txBody>
        </p:sp>
        <p:sp>
          <p:nvSpPr>
            <p:cNvPr id="17" name="Text Box 14"/>
            <p:cNvSpPr txBox="1">
              <a:spLocks noChangeArrowheads="1"/>
            </p:cNvSpPr>
            <p:nvPr/>
          </p:nvSpPr>
          <p:spPr bwMode="auto">
            <a:xfrm>
              <a:off x="144" y="2717"/>
              <a:ext cx="928" cy="33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Commecial pressures to use milk supplements</a:t>
              </a:r>
            </a:p>
          </p:txBody>
        </p:sp>
        <p:sp>
          <p:nvSpPr>
            <p:cNvPr id="18" name="Text Box 15"/>
            <p:cNvSpPr txBox="1">
              <a:spLocks noChangeArrowheads="1"/>
            </p:cNvSpPr>
            <p:nvPr/>
          </p:nvSpPr>
          <p:spPr bwMode="auto">
            <a:xfrm>
              <a:off x="1138" y="2717"/>
              <a:ext cx="862" cy="33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Poor seasonal availability of high protein foods</a:t>
              </a:r>
            </a:p>
          </p:txBody>
        </p:sp>
        <p:sp>
          <p:nvSpPr>
            <p:cNvPr id="19" name="Text Box 16"/>
            <p:cNvSpPr txBox="1">
              <a:spLocks noChangeArrowheads="1"/>
            </p:cNvSpPr>
            <p:nvPr/>
          </p:nvSpPr>
          <p:spPr bwMode="auto">
            <a:xfrm>
              <a:off x="144" y="2122"/>
              <a:ext cx="928" cy="331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Poor nutritional status of babies and infants</a:t>
              </a:r>
            </a:p>
          </p:txBody>
        </p:sp>
        <p:sp>
          <p:nvSpPr>
            <p:cNvPr id="20" name="Text Box 17"/>
            <p:cNvSpPr txBox="1">
              <a:spLocks noChangeArrowheads="1"/>
            </p:cNvSpPr>
            <p:nvPr/>
          </p:nvSpPr>
          <p:spPr bwMode="auto">
            <a:xfrm>
              <a:off x="1138" y="2122"/>
              <a:ext cx="862" cy="331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Few babies and infants vaccinated</a:t>
              </a:r>
            </a:p>
          </p:txBody>
        </p:sp>
        <p:sp>
          <p:nvSpPr>
            <p:cNvPr id="21" name="Text Box 18"/>
            <p:cNvSpPr txBox="1">
              <a:spLocks noChangeArrowheads="1"/>
            </p:cNvSpPr>
            <p:nvPr/>
          </p:nvSpPr>
          <p:spPr bwMode="auto">
            <a:xfrm>
              <a:off x="542" y="1528"/>
              <a:ext cx="1193" cy="33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High rates of infection among babies and infants</a:t>
              </a:r>
            </a:p>
          </p:txBody>
        </p:sp>
        <p:sp>
          <p:nvSpPr>
            <p:cNvPr id="22" name="Line 19"/>
            <p:cNvSpPr>
              <a:spLocks noChangeShapeType="1"/>
            </p:cNvSpPr>
            <p:nvPr/>
          </p:nvSpPr>
          <p:spPr bwMode="auto">
            <a:xfrm flipV="1">
              <a:off x="608" y="2451"/>
              <a:ext cx="1" cy="26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" name="Line 20"/>
            <p:cNvSpPr>
              <a:spLocks noChangeShapeType="1"/>
            </p:cNvSpPr>
            <p:nvPr/>
          </p:nvSpPr>
          <p:spPr bwMode="auto">
            <a:xfrm flipV="1">
              <a:off x="2663" y="2451"/>
              <a:ext cx="1" cy="26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4" name="Line 21"/>
            <p:cNvSpPr>
              <a:spLocks noChangeShapeType="1"/>
            </p:cNvSpPr>
            <p:nvPr/>
          </p:nvSpPr>
          <p:spPr bwMode="auto">
            <a:xfrm flipV="1">
              <a:off x="2663" y="1856"/>
              <a:ext cx="1" cy="26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5" name="Line 22"/>
            <p:cNvSpPr>
              <a:spLocks noChangeShapeType="1"/>
            </p:cNvSpPr>
            <p:nvPr/>
          </p:nvSpPr>
          <p:spPr bwMode="auto">
            <a:xfrm flipV="1">
              <a:off x="2663" y="1261"/>
              <a:ext cx="1" cy="26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6" name="Line 23"/>
            <p:cNvSpPr>
              <a:spLocks noChangeShapeType="1"/>
            </p:cNvSpPr>
            <p:nvPr/>
          </p:nvSpPr>
          <p:spPr bwMode="auto">
            <a:xfrm flipV="1">
              <a:off x="2199" y="3177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" name="Line 24"/>
            <p:cNvSpPr>
              <a:spLocks noChangeShapeType="1"/>
            </p:cNvSpPr>
            <p:nvPr/>
          </p:nvSpPr>
          <p:spPr bwMode="auto">
            <a:xfrm flipV="1">
              <a:off x="3127" y="3177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8" name="Line 25"/>
            <p:cNvSpPr>
              <a:spLocks noChangeShapeType="1"/>
            </p:cNvSpPr>
            <p:nvPr/>
          </p:nvSpPr>
          <p:spPr bwMode="auto">
            <a:xfrm>
              <a:off x="2199" y="3179"/>
              <a:ext cx="928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9" name="Line 26"/>
            <p:cNvSpPr>
              <a:spLocks noChangeShapeType="1"/>
            </p:cNvSpPr>
            <p:nvPr/>
          </p:nvSpPr>
          <p:spPr bwMode="auto">
            <a:xfrm flipV="1">
              <a:off x="2663" y="3045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0" name="Line 27"/>
            <p:cNvSpPr>
              <a:spLocks noChangeShapeType="1"/>
            </p:cNvSpPr>
            <p:nvPr/>
          </p:nvSpPr>
          <p:spPr bwMode="auto">
            <a:xfrm flipV="1">
              <a:off x="1602" y="2583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1" name="Line 28"/>
            <p:cNvSpPr>
              <a:spLocks noChangeShapeType="1"/>
            </p:cNvSpPr>
            <p:nvPr/>
          </p:nvSpPr>
          <p:spPr bwMode="auto">
            <a:xfrm flipH="1">
              <a:off x="606" y="2585"/>
              <a:ext cx="998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2" name="Line 29"/>
            <p:cNvSpPr>
              <a:spLocks noChangeShapeType="1"/>
            </p:cNvSpPr>
            <p:nvPr/>
          </p:nvSpPr>
          <p:spPr bwMode="auto">
            <a:xfrm flipV="1">
              <a:off x="3922" y="2847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3" name="Line 30"/>
            <p:cNvSpPr>
              <a:spLocks noChangeShapeType="1"/>
            </p:cNvSpPr>
            <p:nvPr/>
          </p:nvSpPr>
          <p:spPr bwMode="auto">
            <a:xfrm flipV="1">
              <a:off x="4850" y="2847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4" name="Line 31"/>
            <p:cNvSpPr>
              <a:spLocks noChangeShapeType="1"/>
            </p:cNvSpPr>
            <p:nvPr/>
          </p:nvSpPr>
          <p:spPr bwMode="auto">
            <a:xfrm>
              <a:off x="3922" y="2849"/>
              <a:ext cx="928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5" name="Line 32"/>
            <p:cNvSpPr>
              <a:spLocks noChangeShapeType="1"/>
            </p:cNvSpPr>
            <p:nvPr/>
          </p:nvSpPr>
          <p:spPr bwMode="auto">
            <a:xfrm flipV="1">
              <a:off x="4320" y="2451"/>
              <a:ext cx="1" cy="4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6" name="Line 33"/>
            <p:cNvSpPr>
              <a:spLocks noChangeShapeType="1"/>
            </p:cNvSpPr>
            <p:nvPr/>
          </p:nvSpPr>
          <p:spPr bwMode="auto">
            <a:xfrm flipV="1">
              <a:off x="4320" y="1856"/>
              <a:ext cx="1" cy="26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7" name="Line 34"/>
            <p:cNvSpPr>
              <a:spLocks noChangeShapeType="1"/>
            </p:cNvSpPr>
            <p:nvPr/>
          </p:nvSpPr>
          <p:spPr bwMode="auto">
            <a:xfrm flipH="1" flipV="1">
              <a:off x="1733" y="2451"/>
              <a:ext cx="402" cy="26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8" name="Line 35"/>
            <p:cNvSpPr>
              <a:spLocks noChangeShapeType="1"/>
            </p:cNvSpPr>
            <p:nvPr/>
          </p:nvSpPr>
          <p:spPr bwMode="auto">
            <a:xfrm flipV="1">
              <a:off x="741" y="1394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9" name="Line 36"/>
            <p:cNvSpPr>
              <a:spLocks noChangeShapeType="1"/>
            </p:cNvSpPr>
            <p:nvPr/>
          </p:nvSpPr>
          <p:spPr bwMode="auto">
            <a:xfrm flipV="1">
              <a:off x="4651" y="1394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0" name="Line 37"/>
            <p:cNvSpPr>
              <a:spLocks noChangeShapeType="1"/>
            </p:cNvSpPr>
            <p:nvPr/>
          </p:nvSpPr>
          <p:spPr bwMode="auto">
            <a:xfrm>
              <a:off x="741" y="1396"/>
              <a:ext cx="3910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1" name="Text Box 38"/>
            <p:cNvSpPr txBox="1">
              <a:spLocks noChangeArrowheads="1"/>
            </p:cNvSpPr>
            <p:nvPr/>
          </p:nvSpPr>
          <p:spPr bwMode="auto">
            <a:xfrm>
              <a:off x="5085" y="3510"/>
              <a:ext cx="504" cy="33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200" b="1">
                  <a:solidFill>
                    <a:srgbClr val="000000"/>
                  </a:solidFill>
                  <a:latin typeface="Tahoma" pitchFamily="34" charset="0"/>
                </a:rPr>
                <a:t>CAUSES</a:t>
              </a:r>
            </a:p>
          </p:txBody>
        </p:sp>
        <p:sp>
          <p:nvSpPr>
            <p:cNvPr id="42" name="Text Box 39"/>
            <p:cNvSpPr txBox="1">
              <a:spLocks noChangeArrowheads="1"/>
            </p:cNvSpPr>
            <p:nvPr/>
          </p:nvSpPr>
          <p:spPr bwMode="auto">
            <a:xfrm>
              <a:off x="5037" y="867"/>
              <a:ext cx="531" cy="18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200" b="1">
                  <a:solidFill>
                    <a:srgbClr val="000000"/>
                  </a:solidFill>
                  <a:latin typeface="Tahoma" pitchFamily="34" charset="0"/>
                </a:rPr>
                <a:t>EFFECTS</a:t>
              </a:r>
            </a:p>
          </p:txBody>
        </p:sp>
        <p:sp>
          <p:nvSpPr>
            <p:cNvPr id="43" name="Line 40"/>
            <p:cNvSpPr>
              <a:spLocks noChangeShapeType="1"/>
            </p:cNvSpPr>
            <p:nvPr/>
          </p:nvSpPr>
          <p:spPr bwMode="auto">
            <a:xfrm flipV="1">
              <a:off x="5324" y="1128"/>
              <a:ext cx="1" cy="2316"/>
            </a:xfrm>
            <a:prstGeom prst="line">
              <a:avLst/>
            </a:prstGeom>
            <a:noFill/>
            <a:ln w="76320">
              <a:solidFill>
                <a:srgbClr val="FF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4" name="Line 41"/>
            <p:cNvSpPr>
              <a:spLocks noChangeShapeType="1"/>
            </p:cNvSpPr>
            <p:nvPr/>
          </p:nvSpPr>
          <p:spPr bwMode="auto">
            <a:xfrm flipV="1">
              <a:off x="1602" y="1988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5" name="Line 42"/>
            <p:cNvSpPr>
              <a:spLocks noChangeShapeType="1"/>
            </p:cNvSpPr>
            <p:nvPr/>
          </p:nvSpPr>
          <p:spPr bwMode="auto">
            <a:xfrm>
              <a:off x="674" y="1990"/>
              <a:ext cx="928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6" name="Line 43"/>
            <p:cNvSpPr>
              <a:spLocks noChangeShapeType="1"/>
            </p:cNvSpPr>
            <p:nvPr/>
          </p:nvSpPr>
          <p:spPr bwMode="auto">
            <a:xfrm flipV="1">
              <a:off x="1072" y="1856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7" name="Line 44"/>
            <p:cNvSpPr>
              <a:spLocks noChangeShapeType="1"/>
            </p:cNvSpPr>
            <p:nvPr/>
          </p:nvSpPr>
          <p:spPr bwMode="auto">
            <a:xfrm flipV="1">
              <a:off x="674" y="1988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Analysis of objectives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363"/>
              </a:lnSpc>
              <a:spcBef>
                <a:spcPts val="70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This methodology allows:</a:t>
            </a:r>
          </a:p>
          <a:p>
            <a:pPr marL="798513" lvl="3" indent="-341313">
              <a:lnSpc>
                <a:spcPts val="3363"/>
              </a:lnSpc>
              <a:spcBef>
                <a:spcPts val="600"/>
              </a:spcBef>
              <a:spcAft>
                <a:spcPts val="1200"/>
              </a:spcAft>
              <a:buSzPct val="77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>
                <a:solidFill>
                  <a:srgbClr val="000000"/>
                </a:solidFill>
                <a:latin typeface="Georgia" pitchFamily="18" charset="0"/>
              </a:rPr>
              <a:t>To describe the future scenarios deriving from the problems’ solution.</a:t>
            </a:r>
          </a:p>
          <a:p>
            <a:pPr marL="798513" lvl="3" indent="-341313">
              <a:lnSpc>
                <a:spcPts val="3363"/>
              </a:lnSpc>
              <a:spcBef>
                <a:spcPts val="600"/>
              </a:spcBef>
              <a:spcAft>
                <a:spcPts val="1200"/>
              </a:spcAft>
              <a:buSzPct val="77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>
                <a:solidFill>
                  <a:srgbClr val="000000"/>
                </a:solidFill>
                <a:latin typeface="Georgia" pitchFamily="18" charset="0"/>
              </a:rPr>
              <a:t>To verify the objectives’ hierarchy.</a:t>
            </a:r>
          </a:p>
          <a:p>
            <a:pPr marL="798513" lvl="3" indent="-341313">
              <a:lnSpc>
                <a:spcPts val="3363"/>
              </a:lnSpc>
              <a:spcBef>
                <a:spcPts val="600"/>
              </a:spcBef>
              <a:spcAft>
                <a:spcPts val="1200"/>
              </a:spcAft>
              <a:buSzPct val="77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>
                <a:solidFill>
                  <a:srgbClr val="000000"/>
                </a:solidFill>
                <a:latin typeface="Georgia" pitchFamily="18" charset="0"/>
              </a:rPr>
              <a:t>To clarify in a diagram the means-ends relations.</a:t>
            </a:r>
          </a:p>
          <a:p>
            <a:pPr marL="341313" lvl="1" indent="-341313">
              <a:lnSpc>
                <a:spcPts val="3363"/>
              </a:lnSpc>
              <a:spcBef>
                <a:spcPts val="600"/>
              </a:spcBef>
              <a:spcAft>
                <a:spcPts val="1200"/>
              </a:spcAft>
              <a:buClr>
                <a:srgbClr val="FF6401"/>
              </a:buClr>
              <a:buSzPct val="77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>
              <a:solidFill>
                <a:srgbClr val="000000"/>
              </a:solidFill>
              <a:latin typeface="Georgia" pitchFamily="18" charset="0"/>
            </a:endParaRPr>
          </a:p>
          <a:p>
            <a:pPr marL="341313" indent="-341313">
              <a:lnSpc>
                <a:spcPts val="2800"/>
              </a:lnSpc>
              <a:spcBef>
                <a:spcPts val="70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i="1">
                <a:solidFill>
                  <a:srgbClr val="000000"/>
                </a:solidFill>
                <a:latin typeface="Georgia" pitchFamily="18" charset="0"/>
              </a:rPr>
              <a:t>The negative situations identified in the problem</a:t>
            </a:r>
          </a:p>
          <a:p>
            <a:pPr marL="341313" indent="-341313">
              <a:lnSpc>
                <a:spcPts val="2800"/>
              </a:lnSpc>
              <a:spcBef>
                <a:spcPts val="70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i="1">
                <a:solidFill>
                  <a:srgbClr val="000000"/>
                </a:solidFill>
                <a:latin typeface="Georgia" pitchFamily="18" charset="0"/>
              </a:rPr>
              <a:t>tree are transformed into positive and already</a:t>
            </a:r>
          </a:p>
          <a:p>
            <a:pPr marL="341313" indent="-341313">
              <a:lnSpc>
                <a:spcPts val="2800"/>
              </a:lnSpc>
              <a:spcBef>
                <a:spcPts val="70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i="1">
                <a:solidFill>
                  <a:srgbClr val="000000"/>
                </a:solidFill>
                <a:latin typeface="Georgia" pitchFamily="18" charset="0"/>
              </a:rPr>
              <a:t>reached situations.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4200" smtClean="0">
                <a:latin typeface="Georgia" pitchFamily="18" charset="0"/>
              </a:rPr>
              <a:t>Transformation of the problems into objectives</a:t>
            </a:r>
            <a:endParaRPr lang="en-US" sz="4200" smtClean="0">
              <a:latin typeface="Georgia" pitchFamily="18" charset="0"/>
            </a:endParaRP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773238"/>
            <a:ext cx="8431213" cy="417671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  <a:buFont typeface="Arial" charset="0"/>
              <a:buNone/>
            </a:pPr>
            <a:endParaRPr lang="it-IT" sz="280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Font typeface="Arial" charset="0"/>
              <a:buNone/>
            </a:pPr>
            <a:endParaRPr lang="it-IT" sz="1900" b="1" smtClean="0">
              <a:latin typeface="Georgia" pitchFamily="18" charset="0"/>
            </a:endParaRPr>
          </a:p>
        </p:txBody>
      </p:sp>
      <p:sp>
        <p:nvSpPr>
          <p:cNvPr id="19460" name="AutoShape 8"/>
          <p:cNvSpPr>
            <a:spLocks noChangeArrowheads="1"/>
          </p:cNvSpPr>
          <p:nvPr/>
        </p:nvSpPr>
        <p:spPr bwMode="auto">
          <a:xfrm>
            <a:off x="849313" y="1916113"/>
            <a:ext cx="3086100" cy="571500"/>
          </a:xfrm>
          <a:prstGeom prst="rightArrowCallout">
            <a:avLst>
              <a:gd name="adj1" fmla="val 25000"/>
              <a:gd name="adj2" fmla="val 25000"/>
              <a:gd name="adj3" fmla="val 90000"/>
              <a:gd name="adj4" fmla="val 66667"/>
            </a:avLst>
          </a:prstGeom>
          <a:solidFill>
            <a:srgbClr val="FFFF27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it-IT" sz="2000" b="1">
                <a:solidFill>
                  <a:srgbClr val="000000"/>
                </a:solidFill>
                <a:latin typeface="Georgia" pitchFamily="18" charset="0"/>
              </a:rPr>
              <a:t>Problem</a:t>
            </a:r>
          </a:p>
        </p:txBody>
      </p:sp>
      <p:sp>
        <p:nvSpPr>
          <p:cNvPr id="19461" name="Text Box 10"/>
          <p:cNvSpPr txBox="1">
            <a:spLocks noChangeArrowheads="1"/>
          </p:cNvSpPr>
          <p:nvPr/>
        </p:nvSpPr>
        <p:spPr bwMode="auto">
          <a:xfrm>
            <a:off x="5097463" y="1916113"/>
            <a:ext cx="3168650" cy="533400"/>
          </a:xfrm>
          <a:prstGeom prst="rect">
            <a:avLst/>
          </a:prstGeom>
          <a:solidFill>
            <a:srgbClr val="00CC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118800" rIns="90000" bIns="46800"/>
          <a:lstStyle/>
          <a:p>
            <a:pPr algn="ctr" eaLnBrk="0" hangingPunct="0"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b="1">
                <a:solidFill>
                  <a:srgbClr val="000000"/>
                </a:solidFill>
                <a:latin typeface="Georgia" pitchFamily="18" charset="0"/>
              </a:rPr>
              <a:t>Objective</a:t>
            </a:r>
          </a:p>
        </p:txBody>
      </p:sp>
      <p:sp>
        <p:nvSpPr>
          <p:cNvPr id="19462" name="AutoShape 6"/>
          <p:cNvSpPr>
            <a:spLocks noChangeArrowheads="1"/>
          </p:cNvSpPr>
          <p:nvPr/>
        </p:nvSpPr>
        <p:spPr bwMode="auto">
          <a:xfrm>
            <a:off x="920750" y="2781300"/>
            <a:ext cx="3086100" cy="1028700"/>
          </a:xfrm>
          <a:prstGeom prst="rightArrowCallout">
            <a:avLst>
              <a:gd name="adj1" fmla="val 25000"/>
              <a:gd name="adj2" fmla="val 25000"/>
              <a:gd name="adj3" fmla="val 50000"/>
              <a:gd name="adj4" fmla="val 66667"/>
            </a:avLst>
          </a:prstGeom>
          <a:solidFill>
            <a:srgbClr val="FFFF27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700" b="1">
                <a:solidFill>
                  <a:srgbClr val="000000"/>
                </a:solidFill>
                <a:latin typeface="Georgia" pitchFamily="18" charset="0"/>
              </a:rPr>
              <a:t>High infant and 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700" b="1">
                <a:solidFill>
                  <a:srgbClr val="000000"/>
                </a:solidFill>
                <a:latin typeface="Georgia" pitchFamily="18" charset="0"/>
              </a:rPr>
              <a:t>maternal 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700" b="1">
                <a:solidFill>
                  <a:srgbClr val="000000"/>
                </a:solidFill>
                <a:latin typeface="Georgia" pitchFamily="18" charset="0"/>
              </a:rPr>
              <a:t>mortality rates</a:t>
            </a:r>
          </a:p>
        </p:txBody>
      </p:sp>
      <p:sp>
        <p:nvSpPr>
          <p:cNvPr id="19463" name="Text Box 11"/>
          <p:cNvSpPr txBox="1">
            <a:spLocks noChangeArrowheads="1"/>
          </p:cNvSpPr>
          <p:nvPr/>
        </p:nvSpPr>
        <p:spPr bwMode="auto">
          <a:xfrm>
            <a:off x="5097463" y="2708275"/>
            <a:ext cx="3240087" cy="1081088"/>
          </a:xfrm>
          <a:prstGeom prst="rect">
            <a:avLst/>
          </a:prstGeom>
          <a:solidFill>
            <a:srgbClr val="00CC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154800" rIns="90000" bIns="46800"/>
          <a:lstStyle/>
          <a:p>
            <a:pPr algn="ctr" eaLnBrk="0" hangingPunct="0"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b="1">
                <a:solidFill>
                  <a:srgbClr val="000000"/>
                </a:solidFill>
                <a:latin typeface="Georgia" pitchFamily="18" charset="0"/>
              </a:rPr>
              <a:t>Infant and maternal mortality rates reduced</a:t>
            </a:r>
          </a:p>
        </p:txBody>
      </p:sp>
      <p:sp>
        <p:nvSpPr>
          <p:cNvPr id="19464" name="AutoShape 4"/>
          <p:cNvSpPr>
            <a:spLocks noChangeArrowheads="1"/>
          </p:cNvSpPr>
          <p:nvPr/>
        </p:nvSpPr>
        <p:spPr bwMode="auto">
          <a:xfrm>
            <a:off x="920750" y="4076700"/>
            <a:ext cx="3086100" cy="1028700"/>
          </a:xfrm>
          <a:prstGeom prst="rightArrowCallout">
            <a:avLst>
              <a:gd name="adj1" fmla="val 25000"/>
              <a:gd name="adj2" fmla="val 25000"/>
              <a:gd name="adj3" fmla="val 50000"/>
              <a:gd name="adj4" fmla="val 66667"/>
            </a:avLst>
          </a:prstGeom>
          <a:solidFill>
            <a:srgbClr val="FFFF27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700" b="1">
                <a:solidFill>
                  <a:srgbClr val="000000"/>
                </a:solidFill>
                <a:latin typeface="Georgia" pitchFamily="18" charset="0"/>
              </a:rPr>
              <a:t>High incidence of 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700" b="1">
                <a:solidFill>
                  <a:srgbClr val="000000"/>
                </a:solidFill>
                <a:latin typeface="Georgia" pitchFamily="18" charset="0"/>
              </a:rPr>
              <a:t>acute birth 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700" b="1">
                <a:solidFill>
                  <a:srgbClr val="000000"/>
                </a:solidFill>
                <a:latin typeface="Georgia" pitchFamily="18" charset="0"/>
              </a:rPr>
              <a:t>complications</a:t>
            </a:r>
          </a:p>
        </p:txBody>
      </p:sp>
      <p:sp>
        <p:nvSpPr>
          <p:cNvPr id="19465" name="AutoShape 2"/>
          <p:cNvSpPr>
            <a:spLocks noChangeArrowheads="1"/>
          </p:cNvSpPr>
          <p:nvPr/>
        </p:nvSpPr>
        <p:spPr bwMode="auto">
          <a:xfrm>
            <a:off x="920750" y="5445125"/>
            <a:ext cx="3086100" cy="1143000"/>
          </a:xfrm>
          <a:prstGeom prst="rightArrowCallout">
            <a:avLst>
              <a:gd name="adj1" fmla="val 25000"/>
              <a:gd name="adj2" fmla="val 25000"/>
              <a:gd name="adj3" fmla="val 45000"/>
              <a:gd name="adj4" fmla="val 66667"/>
            </a:avLst>
          </a:prstGeom>
          <a:solidFill>
            <a:srgbClr val="FFFF27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700" b="1">
                <a:solidFill>
                  <a:srgbClr val="000000"/>
                </a:solidFill>
                <a:latin typeface="Georgia" pitchFamily="18" charset="0"/>
              </a:rPr>
              <a:t>Birth 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700" b="1">
                <a:solidFill>
                  <a:srgbClr val="000000"/>
                </a:solidFill>
                <a:latin typeface="Georgia" pitchFamily="18" charset="0"/>
              </a:rPr>
              <a:t>complications 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700" b="1">
                <a:solidFill>
                  <a:srgbClr val="000000"/>
                </a:solidFill>
                <a:latin typeface="Georgia" pitchFamily="18" charset="0"/>
              </a:rPr>
              <a:t>diagnosed 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700" b="1">
                <a:solidFill>
                  <a:srgbClr val="000000"/>
                </a:solidFill>
                <a:latin typeface="Georgia" pitchFamily="18" charset="0"/>
              </a:rPr>
              <a:t>late or not at all</a:t>
            </a:r>
          </a:p>
        </p:txBody>
      </p:sp>
      <p:sp>
        <p:nvSpPr>
          <p:cNvPr id="19466" name="Text Box 12"/>
          <p:cNvSpPr txBox="1">
            <a:spLocks noChangeArrowheads="1"/>
          </p:cNvSpPr>
          <p:nvPr/>
        </p:nvSpPr>
        <p:spPr bwMode="auto">
          <a:xfrm>
            <a:off x="5097463" y="4149725"/>
            <a:ext cx="3313112" cy="1150938"/>
          </a:xfrm>
          <a:prstGeom prst="rect">
            <a:avLst/>
          </a:prstGeom>
          <a:solidFill>
            <a:srgbClr val="00CC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154800" rIns="90000" bIns="46800"/>
          <a:lstStyle/>
          <a:p>
            <a:pPr algn="ctr" eaLnBrk="0" hangingPunct="0"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b="1">
                <a:solidFill>
                  <a:srgbClr val="000000"/>
                </a:solidFill>
                <a:latin typeface="Georgia" pitchFamily="18" charset="0"/>
              </a:rPr>
              <a:t>Reduced incidence of acute birth complications</a:t>
            </a:r>
          </a:p>
        </p:txBody>
      </p:sp>
      <p:sp>
        <p:nvSpPr>
          <p:cNvPr id="19467" name="Text Box 13"/>
          <p:cNvSpPr txBox="1">
            <a:spLocks noChangeArrowheads="1"/>
          </p:cNvSpPr>
          <p:nvPr/>
        </p:nvSpPr>
        <p:spPr bwMode="auto">
          <a:xfrm>
            <a:off x="5097463" y="5589588"/>
            <a:ext cx="3384550" cy="1079500"/>
          </a:xfrm>
          <a:prstGeom prst="rect">
            <a:avLst/>
          </a:prstGeom>
          <a:solidFill>
            <a:srgbClr val="00CC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154800" rIns="90000" bIns="46800"/>
          <a:lstStyle/>
          <a:p>
            <a:pPr algn="ctr" eaLnBrk="0" hangingPunct="0"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b="1">
                <a:solidFill>
                  <a:srgbClr val="000000"/>
                </a:solidFill>
                <a:latin typeface="Georgia" pitchFamily="18" charset="0"/>
              </a:rPr>
              <a:t>Increased/earlier diagnosis of birth complications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Objective tree</a:t>
            </a:r>
          </a:p>
        </p:txBody>
      </p:sp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1425575" y="1341438"/>
            <a:ext cx="6911975" cy="1236662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 b="1">
                <a:solidFill>
                  <a:srgbClr val="003399"/>
                </a:solidFill>
                <a:latin typeface="Georgia" pitchFamily="18" charset="0"/>
              </a:rPr>
              <a:t>EFFECTS OF THE PROJECT</a:t>
            </a:r>
          </a:p>
          <a:p>
            <a:pPr algn="ctr" eaLnBrk="0" hangingPunct="0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 b="1">
                <a:solidFill>
                  <a:srgbClr val="003399"/>
                </a:solidFill>
                <a:latin typeface="Georgia" pitchFamily="18" charset="0"/>
              </a:rPr>
              <a:t>Expected situation</a:t>
            </a:r>
          </a:p>
        </p:txBody>
      </p:sp>
      <p:grpSp>
        <p:nvGrpSpPr>
          <p:cNvPr id="21508" name="Group 14"/>
          <p:cNvGrpSpPr>
            <a:grpSpLocks/>
          </p:cNvGrpSpPr>
          <p:nvPr/>
        </p:nvGrpSpPr>
        <p:grpSpPr bwMode="auto">
          <a:xfrm>
            <a:off x="2144713" y="2565400"/>
            <a:ext cx="5400675" cy="788988"/>
            <a:chOff x="1247" y="1525"/>
            <a:chExt cx="3402" cy="271"/>
          </a:xfrm>
        </p:grpSpPr>
        <p:sp>
          <p:nvSpPr>
            <p:cNvPr id="21525" name="Line 15"/>
            <p:cNvSpPr>
              <a:spLocks noChangeShapeType="1"/>
            </p:cNvSpPr>
            <p:nvPr/>
          </p:nvSpPr>
          <p:spPr bwMode="auto">
            <a:xfrm>
              <a:off x="2880" y="1525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526" name="Line 16"/>
            <p:cNvSpPr>
              <a:spLocks noChangeShapeType="1"/>
            </p:cNvSpPr>
            <p:nvPr/>
          </p:nvSpPr>
          <p:spPr bwMode="auto">
            <a:xfrm>
              <a:off x="1247" y="1661"/>
              <a:ext cx="3402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527" name="Line 17"/>
            <p:cNvSpPr>
              <a:spLocks noChangeShapeType="1"/>
            </p:cNvSpPr>
            <p:nvPr/>
          </p:nvSpPr>
          <p:spPr bwMode="auto">
            <a:xfrm>
              <a:off x="4649" y="1661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528" name="Line 18"/>
            <p:cNvSpPr>
              <a:spLocks noChangeShapeType="1"/>
            </p:cNvSpPr>
            <p:nvPr/>
          </p:nvSpPr>
          <p:spPr bwMode="auto">
            <a:xfrm>
              <a:off x="1247" y="1661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1509" name="Text Box 3"/>
          <p:cNvSpPr txBox="1">
            <a:spLocks noChangeArrowheads="1"/>
          </p:cNvSpPr>
          <p:nvPr/>
        </p:nvSpPr>
        <p:spPr bwMode="auto">
          <a:xfrm>
            <a:off x="777875" y="3357563"/>
            <a:ext cx="3240088" cy="538162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>
                <a:solidFill>
                  <a:srgbClr val="003399"/>
                </a:solidFill>
                <a:latin typeface="Georgia" pitchFamily="18" charset="0"/>
              </a:rPr>
              <a:t>PURPOSE</a:t>
            </a:r>
          </a:p>
        </p:txBody>
      </p:sp>
      <p:sp>
        <p:nvSpPr>
          <p:cNvPr id="21510" name="Text Box 4"/>
          <p:cNvSpPr txBox="1">
            <a:spLocks noChangeArrowheads="1"/>
          </p:cNvSpPr>
          <p:nvPr/>
        </p:nvSpPr>
        <p:spPr bwMode="auto">
          <a:xfrm>
            <a:off x="5386388" y="3357563"/>
            <a:ext cx="3311525" cy="538162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>
                <a:solidFill>
                  <a:srgbClr val="003399"/>
                </a:solidFill>
                <a:latin typeface="Georgia" pitchFamily="18" charset="0"/>
              </a:rPr>
              <a:t>PURPOSE</a:t>
            </a:r>
          </a:p>
        </p:txBody>
      </p:sp>
      <p:grpSp>
        <p:nvGrpSpPr>
          <p:cNvPr id="21511" name="Group 9"/>
          <p:cNvGrpSpPr>
            <a:grpSpLocks/>
          </p:cNvGrpSpPr>
          <p:nvPr/>
        </p:nvGrpSpPr>
        <p:grpSpPr bwMode="auto">
          <a:xfrm>
            <a:off x="1497013" y="3933825"/>
            <a:ext cx="2447925" cy="788988"/>
            <a:chOff x="1020" y="2160"/>
            <a:chExt cx="1542" cy="497"/>
          </a:xfrm>
        </p:grpSpPr>
        <p:sp>
          <p:nvSpPr>
            <p:cNvPr id="21521" name="Line 10"/>
            <p:cNvSpPr>
              <a:spLocks noChangeShapeType="1"/>
            </p:cNvSpPr>
            <p:nvPr/>
          </p:nvSpPr>
          <p:spPr bwMode="auto">
            <a:xfrm>
              <a:off x="1760" y="2160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522" name="Line 11"/>
            <p:cNvSpPr>
              <a:spLocks noChangeShapeType="1"/>
            </p:cNvSpPr>
            <p:nvPr/>
          </p:nvSpPr>
          <p:spPr bwMode="auto">
            <a:xfrm>
              <a:off x="1020" y="2409"/>
              <a:ext cx="1542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523" name="Line 12"/>
            <p:cNvSpPr>
              <a:spLocks noChangeShapeType="1"/>
            </p:cNvSpPr>
            <p:nvPr/>
          </p:nvSpPr>
          <p:spPr bwMode="auto">
            <a:xfrm>
              <a:off x="2562" y="2409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524" name="Line 13"/>
            <p:cNvSpPr>
              <a:spLocks noChangeShapeType="1"/>
            </p:cNvSpPr>
            <p:nvPr/>
          </p:nvSpPr>
          <p:spPr bwMode="auto">
            <a:xfrm>
              <a:off x="1020" y="2409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1512" name="Group 19"/>
          <p:cNvGrpSpPr>
            <a:grpSpLocks/>
          </p:cNvGrpSpPr>
          <p:nvPr/>
        </p:nvGrpSpPr>
        <p:grpSpPr bwMode="auto">
          <a:xfrm>
            <a:off x="5818188" y="3933825"/>
            <a:ext cx="2447925" cy="790575"/>
            <a:chOff x="3379" y="2115"/>
            <a:chExt cx="1542" cy="498"/>
          </a:xfrm>
        </p:grpSpPr>
        <p:sp>
          <p:nvSpPr>
            <p:cNvPr id="21517" name="Line 20"/>
            <p:cNvSpPr>
              <a:spLocks noChangeShapeType="1"/>
            </p:cNvSpPr>
            <p:nvPr/>
          </p:nvSpPr>
          <p:spPr bwMode="auto">
            <a:xfrm>
              <a:off x="4119" y="2115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518" name="Line 21"/>
            <p:cNvSpPr>
              <a:spLocks noChangeShapeType="1"/>
            </p:cNvSpPr>
            <p:nvPr/>
          </p:nvSpPr>
          <p:spPr bwMode="auto">
            <a:xfrm>
              <a:off x="3379" y="2365"/>
              <a:ext cx="1542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519" name="Line 22"/>
            <p:cNvSpPr>
              <a:spLocks noChangeShapeType="1"/>
            </p:cNvSpPr>
            <p:nvPr/>
          </p:nvSpPr>
          <p:spPr bwMode="auto">
            <a:xfrm>
              <a:off x="4921" y="2365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520" name="Line 23"/>
            <p:cNvSpPr>
              <a:spLocks noChangeShapeType="1"/>
            </p:cNvSpPr>
            <p:nvPr/>
          </p:nvSpPr>
          <p:spPr bwMode="auto">
            <a:xfrm>
              <a:off x="3379" y="2365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1513" name="Text Box 5"/>
          <p:cNvSpPr txBox="1">
            <a:spLocks noChangeArrowheads="1"/>
          </p:cNvSpPr>
          <p:nvPr/>
        </p:nvSpPr>
        <p:spPr bwMode="auto">
          <a:xfrm>
            <a:off x="777875" y="4724400"/>
            <a:ext cx="1728788" cy="53975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>
                <a:solidFill>
                  <a:srgbClr val="003399"/>
                </a:solidFill>
                <a:latin typeface="Georgia" pitchFamily="18" charset="0"/>
              </a:rPr>
              <a:t>Results</a:t>
            </a:r>
          </a:p>
        </p:txBody>
      </p:sp>
      <p:sp>
        <p:nvSpPr>
          <p:cNvPr id="21514" name="Text Box 5"/>
          <p:cNvSpPr txBox="1">
            <a:spLocks noChangeArrowheads="1"/>
          </p:cNvSpPr>
          <p:nvPr/>
        </p:nvSpPr>
        <p:spPr bwMode="auto">
          <a:xfrm>
            <a:off x="3009900" y="4724400"/>
            <a:ext cx="1728788" cy="53975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>
                <a:solidFill>
                  <a:srgbClr val="003399"/>
                </a:solidFill>
                <a:latin typeface="Georgia" pitchFamily="18" charset="0"/>
              </a:rPr>
              <a:t>Results</a:t>
            </a:r>
          </a:p>
        </p:txBody>
      </p:sp>
      <p:sp>
        <p:nvSpPr>
          <p:cNvPr id="21515" name="Text Box 5"/>
          <p:cNvSpPr txBox="1">
            <a:spLocks noChangeArrowheads="1"/>
          </p:cNvSpPr>
          <p:nvPr/>
        </p:nvSpPr>
        <p:spPr bwMode="auto">
          <a:xfrm>
            <a:off x="5026025" y="4724400"/>
            <a:ext cx="1728788" cy="53975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>
                <a:solidFill>
                  <a:srgbClr val="003399"/>
                </a:solidFill>
                <a:latin typeface="Georgia" pitchFamily="18" charset="0"/>
              </a:rPr>
              <a:t>Results</a:t>
            </a:r>
          </a:p>
        </p:txBody>
      </p:sp>
      <p:sp>
        <p:nvSpPr>
          <p:cNvPr id="21516" name="Text Box 5"/>
          <p:cNvSpPr txBox="1">
            <a:spLocks noChangeArrowheads="1"/>
          </p:cNvSpPr>
          <p:nvPr/>
        </p:nvSpPr>
        <p:spPr bwMode="auto">
          <a:xfrm>
            <a:off x="7186613" y="4724400"/>
            <a:ext cx="1728787" cy="53975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>
                <a:solidFill>
                  <a:srgbClr val="003399"/>
                </a:solidFill>
                <a:latin typeface="Georgia" pitchFamily="18" charset="0"/>
              </a:rPr>
              <a:t>Results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Objective tree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2900" indent="-342900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23556" name="Group 2"/>
          <p:cNvGrpSpPr>
            <a:grpSpLocks/>
          </p:cNvGrpSpPr>
          <p:nvPr/>
        </p:nvGrpSpPr>
        <p:grpSpPr bwMode="auto">
          <a:xfrm>
            <a:off x="304800" y="1482725"/>
            <a:ext cx="9185275" cy="4826000"/>
            <a:chOff x="192" y="934"/>
            <a:chExt cx="5476" cy="2762"/>
          </a:xfrm>
        </p:grpSpPr>
        <p:sp>
          <p:nvSpPr>
            <p:cNvPr id="23557" name="Line 3"/>
            <p:cNvSpPr>
              <a:spLocks noChangeShapeType="1"/>
            </p:cNvSpPr>
            <p:nvPr/>
          </p:nvSpPr>
          <p:spPr bwMode="auto">
            <a:xfrm>
              <a:off x="725" y="2043"/>
              <a:ext cx="999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558" name="Line 4"/>
            <p:cNvSpPr>
              <a:spLocks noChangeShapeType="1"/>
            </p:cNvSpPr>
            <p:nvPr/>
          </p:nvSpPr>
          <p:spPr bwMode="auto">
            <a:xfrm>
              <a:off x="725" y="2043"/>
              <a:ext cx="1" cy="133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559" name="Line 5"/>
            <p:cNvSpPr>
              <a:spLocks noChangeShapeType="1"/>
            </p:cNvSpPr>
            <p:nvPr/>
          </p:nvSpPr>
          <p:spPr bwMode="auto">
            <a:xfrm>
              <a:off x="1724" y="2043"/>
              <a:ext cx="1" cy="133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561" name="Text Box 7"/>
            <p:cNvSpPr txBox="1">
              <a:spLocks noChangeArrowheads="1"/>
            </p:cNvSpPr>
            <p:nvPr/>
          </p:nvSpPr>
          <p:spPr bwMode="auto">
            <a:xfrm>
              <a:off x="1632" y="3330"/>
              <a:ext cx="912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Mothers willing to attend clinics</a:t>
              </a:r>
            </a:p>
          </p:txBody>
        </p:sp>
        <p:sp>
          <p:nvSpPr>
            <p:cNvPr id="23562" name="Text Box 8"/>
            <p:cNvSpPr txBox="1">
              <a:spLocks noChangeArrowheads="1"/>
            </p:cNvSpPr>
            <p:nvPr/>
          </p:nvSpPr>
          <p:spPr bwMode="auto">
            <a:xfrm>
              <a:off x="2688" y="3330"/>
              <a:ext cx="960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 and regular coverage by clinics</a:t>
              </a:r>
            </a:p>
          </p:txBody>
        </p:sp>
        <p:sp>
          <p:nvSpPr>
            <p:cNvPr id="23563" name="Text Box 9"/>
            <p:cNvSpPr txBox="1">
              <a:spLocks noChangeArrowheads="1"/>
            </p:cNvSpPr>
            <p:nvPr/>
          </p:nvSpPr>
          <p:spPr bwMode="auto">
            <a:xfrm>
              <a:off x="3677" y="2997"/>
              <a:ext cx="733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Sufficient drugs available</a:t>
              </a:r>
            </a:p>
          </p:txBody>
        </p:sp>
        <p:sp>
          <p:nvSpPr>
            <p:cNvPr id="23564" name="Text Box 10"/>
            <p:cNvSpPr txBox="1">
              <a:spLocks noChangeArrowheads="1"/>
            </p:cNvSpPr>
            <p:nvPr/>
          </p:nvSpPr>
          <p:spPr bwMode="auto">
            <a:xfrm>
              <a:off x="4543" y="2997"/>
              <a:ext cx="732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Improved staff skills</a:t>
              </a:r>
            </a:p>
          </p:txBody>
        </p:sp>
        <p:sp>
          <p:nvSpPr>
            <p:cNvPr id="23565" name="Text Box 11"/>
            <p:cNvSpPr txBox="1">
              <a:spLocks noChangeArrowheads="1"/>
            </p:cNvSpPr>
            <p:nvPr/>
          </p:nvSpPr>
          <p:spPr bwMode="auto">
            <a:xfrm>
              <a:off x="2212" y="2731"/>
              <a:ext cx="1132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Attendance at rural clinics by mothers increased</a:t>
              </a:r>
            </a:p>
          </p:txBody>
        </p:sp>
        <p:sp>
          <p:nvSpPr>
            <p:cNvPr id="23566" name="Text Box 12"/>
            <p:cNvSpPr txBox="1">
              <a:spLocks noChangeArrowheads="1"/>
            </p:cNvSpPr>
            <p:nvPr/>
          </p:nvSpPr>
          <p:spPr bwMode="auto">
            <a:xfrm>
              <a:off x="2212" y="2132"/>
              <a:ext cx="1132" cy="377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Increased/earlier diagnosis of birth complications</a:t>
              </a:r>
            </a:p>
          </p:txBody>
        </p:sp>
        <p:sp>
          <p:nvSpPr>
            <p:cNvPr id="23567" name="Text Box 13"/>
            <p:cNvSpPr txBox="1">
              <a:spLocks noChangeArrowheads="1"/>
            </p:cNvSpPr>
            <p:nvPr/>
          </p:nvSpPr>
          <p:spPr bwMode="auto">
            <a:xfrm>
              <a:off x="2212" y="1533"/>
              <a:ext cx="1132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Reduced incidence of acute birth complications</a:t>
              </a:r>
            </a:p>
          </p:txBody>
        </p:sp>
        <p:sp>
          <p:nvSpPr>
            <p:cNvPr id="23568" name="Text Box 14"/>
            <p:cNvSpPr txBox="1">
              <a:spLocks noChangeArrowheads="1"/>
            </p:cNvSpPr>
            <p:nvPr/>
          </p:nvSpPr>
          <p:spPr bwMode="auto">
            <a:xfrm>
              <a:off x="2212" y="934"/>
              <a:ext cx="1132" cy="332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Infant and maternal mortality rates reduced</a:t>
              </a:r>
            </a:p>
          </p:txBody>
        </p:sp>
        <p:sp>
          <p:nvSpPr>
            <p:cNvPr id="23569" name="Text Box 15"/>
            <p:cNvSpPr txBox="1">
              <a:spLocks noChangeArrowheads="1"/>
            </p:cNvSpPr>
            <p:nvPr/>
          </p:nvSpPr>
          <p:spPr bwMode="auto">
            <a:xfrm>
              <a:off x="3814" y="2132"/>
              <a:ext cx="1132" cy="377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Standards of hygiene and patient care improved</a:t>
              </a:r>
            </a:p>
          </p:txBody>
        </p:sp>
        <p:sp>
          <p:nvSpPr>
            <p:cNvPr id="23570" name="Text Box 16"/>
            <p:cNvSpPr txBox="1">
              <a:spLocks noChangeArrowheads="1"/>
            </p:cNvSpPr>
            <p:nvPr/>
          </p:nvSpPr>
          <p:spPr bwMode="auto">
            <a:xfrm>
              <a:off x="3810" y="1533"/>
              <a:ext cx="1136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Rates of post-partum and neonatal infection reduced</a:t>
              </a:r>
            </a:p>
          </p:txBody>
        </p:sp>
        <p:sp>
          <p:nvSpPr>
            <p:cNvPr id="23571" name="Text Box 17"/>
            <p:cNvSpPr txBox="1">
              <a:spLocks noChangeArrowheads="1"/>
            </p:cNvSpPr>
            <p:nvPr/>
          </p:nvSpPr>
          <p:spPr bwMode="auto">
            <a:xfrm>
              <a:off x="192" y="2731"/>
              <a:ext cx="954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 proportion of babies breast-fed</a:t>
              </a:r>
            </a:p>
          </p:txBody>
        </p:sp>
        <p:sp>
          <p:nvSpPr>
            <p:cNvPr id="23572" name="Text Box 18"/>
            <p:cNvSpPr txBox="1">
              <a:spLocks noChangeArrowheads="1"/>
            </p:cNvSpPr>
            <p:nvPr/>
          </p:nvSpPr>
          <p:spPr bwMode="auto">
            <a:xfrm>
              <a:off x="1213" y="2731"/>
              <a:ext cx="899" cy="419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Seasonal availability of high protein foods increased</a:t>
              </a:r>
            </a:p>
          </p:txBody>
        </p:sp>
        <p:sp>
          <p:nvSpPr>
            <p:cNvPr id="23573" name="Text Box 19"/>
            <p:cNvSpPr txBox="1">
              <a:spLocks noChangeArrowheads="1"/>
            </p:cNvSpPr>
            <p:nvPr/>
          </p:nvSpPr>
          <p:spPr bwMode="auto">
            <a:xfrm>
              <a:off x="192" y="2132"/>
              <a:ext cx="954" cy="377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Nutritional status of babies and infants improved</a:t>
              </a:r>
            </a:p>
          </p:txBody>
        </p:sp>
        <p:sp>
          <p:nvSpPr>
            <p:cNvPr id="23574" name="Text Box 20"/>
            <p:cNvSpPr txBox="1">
              <a:spLocks noChangeArrowheads="1"/>
            </p:cNvSpPr>
            <p:nvPr/>
          </p:nvSpPr>
          <p:spPr bwMode="auto">
            <a:xfrm>
              <a:off x="1213" y="2132"/>
              <a:ext cx="866" cy="377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 N. of babies and infants vaccinated</a:t>
              </a:r>
            </a:p>
          </p:txBody>
        </p:sp>
        <p:sp>
          <p:nvSpPr>
            <p:cNvPr id="23575" name="Text Box 21"/>
            <p:cNvSpPr txBox="1">
              <a:spLocks noChangeArrowheads="1"/>
            </p:cNvSpPr>
            <p:nvPr/>
          </p:nvSpPr>
          <p:spPr bwMode="auto">
            <a:xfrm>
              <a:off x="614" y="1533"/>
              <a:ext cx="1198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Rates of infection among babies and infants reduced</a:t>
              </a:r>
            </a:p>
          </p:txBody>
        </p:sp>
        <p:sp>
          <p:nvSpPr>
            <p:cNvPr id="23580" name="Freeform 26"/>
            <p:cNvSpPr>
              <a:spLocks noChangeArrowheads="1"/>
            </p:cNvSpPr>
            <p:nvPr/>
          </p:nvSpPr>
          <p:spPr bwMode="auto">
            <a:xfrm>
              <a:off x="2256" y="3197"/>
              <a:ext cx="1" cy="133"/>
            </a:xfrm>
            <a:custGeom>
              <a:avLst/>
              <a:gdLst>
                <a:gd name="T0" fmla="*/ 0 w 1"/>
                <a:gd name="T1" fmla="*/ 30 h 587"/>
                <a:gd name="T2" fmla="*/ 0 w 1"/>
                <a:gd name="T3" fmla="*/ 0 h 587"/>
                <a:gd name="T4" fmla="*/ 0 w 1"/>
                <a:gd name="T5" fmla="*/ 30 h 587"/>
                <a:gd name="T6" fmla="*/ 0 60000 65536"/>
                <a:gd name="T7" fmla="*/ 0 60000 65536"/>
                <a:gd name="T8" fmla="*/ 0 60000 65536"/>
                <a:gd name="T9" fmla="*/ 0 w 1"/>
                <a:gd name="T10" fmla="*/ 0 h 587"/>
                <a:gd name="T11" fmla="*/ 1 w 1"/>
                <a:gd name="T12" fmla="*/ 587 h 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7">
                  <a:moveTo>
                    <a:pt x="0" y="586"/>
                  </a:moveTo>
                  <a:lnTo>
                    <a:pt x="0" y="0"/>
                  </a:lnTo>
                  <a:lnTo>
                    <a:pt x="0" y="586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81" name="Freeform 27"/>
            <p:cNvSpPr>
              <a:spLocks noChangeArrowheads="1"/>
            </p:cNvSpPr>
            <p:nvPr/>
          </p:nvSpPr>
          <p:spPr bwMode="auto">
            <a:xfrm>
              <a:off x="3189" y="3197"/>
              <a:ext cx="1" cy="133"/>
            </a:xfrm>
            <a:custGeom>
              <a:avLst/>
              <a:gdLst>
                <a:gd name="T0" fmla="*/ 0 w 1"/>
                <a:gd name="T1" fmla="*/ 30 h 587"/>
                <a:gd name="T2" fmla="*/ 0 w 1"/>
                <a:gd name="T3" fmla="*/ 0 h 587"/>
                <a:gd name="T4" fmla="*/ 0 w 1"/>
                <a:gd name="T5" fmla="*/ 30 h 587"/>
                <a:gd name="T6" fmla="*/ 0 60000 65536"/>
                <a:gd name="T7" fmla="*/ 0 60000 65536"/>
                <a:gd name="T8" fmla="*/ 0 60000 65536"/>
                <a:gd name="T9" fmla="*/ 0 w 1"/>
                <a:gd name="T10" fmla="*/ 0 h 587"/>
                <a:gd name="T11" fmla="*/ 1 w 1"/>
                <a:gd name="T12" fmla="*/ 587 h 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7">
                  <a:moveTo>
                    <a:pt x="0" y="586"/>
                  </a:moveTo>
                  <a:lnTo>
                    <a:pt x="0" y="0"/>
                  </a:lnTo>
                  <a:lnTo>
                    <a:pt x="0" y="586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82" name="Freeform 28"/>
            <p:cNvSpPr>
              <a:spLocks noChangeArrowheads="1"/>
            </p:cNvSpPr>
            <p:nvPr/>
          </p:nvSpPr>
          <p:spPr bwMode="auto">
            <a:xfrm>
              <a:off x="2256" y="3197"/>
              <a:ext cx="933" cy="1"/>
            </a:xfrm>
            <a:custGeom>
              <a:avLst/>
              <a:gdLst>
                <a:gd name="T0" fmla="*/ 0 w 4116"/>
                <a:gd name="T1" fmla="*/ 0 h 1"/>
                <a:gd name="T2" fmla="*/ 211 w 4116"/>
                <a:gd name="T3" fmla="*/ 0 h 1"/>
                <a:gd name="T4" fmla="*/ 0 w 4116"/>
                <a:gd name="T5" fmla="*/ 0 h 1"/>
                <a:gd name="T6" fmla="*/ 0 60000 65536"/>
                <a:gd name="T7" fmla="*/ 0 60000 65536"/>
                <a:gd name="T8" fmla="*/ 0 60000 65536"/>
                <a:gd name="T9" fmla="*/ 0 w 4116"/>
                <a:gd name="T10" fmla="*/ 0 h 1"/>
                <a:gd name="T11" fmla="*/ 4116 w 4116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116" h="1">
                  <a:moveTo>
                    <a:pt x="0" y="0"/>
                  </a:moveTo>
                  <a:lnTo>
                    <a:pt x="4115" y="0"/>
                  </a:lnTo>
                  <a:lnTo>
                    <a:pt x="0" y="0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84" name="Freeform 30"/>
            <p:cNvSpPr>
              <a:spLocks noChangeArrowheads="1"/>
            </p:cNvSpPr>
            <p:nvPr/>
          </p:nvSpPr>
          <p:spPr bwMode="auto">
            <a:xfrm>
              <a:off x="1679" y="2598"/>
              <a:ext cx="1" cy="133"/>
            </a:xfrm>
            <a:custGeom>
              <a:avLst/>
              <a:gdLst>
                <a:gd name="T0" fmla="*/ 0 w 1"/>
                <a:gd name="T1" fmla="*/ 30 h 588"/>
                <a:gd name="T2" fmla="*/ 0 w 1"/>
                <a:gd name="T3" fmla="*/ 0 h 588"/>
                <a:gd name="T4" fmla="*/ 0 w 1"/>
                <a:gd name="T5" fmla="*/ 30 h 588"/>
                <a:gd name="T6" fmla="*/ 0 60000 65536"/>
                <a:gd name="T7" fmla="*/ 0 60000 65536"/>
                <a:gd name="T8" fmla="*/ 0 60000 65536"/>
                <a:gd name="T9" fmla="*/ 0 w 1"/>
                <a:gd name="T10" fmla="*/ 0 h 588"/>
                <a:gd name="T11" fmla="*/ 1 w 1"/>
                <a:gd name="T12" fmla="*/ 588 h 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8">
                  <a:moveTo>
                    <a:pt x="0" y="587"/>
                  </a:moveTo>
                  <a:lnTo>
                    <a:pt x="0" y="0"/>
                  </a:lnTo>
                  <a:lnTo>
                    <a:pt x="0" y="587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85" name="Freeform 31"/>
            <p:cNvSpPr>
              <a:spLocks noChangeArrowheads="1"/>
            </p:cNvSpPr>
            <p:nvPr/>
          </p:nvSpPr>
          <p:spPr bwMode="auto">
            <a:xfrm>
              <a:off x="680" y="2598"/>
              <a:ext cx="999" cy="1"/>
            </a:xfrm>
            <a:custGeom>
              <a:avLst/>
              <a:gdLst>
                <a:gd name="T0" fmla="*/ 227 w 4406"/>
                <a:gd name="T1" fmla="*/ 0 h 1"/>
                <a:gd name="T2" fmla="*/ 0 w 4406"/>
                <a:gd name="T3" fmla="*/ 0 h 1"/>
                <a:gd name="T4" fmla="*/ 227 w 4406"/>
                <a:gd name="T5" fmla="*/ 0 h 1"/>
                <a:gd name="T6" fmla="*/ 0 60000 65536"/>
                <a:gd name="T7" fmla="*/ 0 60000 65536"/>
                <a:gd name="T8" fmla="*/ 0 60000 65536"/>
                <a:gd name="T9" fmla="*/ 0 w 4406"/>
                <a:gd name="T10" fmla="*/ 0 h 1"/>
                <a:gd name="T11" fmla="*/ 4406 w 4406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406" h="1">
                  <a:moveTo>
                    <a:pt x="4405" y="0"/>
                  </a:moveTo>
                  <a:lnTo>
                    <a:pt x="0" y="0"/>
                  </a:lnTo>
                  <a:lnTo>
                    <a:pt x="4405" y="0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86" name="Freeform 32"/>
            <p:cNvSpPr>
              <a:spLocks noChangeArrowheads="1"/>
            </p:cNvSpPr>
            <p:nvPr/>
          </p:nvSpPr>
          <p:spPr bwMode="auto">
            <a:xfrm>
              <a:off x="4010" y="2864"/>
              <a:ext cx="1" cy="133"/>
            </a:xfrm>
            <a:custGeom>
              <a:avLst/>
              <a:gdLst>
                <a:gd name="T0" fmla="*/ 0 w 1"/>
                <a:gd name="T1" fmla="*/ 30 h 588"/>
                <a:gd name="T2" fmla="*/ 0 w 1"/>
                <a:gd name="T3" fmla="*/ 0 h 588"/>
                <a:gd name="T4" fmla="*/ 0 w 1"/>
                <a:gd name="T5" fmla="*/ 30 h 588"/>
                <a:gd name="T6" fmla="*/ 0 60000 65536"/>
                <a:gd name="T7" fmla="*/ 0 60000 65536"/>
                <a:gd name="T8" fmla="*/ 0 60000 65536"/>
                <a:gd name="T9" fmla="*/ 0 w 1"/>
                <a:gd name="T10" fmla="*/ 0 h 588"/>
                <a:gd name="T11" fmla="*/ 1 w 1"/>
                <a:gd name="T12" fmla="*/ 588 h 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8">
                  <a:moveTo>
                    <a:pt x="0" y="587"/>
                  </a:moveTo>
                  <a:lnTo>
                    <a:pt x="0" y="0"/>
                  </a:lnTo>
                  <a:lnTo>
                    <a:pt x="0" y="587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87" name="Freeform 33"/>
            <p:cNvSpPr>
              <a:spLocks noChangeArrowheads="1"/>
            </p:cNvSpPr>
            <p:nvPr/>
          </p:nvSpPr>
          <p:spPr bwMode="auto">
            <a:xfrm>
              <a:off x="4942" y="2864"/>
              <a:ext cx="1" cy="133"/>
            </a:xfrm>
            <a:custGeom>
              <a:avLst/>
              <a:gdLst>
                <a:gd name="T0" fmla="*/ 0 w 1"/>
                <a:gd name="T1" fmla="*/ 30 h 588"/>
                <a:gd name="T2" fmla="*/ 0 w 1"/>
                <a:gd name="T3" fmla="*/ 0 h 588"/>
                <a:gd name="T4" fmla="*/ 0 w 1"/>
                <a:gd name="T5" fmla="*/ 30 h 588"/>
                <a:gd name="T6" fmla="*/ 0 60000 65536"/>
                <a:gd name="T7" fmla="*/ 0 60000 65536"/>
                <a:gd name="T8" fmla="*/ 0 60000 65536"/>
                <a:gd name="T9" fmla="*/ 0 w 1"/>
                <a:gd name="T10" fmla="*/ 0 h 588"/>
                <a:gd name="T11" fmla="*/ 1 w 1"/>
                <a:gd name="T12" fmla="*/ 588 h 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8">
                  <a:moveTo>
                    <a:pt x="0" y="587"/>
                  </a:moveTo>
                  <a:lnTo>
                    <a:pt x="0" y="0"/>
                  </a:lnTo>
                  <a:lnTo>
                    <a:pt x="0" y="587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88" name="Freeform 34"/>
            <p:cNvSpPr>
              <a:spLocks noChangeArrowheads="1"/>
            </p:cNvSpPr>
            <p:nvPr/>
          </p:nvSpPr>
          <p:spPr bwMode="auto">
            <a:xfrm>
              <a:off x="4010" y="2864"/>
              <a:ext cx="932" cy="1"/>
            </a:xfrm>
            <a:custGeom>
              <a:avLst/>
              <a:gdLst>
                <a:gd name="T0" fmla="*/ 0 w 4111"/>
                <a:gd name="T1" fmla="*/ 0 h 1"/>
                <a:gd name="T2" fmla="*/ 211 w 4111"/>
                <a:gd name="T3" fmla="*/ 0 h 1"/>
                <a:gd name="T4" fmla="*/ 0 w 4111"/>
                <a:gd name="T5" fmla="*/ 0 h 1"/>
                <a:gd name="T6" fmla="*/ 0 60000 65536"/>
                <a:gd name="T7" fmla="*/ 0 60000 65536"/>
                <a:gd name="T8" fmla="*/ 0 60000 65536"/>
                <a:gd name="T9" fmla="*/ 0 w 4111"/>
                <a:gd name="T10" fmla="*/ 0 h 1"/>
                <a:gd name="T11" fmla="*/ 4111 w 4111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111" h="1">
                  <a:moveTo>
                    <a:pt x="0" y="0"/>
                  </a:moveTo>
                  <a:lnTo>
                    <a:pt x="4110" y="0"/>
                  </a:lnTo>
                  <a:lnTo>
                    <a:pt x="0" y="0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91" name="Freeform 37"/>
            <p:cNvSpPr>
              <a:spLocks noChangeArrowheads="1"/>
            </p:cNvSpPr>
            <p:nvPr/>
          </p:nvSpPr>
          <p:spPr bwMode="auto">
            <a:xfrm>
              <a:off x="1152" y="1400"/>
              <a:ext cx="1" cy="133"/>
            </a:xfrm>
            <a:custGeom>
              <a:avLst/>
              <a:gdLst>
                <a:gd name="T0" fmla="*/ 0 w 1"/>
                <a:gd name="T1" fmla="*/ 30 h 587"/>
                <a:gd name="T2" fmla="*/ 0 w 1"/>
                <a:gd name="T3" fmla="*/ 0 h 587"/>
                <a:gd name="T4" fmla="*/ 0 w 1"/>
                <a:gd name="T5" fmla="*/ 30 h 587"/>
                <a:gd name="T6" fmla="*/ 0 60000 65536"/>
                <a:gd name="T7" fmla="*/ 0 60000 65536"/>
                <a:gd name="T8" fmla="*/ 0 60000 65536"/>
                <a:gd name="T9" fmla="*/ 0 w 1"/>
                <a:gd name="T10" fmla="*/ 0 h 587"/>
                <a:gd name="T11" fmla="*/ 1 w 1"/>
                <a:gd name="T12" fmla="*/ 587 h 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7">
                  <a:moveTo>
                    <a:pt x="0" y="586"/>
                  </a:moveTo>
                  <a:lnTo>
                    <a:pt x="0" y="0"/>
                  </a:lnTo>
                  <a:lnTo>
                    <a:pt x="0" y="586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92" name="Freeform 38"/>
            <p:cNvSpPr>
              <a:spLocks noChangeArrowheads="1"/>
            </p:cNvSpPr>
            <p:nvPr/>
          </p:nvSpPr>
          <p:spPr bwMode="auto">
            <a:xfrm>
              <a:off x="4368" y="1400"/>
              <a:ext cx="1" cy="133"/>
            </a:xfrm>
            <a:custGeom>
              <a:avLst/>
              <a:gdLst>
                <a:gd name="T0" fmla="*/ 0 w 1"/>
                <a:gd name="T1" fmla="*/ 30 h 587"/>
                <a:gd name="T2" fmla="*/ 0 w 1"/>
                <a:gd name="T3" fmla="*/ 0 h 587"/>
                <a:gd name="T4" fmla="*/ 0 w 1"/>
                <a:gd name="T5" fmla="*/ 30 h 587"/>
                <a:gd name="T6" fmla="*/ 0 60000 65536"/>
                <a:gd name="T7" fmla="*/ 0 60000 65536"/>
                <a:gd name="T8" fmla="*/ 0 60000 65536"/>
                <a:gd name="T9" fmla="*/ 0 w 1"/>
                <a:gd name="T10" fmla="*/ 0 h 587"/>
                <a:gd name="T11" fmla="*/ 1 w 1"/>
                <a:gd name="T12" fmla="*/ 587 h 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7">
                  <a:moveTo>
                    <a:pt x="0" y="586"/>
                  </a:moveTo>
                  <a:lnTo>
                    <a:pt x="0" y="0"/>
                  </a:lnTo>
                  <a:lnTo>
                    <a:pt x="0" y="586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93" name="Freeform 39"/>
            <p:cNvSpPr>
              <a:spLocks noChangeArrowheads="1"/>
            </p:cNvSpPr>
            <p:nvPr/>
          </p:nvSpPr>
          <p:spPr bwMode="auto">
            <a:xfrm>
              <a:off x="1161" y="1400"/>
              <a:ext cx="3207" cy="1"/>
            </a:xfrm>
            <a:custGeom>
              <a:avLst/>
              <a:gdLst>
                <a:gd name="T0" fmla="*/ 0 w 14143"/>
                <a:gd name="T1" fmla="*/ 0 h 1"/>
                <a:gd name="T2" fmla="*/ 727 w 14143"/>
                <a:gd name="T3" fmla="*/ 0 h 1"/>
                <a:gd name="T4" fmla="*/ 0 w 14143"/>
                <a:gd name="T5" fmla="*/ 0 h 1"/>
                <a:gd name="T6" fmla="*/ 0 60000 65536"/>
                <a:gd name="T7" fmla="*/ 0 60000 65536"/>
                <a:gd name="T8" fmla="*/ 0 60000 65536"/>
                <a:gd name="T9" fmla="*/ 0 w 14143"/>
                <a:gd name="T10" fmla="*/ 0 h 1"/>
                <a:gd name="T11" fmla="*/ 14143 w 14143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143" h="1">
                  <a:moveTo>
                    <a:pt x="0" y="0"/>
                  </a:moveTo>
                  <a:lnTo>
                    <a:pt x="14142" y="0"/>
                  </a:lnTo>
                  <a:lnTo>
                    <a:pt x="0" y="0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94" name="Text Box 40"/>
            <p:cNvSpPr txBox="1">
              <a:spLocks noChangeArrowheads="1"/>
            </p:cNvSpPr>
            <p:nvPr/>
          </p:nvSpPr>
          <p:spPr bwMode="auto">
            <a:xfrm>
              <a:off x="5232" y="3530"/>
              <a:ext cx="384" cy="16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0" tIns="18000" rIns="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MEANS</a:t>
              </a:r>
            </a:p>
          </p:txBody>
        </p:sp>
        <p:sp>
          <p:nvSpPr>
            <p:cNvPr id="23595" name="Text Box 41"/>
            <p:cNvSpPr txBox="1">
              <a:spLocks noChangeArrowheads="1"/>
            </p:cNvSpPr>
            <p:nvPr/>
          </p:nvSpPr>
          <p:spPr bwMode="auto">
            <a:xfrm>
              <a:off x="5136" y="963"/>
              <a:ext cx="532" cy="14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0" tIns="18000" rIns="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ENDS</a:t>
              </a:r>
            </a:p>
          </p:txBody>
        </p:sp>
        <p:sp>
          <p:nvSpPr>
            <p:cNvPr id="23596" name="Line 42"/>
            <p:cNvSpPr>
              <a:spLocks noChangeShapeType="1"/>
            </p:cNvSpPr>
            <p:nvPr/>
          </p:nvSpPr>
          <p:spPr bwMode="auto">
            <a:xfrm flipV="1">
              <a:off x="5424" y="1130"/>
              <a:ext cx="1" cy="2334"/>
            </a:xfrm>
            <a:prstGeom prst="line">
              <a:avLst/>
            </a:prstGeom>
            <a:noFill/>
            <a:ln w="76320">
              <a:solidFill>
                <a:srgbClr val="FF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597" name="Line 43"/>
            <p:cNvSpPr>
              <a:spLocks noChangeShapeType="1"/>
            </p:cNvSpPr>
            <p:nvPr/>
          </p:nvSpPr>
          <p:spPr bwMode="auto">
            <a:xfrm flipV="1">
              <a:off x="1191" y="1841"/>
              <a:ext cx="1" cy="20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598" name="Line 44"/>
            <p:cNvSpPr>
              <a:spLocks noChangeShapeType="1"/>
            </p:cNvSpPr>
            <p:nvPr/>
          </p:nvSpPr>
          <p:spPr bwMode="auto">
            <a:xfrm flipV="1">
              <a:off x="4387" y="2507"/>
              <a:ext cx="1" cy="33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47" name="Line 44"/>
          <p:cNvSpPr>
            <a:spLocks noChangeShapeType="1"/>
          </p:cNvSpPr>
          <p:nvPr/>
        </p:nvSpPr>
        <p:spPr bwMode="auto">
          <a:xfrm flipV="1">
            <a:off x="7330059" y="3140967"/>
            <a:ext cx="0" cy="444819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48" name="Line 44"/>
          <p:cNvSpPr>
            <a:spLocks noChangeShapeType="1"/>
          </p:cNvSpPr>
          <p:nvPr/>
        </p:nvSpPr>
        <p:spPr bwMode="auto">
          <a:xfrm flipV="1">
            <a:off x="4593754" y="3140968"/>
            <a:ext cx="0" cy="444819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49" name="Line 44"/>
          <p:cNvSpPr>
            <a:spLocks noChangeShapeType="1"/>
          </p:cNvSpPr>
          <p:nvPr/>
        </p:nvSpPr>
        <p:spPr bwMode="auto">
          <a:xfrm flipV="1">
            <a:off x="4593754" y="2060848"/>
            <a:ext cx="0" cy="444819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50" name="Line 44"/>
          <p:cNvSpPr>
            <a:spLocks noChangeShapeType="1"/>
          </p:cNvSpPr>
          <p:nvPr/>
        </p:nvSpPr>
        <p:spPr bwMode="auto">
          <a:xfrm flipV="1">
            <a:off x="4593754" y="4293095"/>
            <a:ext cx="0" cy="300803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51" name="Line 43"/>
          <p:cNvSpPr>
            <a:spLocks noChangeShapeType="1"/>
          </p:cNvSpPr>
          <p:nvPr/>
        </p:nvSpPr>
        <p:spPr bwMode="auto">
          <a:xfrm flipV="1">
            <a:off x="1137370" y="4221088"/>
            <a:ext cx="1677" cy="43204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52" name="Line 44"/>
          <p:cNvSpPr>
            <a:spLocks noChangeShapeType="1"/>
          </p:cNvSpPr>
          <p:nvPr/>
        </p:nvSpPr>
        <p:spPr bwMode="auto">
          <a:xfrm flipV="1">
            <a:off x="4593754" y="5229199"/>
            <a:ext cx="0" cy="1567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57" name="Line 34"/>
          <p:cNvSpPr>
            <a:spLocks noChangeShapeType="1"/>
          </p:cNvSpPr>
          <p:nvPr/>
        </p:nvSpPr>
        <p:spPr bwMode="auto">
          <a:xfrm flipH="1" flipV="1">
            <a:off x="3441625" y="4293096"/>
            <a:ext cx="278135" cy="353442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58" name="Line 34"/>
          <p:cNvSpPr>
            <a:spLocks noChangeShapeType="1"/>
          </p:cNvSpPr>
          <p:nvPr/>
        </p:nvSpPr>
        <p:spPr bwMode="auto">
          <a:xfrm flipH="1" flipV="1">
            <a:off x="3513633" y="4221088"/>
            <a:ext cx="2582391" cy="85749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Analysis of possible strategies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557338"/>
            <a:ext cx="8229600" cy="4573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300"/>
              </a:lnSpc>
              <a:spcBef>
                <a:spcPts val="725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different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groups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similar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Objectives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identified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in the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Problem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tree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become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Strategies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.</a:t>
            </a:r>
          </a:p>
          <a:p>
            <a:pPr marL="341313" indent="-341313">
              <a:lnSpc>
                <a:spcPts val="3300"/>
              </a:lnSpc>
              <a:spcBef>
                <a:spcPts val="725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most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appropriate and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feasible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strategy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selected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on the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basis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different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criteria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(</a:t>
            </a:r>
            <a:r>
              <a:rPr lang="it-IT" sz="2800" b="1" dirty="0" err="1">
                <a:solidFill>
                  <a:srgbClr val="000000"/>
                </a:solidFill>
                <a:latin typeface="Georgia" pitchFamily="18" charset="0"/>
              </a:rPr>
              <a:t>priority</a:t>
            </a:r>
            <a:r>
              <a:rPr lang="it-IT" sz="2800" b="1" dirty="0">
                <a:solidFill>
                  <a:srgbClr val="000000"/>
                </a:solidFill>
                <a:latin typeface="Georgia" pitchFamily="18" charset="0"/>
              </a:rPr>
              <a:t>, budget, timing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).</a:t>
            </a:r>
          </a:p>
          <a:p>
            <a:pPr marL="341313" indent="-341313">
              <a:lnSpc>
                <a:spcPts val="3300"/>
              </a:lnSpc>
              <a:spcBef>
                <a:spcPts val="725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This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phase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requires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therefore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2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steps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:</a:t>
            </a:r>
          </a:p>
          <a:p>
            <a:pPr marL="798513" lvl="2" indent="-341313">
              <a:lnSpc>
                <a:spcPts val="3300"/>
              </a:lnSpc>
              <a:spcBef>
                <a:spcPts val="625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500" b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500" b="1" dirty="0" err="1" smtClean="0">
                <a:solidFill>
                  <a:schemeClr val="tx1"/>
                </a:solidFill>
                <a:latin typeface="Georgia" pitchFamily="18" charset="0"/>
              </a:rPr>
              <a:t>Definition</a:t>
            </a:r>
            <a:r>
              <a:rPr lang="it-IT" sz="25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500" dirty="0" err="1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5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500" dirty="0" err="1">
                <a:solidFill>
                  <a:schemeClr val="tx1"/>
                </a:solidFill>
                <a:latin typeface="Georgia" pitchFamily="18" charset="0"/>
              </a:rPr>
              <a:t>different</a:t>
            </a:r>
            <a:r>
              <a:rPr lang="it-IT" sz="25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500" dirty="0" err="1">
                <a:solidFill>
                  <a:schemeClr val="tx1"/>
                </a:solidFill>
                <a:latin typeface="Georgia" pitchFamily="18" charset="0"/>
              </a:rPr>
              <a:t>strategies</a:t>
            </a:r>
            <a:r>
              <a:rPr lang="it-IT" sz="25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500" dirty="0" err="1">
                <a:solidFill>
                  <a:schemeClr val="tx1"/>
                </a:solidFill>
                <a:latin typeface="Georgia" pitchFamily="18" charset="0"/>
              </a:rPr>
              <a:t>allowing</a:t>
            </a:r>
            <a:r>
              <a:rPr lang="it-IT" sz="25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500" dirty="0" err="1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5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500" dirty="0" err="1">
                <a:solidFill>
                  <a:schemeClr val="tx1"/>
                </a:solidFill>
                <a:latin typeface="Georgia" pitchFamily="18" charset="0"/>
              </a:rPr>
              <a:t>reach</a:t>
            </a:r>
            <a:r>
              <a:rPr lang="it-IT" sz="25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500" dirty="0" err="1">
                <a:solidFill>
                  <a:schemeClr val="tx1"/>
                </a:solidFill>
                <a:latin typeface="Georgia" pitchFamily="18" charset="0"/>
              </a:rPr>
              <a:t>project</a:t>
            </a:r>
            <a:r>
              <a:rPr lang="it-IT" sz="2500" dirty="0">
                <a:solidFill>
                  <a:schemeClr val="tx1"/>
                </a:solidFill>
                <a:latin typeface="Georgia" pitchFamily="18" charset="0"/>
              </a:rPr>
              <a:t>’s </a:t>
            </a:r>
            <a:r>
              <a:rPr lang="it-IT" sz="2500" dirty="0" err="1">
                <a:solidFill>
                  <a:schemeClr val="tx1"/>
                </a:solidFill>
                <a:latin typeface="Georgia" pitchFamily="18" charset="0"/>
              </a:rPr>
              <a:t>purpose</a:t>
            </a:r>
            <a:r>
              <a:rPr lang="it-IT" sz="2500" dirty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 marL="798513" lvl="2" indent="-341313">
              <a:lnSpc>
                <a:spcPts val="3300"/>
              </a:lnSpc>
              <a:spcBef>
                <a:spcPts val="625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500" b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500" b="1" dirty="0" err="1">
                <a:solidFill>
                  <a:schemeClr val="tx1"/>
                </a:solidFill>
                <a:latin typeface="Georgia" pitchFamily="18" charset="0"/>
              </a:rPr>
              <a:t>Choice</a:t>
            </a:r>
            <a:r>
              <a:rPr lang="it-IT" sz="25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500" dirty="0" err="1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5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500" dirty="0" err="1">
                <a:solidFill>
                  <a:schemeClr val="tx1"/>
                </a:solidFill>
                <a:latin typeface="Georgia" pitchFamily="18" charset="0"/>
              </a:rPr>
              <a:t>project</a:t>
            </a:r>
            <a:r>
              <a:rPr lang="it-IT" sz="2500" dirty="0">
                <a:solidFill>
                  <a:schemeClr val="tx1"/>
                </a:solidFill>
                <a:latin typeface="Georgia" pitchFamily="18" charset="0"/>
              </a:rPr>
              <a:t>’s </a:t>
            </a:r>
            <a:r>
              <a:rPr lang="it-IT" sz="2500" dirty="0" err="1">
                <a:solidFill>
                  <a:schemeClr val="tx1"/>
                </a:solidFill>
                <a:latin typeface="Georgia" pitchFamily="18" charset="0"/>
              </a:rPr>
              <a:t>strategy</a:t>
            </a:r>
            <a:r>
              <a:rPr lang="it-IT" sz="2500" dirty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Analysis of possible strategies</a:t>
            </a:r>
            <a:endParaRPr lang="en-US" sz="4200" dirty="0" smtClean="0">
              <a:latin typeface="Georgia" pitchFamily="18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2900" indent="-342900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61306" y="1484784"/>
            <a:ext cx="8825458" cy="4466555"/>
            <a:chOff x="192" y="934"/>
            <a:chExt cx="5476" cy="2762"/>
          </a:xfrm>
        </p:grpSpPr>
        <p:sp>
          <p:nvSpPr>
            <p:cNvPr id="23557" name="Line 3"/>
            <p:cNvSpPr>
              <a:spLocks noChangeShapeType="1"/>
            </p:cNvSpPr>
            <p:nvPr/>
          </p:nvSpPr>
          <p:spPr bwMode="auto">
            <a:xfrm>
              <a:off x="725" y="2043"/>
              <a:ext cx="999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558" name="Line 4"/>
            <p:cNvSpPr>
              <a:spLocks noChangeShapeType="1"/>
            </p:cNvSpPr>
            <p:nvPr/>
          </p:nvSpPr>
          <p:spPr bwMode="auto">
            <a:xfrm>
              <a:off x="725" y="2043"/>
              <a:ext cx="1" cy="133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559" name="Line 5"/>
            <p:cNvSpPr>
              <a:spLocks noChangeShapeType="1"/>
            </p:cNvSpPr>
            <p:nvPr/>
          </p:nvSpPr>
          <p:spPr bwMode="auto">
            <a:xfrm>
              <a:off x="1724" y="2043"/>
              <a:ext cx="1" cy="133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561" name="Text Box 7"/>
            <p:cNvSpPr txBox="1">
              <a:spLocks noChangeArrowheads="1"/>
            </p:cNvSpPr>
            <p:nvPr/>
          </p:nvSpPr>
          <p:spPr bwMode="auto">
            <a:xfrm>
              <a:off x="1632" y="3330"/>
              <a:ext cx="912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Mothers willing to attend clinics</a:t>
              </a:r>
            </a:p>
          </p:txBody>
        </p:sp>
        <p:sp>
          <p:nvSpPr>
            <p:cNvPr id="23562" name="Text Box 8"/>
            <p:cNvSpPr txBox="1">
              <a:spLocks noChangeArrowheads="1"/>
            </p:cNvSpPr>
            <p:nvPr/>
          </p:nvSpPr>
          <p:spPr bwMode="auto">
            <a:xfrm>
              <a:off x="2688" y="3330"/>
              <a:ext cx="960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 and regular coverage by clinics</a:t>
              </a:r>
            </a:p>
          </p:txBody>
        </p:sp>
        <p:sp>
          <p:nvSpPr>
            <p:cNvPr id="23563" name="Text Box 9"/>
            <p:cNvSpPr txBox="1">
              <a:spLocks noChangeArrowheads="1"/>
            </p:cNvSpPr>
            <p:nvPr/>
          </p:nvSpPr>
          <p:spPr bwMode="auto">
            <a:xfrm>
              <a:off x="3677" y="2997"/>
              <a:ext cx="733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Sufficient drugs available</a:t>
              </a:r>
            </a:p>
          </p:txBody>
        </p:sp>
        <p:sp>
          <p:nvSpPr>
            <p:cNvPr id="23564" name="Text Box 10"/>
            <p:cNvSpPr txBox="1">
              <a:spLocks noChangeArrowheads="1"/>
            </p:cNvSpPr>
            <p:nvPr/>
          </p:nvSpPr>
          <p:spPr bwMode="auto">
            <a:xfrm>
              <a:off x="4543" y="2997"/>
              <a:ext cx="732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Improved staff skills</a:t>
              </a:r>
            </a:p>
          </p:txBody>
        </p:sp>
        <p:sp>
          <p:nvSpPr>
            <p:cNvPr id="23565" name="Text Box 11"/>
            <p:cNvSpPr txBox="1">
              <a:spLocks noChangeArrowheads="1"/>
            </p:cNvSpPr>
            <p:nvPr/>
          </p:nvSpPr>
          <p:spPr bwMode="auto">
            <a:xfrm>
              <a:off x="2212" y="2731"/>
              <a:ext cx="1132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Attendance at rural clinics by mothers increased</a:t>
              </a:r>
            </a:p>
          </p:txBody>
        </p:sp>
        <p:sp>
          <p:nvSpPr>
            <p:cNvPr id="23566" name="Text Box 12"/>
            <p:cNvSpPr txBox="1">
              <a:spLocks noChangeArrowheads="1"/>
            </p:cNvSpPr>
            <p:nvPr/>
          </p:nvSpPr>
          <p:spPr bwMode="auto">
            <a:xfrm>
              <a:off x="2212" y="2132"/>
              <a:ext cx="1132" cy="377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Increased/earlier diagnosis of birth complications</a:t>
              </a:r>
            </a:p>
          </p:txBody>
        </p:sp>
        <p:sp>
          <p:nvSpPr>
            <p:cNvPr id="23567" name="Text Box 13"/>
            <p:cNvSpPr txBox="1">
              <a:spLocks noChangeArrowheads="1"/>
            </p:cNvSpPr>
            <p:nvPr/>
          </p:nvSpPr>
          <p:spPr bwMode="auto">
            <a:xfrm>
              <a:off x="2212" y="1533"/>
              <a:ext cx="1132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Reduced incidence of acute birth complications</a:t>
              </a:r>
            </a:p>
          </p:txBody>
        </p:sp>
        <p:sp>
          <p:nvSpPr>
            <p:cNvPr id="23568" name="Text Box 14"/>
            <p:cNvSpPr txBox="1">
              <a:spLocks noChangeArrowheads="1"/>
            </p:cNvSpPr>
            <p:nvPr/>
          </p:nvSpPr>
          <p:spPr bwMode="auto">
            <a:xfrm>
              <a:off x="2212" y="934"/>
              <a:ext cx="1132" cy="332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Infant</a:t>
              </a: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 and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maternal</a:t>
              </a: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mortality</a:t>
              </a: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rates</a:t>
              </a: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reduced</a:t>
              </a:r>
              <a:endParaRPr lang="it-IT" sz="1100" b="1" dirty="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23569" name="Text Box 15"/>
            <p:cNvSpPr txBox="1">
              <a:spLocks noChangeArrowheads="1"/>
            </p:cNvSpPr>
            <p:nvPr/>
          </p:nvSpPr>
          <p:spPr bwMode="auto">
            <a:xfrm>
              <a:off x="3814" y="2132"/>
              <a:ext cx="1132" cy="377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Standards of hygiene and patient care improved</a:t>
              </a:r>
            </a:p>
          </p:txBody>
        </p:sp>
        <p:sp>
          <p:nvSpPr>
            <p:cNvPr id="23570" name="Text Box 16"/>
            <p:cNvSpPr txBox="1">
              <a:spLocks noChangeArrowheads="1"/>
            </p:cNvSpPr>
            <p:nvPr/>
          </p:nvSpPr>
          <p:spPr bwMode="auto">
            <a:xfrm>
              <a:off x="3810" y="1533"/>
              <a:ext cx="1136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Rates of post-partum and neonatal infection reduced</a:t>
              </a:r>
            </a:p>
          </p:txBody>
        </p:sp>
        <p:sp>
          <p:nvSpPr>
            <p:cNvPr id="23571" name="Text Box 17"/>
            <p:cNvSpPr txBox="1">
              <a:spLocks noChangeArrowheads="1"/>
            </p:cNvSpPr>
            <p:nvPr/>
          </p:nvSpPr>
          <p:spPr bwMode="auto">
            <a:xfrm>
              <a:off x="192" y="2731"/>
              <a:ext cx="954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 proportion of babies breast-fed</a:t>
              </a:r>
            </a:p>
          </p:txBody>
        </p:sp>
        <p:sp>
          <p:nvSpPr>
            <p:cNvPr id="23572" name="Text Box 18"/>
            <p:cNvSpPr txBox="1">
              <a:spLocks noChangeArrowheads="1"/>
            </p:cNvSpPr>
            <p:nvPr/>
          </p:nvSpPr>
          <p:spPr bwMode="auto">
            <a:xfrm>
              <a:off x="1213" y="2731"/>
              <a:ext cx="899" cy="419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Seasonal availability of high protein foods increased</a:t>
              </a:r>
            </a:p>
          </p:txBody>
        </p:sp>
        <p:sp>
          <p:nvSpPr>
            <p:cNvPr id="23573" name="Text Box 19"/>
            <p:cNvSpPr txBox="1">
              <a:spLocks noChangeArrowheads="1"/>
            </p:cNvSpPr>
            <p:nvPr/>
          </p:nvSpPr>
          <p:spPr bwMode="auto">
            <a:xfrm>
              <a:off x="192" y="2132"/>
              <a:ext cx="954" cy="377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Nutritional status of babies and infants improved</a:t>
              </a:r>
            </a:p>
          </p:txBody>
        </p:sp>
        <p:sp>
          <p:nvSpPr>
            <p:cNvPr id="23574" name="Text Box 20"/>
            <p:cNvSpPr txBox="1">
              <a:spLocks noChangeArrowheads="1"/>
            </p:cNvSpPr>
            <p:nvPr/>
          </p:nvSpPr>
          <p:spPr bwMode="auto">
            <a:xfrm>
              <a:off x="1213" y="2132"/>
              <a:ext cx="866" cy="377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 N. of babies and infants vaccinated</a:t>
              </a:r>
            </a:p>
          </p:txBody>
        </p:sp>
        <p:sp>
          <p:nvSpPr>
            <p:cNvPr id="23575" name="Text Box 21"/>
            <p:cNvSpPr txBox="1">
              <a:spLocks noChangeArrowheads="1"/>
            </p:cNvSpPr>
            <p:nvPr/>
          </p:nvSpPr>
          <p:spPr bwMode="auto">
            <a:xfrm>
              <a:off x="614" y="1533"/>
              <a:ext cx="1198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Rates of infection among babies and infants reduced</a:t>
              </a:r>
            </a:p>
          </p:txBody>
        </p:sp>
        <p:sp>
          <p:nvSpPr>
            <p:cNvPr id="23580" name="Freeform 26"/>
            <p:cNvSpPr>
              <a:spLocks noChangeArrowheads="1"/>
            </p:cNvSpPr>
            <p:nvPr/>
          </p:nvSpPr>
          <p:spPr bwMode="auto">
            <a:xfrm>
              <a:off x="2256" y="3197"/>
              <a:ext cx="1" cy="133"/>
            </a:xfrm>
            <a:custGeom>
              <a:avLst/>
              <a:gdLst>
                <a:gd name="T0" fmla="*/ 0 w 1"/>
                <a:gd name="T1" fmla="*/ 30 h 587"/>
                <a:gd name="T2" fmla="*/ 0 w 1"/>
                <a:gd name="T3" fmla="*/ 0 h 587"/>
                <a:gd name="T4" fmla="*/ 0 w 1"/>
                <a:gd name="T5" fmla="*/ 30 h 587"/>
                <a:gd name="T6" fmla="*/ 0 60000 65536"/>
                <a:gd name="T7" fmla="*/ 0 60000 65536"/>
                <a:gd name="T8" fmla="*/ 0 60000 65536"/>
                <a:gd name="T9" fmla="*/ 0 w 1"/>
                <a:gd name="T10" fmla="*/ 0 h 587"/>
                <a:gd name="T11" fmla="*/ 1 w 1"/>
                <a:gd name="T12" fmla="*/ 587 h 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7">
                  <a:moveTo>
                    <a:pt x="0" y="586"/>
                  </a:moveTo>
                  <a:lnTo>
                    <a:pt x="0" y="0"/>
                  </a:lnTo>
                  <a:lnTo>
                    <a:pt x="0" y="586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81" name="Freeform 27"/>
            <p:cNvSpPr>
              <a:spLocks noChangeArrowheads="1"/>
            </p:cNvSpPr>
            <p:nvPr/>
          </p:nvSpPr>
          <p:spPr bwMode="auto">
            <a:xfrm>
              <a:off x="3189" y="3197"/>
              <a:ext cx="1" cy="133"/>
            </a:xfrm>
            <a:custGeom>
              <a:avLst/>
              <a:gdLst>
                <a:gd name="T0" fmla="*/ 0 w 1"/>
                <a:gd name="T1" fmla="*/ 30 h 587"/>
                <a:gd name="T2" fmla="*/ 0 w 1"/>
                <a:gd name="T3" fmla="*/ 0 h 587"/>
                <a:gd name="T4" fmla="*/ 0 w 1"/>
                <a:gd name="T5" fmla="*/ 30 h 587"/>
                <a:gd name="T6" fmla="*/ 0 60000 65536"/>
                <a:gd name="T7" fmla="*/ 0 60000 65536"/>
                <a:gd name="T8" fmla="*/ 0 60000 65536"/>
                <a:gd name="T9" fmla="*/ 0 w 1"/>
                <a:gd name="T10" fmla="*/ 0 h 587"/>
                <a:gd name="T11" fmla="*/ 1 w 1"/>
                <a:gd name="T12" fmla="*/ 587 h 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7">
                  <a:moveTo>
                    <a:pt x="0" y="586"/>
                  </a:moveTo>
                  <a:lnTo>
                    <a:pt x="0" y="0"/>
                  </a:lnTo>
                  <a:lnTo>
                    <a:pt x="0" y="586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82" name="Freeform 28"/>
            <p:cNvSpPr>
              <a:spLocks noChangeArrowheads="1"/>
            </p:cNvSpPr>
            <p:nvPr/>
          </p:nvSpPr>
          <p:spPr bwMode="auto">
            <a:xfrm>
              <a:off x="2256" y="3197"/>
              <a:ext cx="933" cy="1"/>
            </a:xfrm>
            <a:custGeom>
              <a:avLst/>
              <a:gdLst>
                <a:gd name="T0" fmla="*/ 0 w 4116"/>
                <a:gd name="T1" fmla="*/ 0 h 1"/>
                <a:gd name="T2" fmla="*/ 211 w 4116"/>
                <a:gd name="T3" fmla="*/ 0 h 1"/>
                <a:gd name="T4" fmla="*/ 0 w 4116"/>
                <a:gd name="T5" fmla="*/ 0 h 1"/>
                <a:gd name="T6" fmla="*/ 0 60000 65536"/>
                <a:gd name="T7" fmla="*/ 0 60000 65536"/>
                <a:gd name="T8" fmla="*/ 0 60000 65536"/>
                <a:gd name="T9" fmla="*/ 0 w 4116"/>
                <a:gd name="T10" fmla="*/ 0 h 1"/>
                <a:gd name="T11" fmla="*/ 4116 w 4116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116" h="1">
                  <a:moveTo>
                    <a:pt x="0" y="0"/>
                  </a:moveTo>
                  <a:lnTo>
                    <a:pt x="4115" y="0"/>
                  </a:lnTo>
                  <a:lnTo>
                    <a:pt x="0" y="0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84" name="Freeform 30"/>
            <p:cNvSpPr>
              <a:spLocks noChangeArrowheads="1"/>
            </p:cNvSpPr>
            <p:nvPr/>
          </p:nvSpPr>
          <p:spPr bwMode="auto">
            <a:xfrm>
              <a:off x="1679" y="2598"/>
              <a:ext cx="1" cy="133"/>
            </a:xfrm>
            <a:custGeom>
              <a:avLst/>
              <a:gdLst>
                <a:gd name="T0" fmla="*/ 0 w 1"/>
                <a:gd name="T1" fmla="*/ 30 h 588"/>
                <a:gd name="T2" fmla="*/ 0 w 1"/>
                <a:gd name="T3" fmla="*/ 0 h 588"/>
                <a:gd name="T4" fmla="*/ 0 w 1"/>
                <a:gd name="T5" fmla="*/ 30 h 588"/>
                <a:gd name="T6" fmla="*/ 0 60000 65536"/>
                <a:gd name="T7" fmla="*/ 0 60000 65536"/>
                <a:gd name="T8" fmla="*/ 0 60000 65536"/>
                <a:gd name="T9" fmla="*/ 0 w 1"/>
                <a:gd name="T10" fmla="*/ 0 h 588"/>
                <a:gd name="T11" fmla="*/ 1 w 1"/>
                <a:gd name="T12" fmla="*/ 588 h 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8">
                  <a:moveTo>
                    <a:pt x="0" y="587"/>
                  </a:moveTo>
                  <a:lnTo>
                    <a:pt x="0" y="0"/>
                  </a:lnTo>
                  <a:lnTo>
                    <a:pt x="0" y="587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85" name="Freeform 31"/>
            <p:cNvSpPr>
              <a:spLocks noChangeArrowheads="1"/>
            </p:cNvSpPr>
            <p:nvPr/>
          </p:nvSpPr>
          <p:spPr bwMode="auto">
            <a:xfrm>
              <a:off x="680" y="2598"/>
              <a:ext cx="999" cy="1"/>
            </a:xfrm>
            <a:custGeom>
              <a:avLst/>
              <a:gdLst>
                <a:gd name="T0" fmla="*/ 227 w 4406"/>
                <a:gd name="T1" fmla="*/ 0 h 1"/>
                <a:gd name="T2" fmla="*/ 0 w 4406"/>
                <a:gd name="T3" fmla="*/ 0 h 1"/>
                <a:gd name="T4" fmla="*/ 227 w 4406"/>
                <a:gd name="T5" fmla="*/ 0 h 1"/>
                <a:gd name="T6" fmla="*/ 0 60000 65536"/>
                <a:gd name="T7" fmla="*/ 0 60000 65536"/>
                <a:gd name="T8" fmla="*/ 0 60000 65536"/>
                <a:gd name="T9" fmla="*/ 0 w 4406"/>
                <a:gd name="T10" fmla="*/ 0 h 1"/>
                <a:gd name="T11" fmla="*/ 4406 w 4406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406" h="1">
                  <a:moveTo>
                    <a:pt x="4405" y="0"/>
                  </a:moveTo>
                  <a:lnTo>
                    <a:pt x="0" y="0"/>
                  </a:lnTo>
                  <a:lnTo>
                    <a:pt x="4405" y="0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86" name="Freeform 32"/>
            <p:cNvSpPr>
              <a:spLocks noChangeArrowheads="1"/>
            </p:cNvSpPr>
            <p:nvPr/>
          </p:nvSpPr>
          <p:spPr bwMode="auto">
            <a:xfrm>
              <a:off x="4010" y="2864"/>
              <a:ext cx="1" cy="133"/>
            </a:xfrm>
            <a:custGeom>
              <a:avLst/>
              <a:gdLst>
                <a:gd name="T0" fmla="*/ 0 w 1"/>
                <a:gd name="T1" fmla="*/ 30 h 588"/>
                <a:gd name="T2" fmla="*/ 0 w 1"/>
                <a:gd name="T3" fmla="*/ 0 h 588"/>
                <a:gd name="T4" fmla="*/ 0 w 1"/>
                <a:gd name="T5" fmla="*/ 30 h 588"/>
                <a:gd name="T6" fmla="*/ 0 60000 65536"/>
                <a:gd name="T7" fmla="*/ 0 60000 65536"/>
                <a:gd name="T8" fmla="*/ 0 60000 65536"/>
                <a:gd name="T9" fmla="*/ 0 w 1"/>
                <a:gd name="T10" fmla="*/ 0 h 588"/>
                <a:gd name="T11" fmla="*/ 1 w 1"/>
                <a:gd name="T12" fmla="*/ 588 h 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8">
                  <a:moveTo>
                    <a:pt x="0" y="587"/>
                  </a:moveTo>
                  <a:lnTo>
                    <a:pt x="0" y="0"/>
                  </a:lnTo>
                  <a:lnTo>
                    <a:pt x="0" y="587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87" name="Freeform 33"/>
            <p:cNvSpPr>
              <a:spLocks noChangeArrowheads="1"/>
            </p:cNvSpPr>
            <p:nvPr/>
          </p:nvSpPr>
          <p:spPr bwMode="auto">
            <a:xfrm>
              <a:off x="4942" y="2864"/>
              <a:ext cx="1" cy="133"/>
            </a:xfrm>
            <a:custGeom>
              <a:avLst/>
              <a:gdLst>
                <a:gd name="T0" fmla="*/ 0 w 1"/>
                <a:gd name="T1" fmla="*/ 30 h 588"/>
                <a:gd name="T2" fmla="*/ 0 w 1"/>
                <a:gd name="T3" fmla="*/ 0 h 588"/>
                <a:gd name="T4" fmla="*/ 0 w 1"/>
                <a:gd name="T5" fmla="*/ 30 h 588"/>
                <a:gd name="T6" fmla="*/ 0 60000 65536"/>
                <a:gd name="T7" fmla="*/ 0 60000 65536"/>
                <a:gd name="T8" fmla="*/ 0 60000 65536"/>
                <a:gd name="T9" fmla="*/ 0 w 1"/>
                <a:gd name="T10" fmla="*/ 0 h 588"/>
                <a:gd name="T11" fmla="*/ 1 w 1"/>
                <a:gd name="T12" fmla="*/ 588 h 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8">
                  <a:moveTo>
                    <a:pt x="0" y="587"/>
                  </a:moveTo>
                  <a:lnTo>
                    <a:pt x="0" y="0"/>
                  </a:lnTo>
                  <a:lnTo>
                    <a:pt x="0" y="587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88" name="Freeform 34"/>
            <p:cNvSpPr>
              <a:spLocks noChangeArrowheads="1"/>
            </p:cNvSpPr>
            <p:nvPr/>
          </p:nvSpPr>
          <p:spPr bwMode="auto">
            <a:xfrm>
              <a:off x="4010" y="2864"/>
              <a:ext cx="932" cy="1"/>
            </a:xfrm>
            <a:custGeom>
              <a:avLst/>
              <a:gdLst>
                <a:gd name="T0" fmla="*/ 0 w 4111"/>
                <a:gd name="T1" fmla="*/ 0 h 1"/>
                <a:gd name="T2" fmla="*/ 211 w 4111"/>
                <a:gd name="T3" fmla="*/ 0 h 1"/>
                <a:gd name="T4" fmla="*/ 0 w 4111"/>
                <a:gd name="T5" fmla="*/ 0 h 1"/>
                <a:gd name="T6" fmla="*/ 0 60000 65536"/>
                <a:gd name="T7" fmla="*/ 0 60000 65536"/>
                <a:gd name="T8" fmla="*/ 0 60000 65536"/>
                <a:gd name="T9" fmla="*/ 0 w 4111"/>
                <a:gd name="T10" fmla="*/ 0 h 1"/>
                <a:gd name="T11" fmla="*/ 4111 w 4111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111" h="1">
                  <a:moveTo>
                    <a:pt x="0" y="0"/>
                  </a:moveTo>
                  <a:lnTo>
                    <a:pt x="4110" y="0"/>
                  </a:lnTo>
                  <a:lnTo>
                    <a:pt x="0" y="0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91" name="Freeform 37"/>
            <p:cNvSpPr>
              <a:spLocks noChangeArrowheads="1"/>
            </p:cNvSpPr>
            <p:nvPr/>
          </p:nvSpPr>
          <p:spPr bwMode="auto">
            <a:xfrm>
              <a:off x="1152" y="1400"/>
              <a:ext cx="1" cy="133"/>
            </a:xfrm>
            <a:custGeom>
              <a:avLst/>
              <a:gdLst>
                <a:gd name="T0" fmla="*/ 0 w 1"/>
                <a:gd name="T1" fmla="*/ 30 h 587"/>
                <a:gd name="T2" fmla="*/ 0 w 1"/>
                <a:gd name="T3" fmla="*/ 0 h 587"/>
                <a:gd name="T4" fmla="*/ 0 w 1"/>
                <a:gd name="T5" fmla="*/ 30 h 587"/>
                <a:gd name="T6" fmla="*/ 0 60000 65536"/>
                <a:gd name="T7" fmla="*/ 0 60000 65536"/>
                <a:gd name="T8" fmla="*/ 0 60000 65536"/>
                <a:gd name="T9" fmla="*/ 0 w 1"/>
                <a:gd name="T10" fmla="*/ 0 h 587"/>
                <a:gd name="T11" fmla="*/ 1 w 1"/>
                <a:gd name="T12" fmla="*/ 587 h 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7">
                  <a:moveTo>
                    <a:pt x="0" y="586"/>
                  </a:moveTo>
                  <a:lnTo>
                    <a:pt x="0" y="0"/>
                  </a:lnTo>
                  <a:lnTo>
                    <a:pt x="0" y="586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92" name="Freeform 38"/>
            <p:cNvSpPr>
              <a:spLocks noChangeArrowheads="1"/>
            </p:cNvSpPr>
            <p:nvPr/>
          </p:nvSpPr>
          <p:spPr bwMode="auto">
            <a:xfrm>
              <a:off x="4368" y="1400"/>
              <a:ext cx="1" cy="133"/>
            </a:xfrm>
            <a:custGeom>
              <a:avLst/>
              <a:gdLst>
                <a:gd name="T0" fmla="*/ 0 w 1"/>
                <a:gd name="T1" fmla="*/ 30 h 587"/>
                <a:gd name="T2" fmla="*/ 0 w 1"/>
                <a:gd name="T3" fmla="*/ 0 h 587"/>
                <a:gd name="T4" fmla="*/ 0 w 1"/>
                <a:gd name="T5" fmla="*/ 30 h 587"/>
                <a:gd name="T6" fmla="*/ 0 60000 65536"/>
                <a:gd name="T7" fmla="*/ 0 60000 65536"/>
                <a:gd name="T8" fmla="*/ 0 60000 65536"/>
                <a:gd name="T9" fmla="*/ 0 w 1"/>
                <a:gd name="T10" fmla="*/ 0 h 587"/>
                <a:gd name="T11" fmla="*/ 1 w 1"/>
                <a:gd name="T12" fmla="*/ 587 h 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7">
                  <a:moveTo>
                    <a:pt x="0" y="586"/>
                  </a:moveTo>
                  <a:lnTo>
                    <a:pt x="0" y="0"/>
                  </a:lnTo>
                  <a:lnTo>
                    <a:pt x="0" y="586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93" name="Freeform 39"/>
            <p:cNvSpPr>
              <a:spLocks noChangeArrowheads="1"/>
            </p:cNvSpPr>
            <p:nvPr/>
          </p:nvSpPr>
          <p:spPr bwMode="auto">
            <a:xfrm>
              <a:off x="1161" y="1400"/>
              <a:ext cx="3207" cy="1"/>
            </a:xfrm>
            <a:custGeom>
              <a:avLst/>
              <a:gdLst>
                <a:gd name="T0" fmla="*/ 0 w 14143"/>
                <a:gd name="T1" fmla="*/ 0 h 1"/>
                <a:gd name="T2" fmla="*/ 727 w 14143"/>
                <a:gd name="T3" fmla="*/ 0 h 1"/>
                <a:gd name="T4" fmla="*/ 0 w 14143"/>
                <a:gd name="T5" fmla="*/ 0 h 1"/>
                <a:gd name="T6" fmla="*/ 0 60000 65536"/>
                <a:gd name="T7" fmla="*/ 0 60000 65536"/>
                <a:gd name="T8" fmla="*/ 0 60000 65536"/>
                <a:gd name="T9" fmla="*/ 0 w 14143"/>
                <a:gd name="T10" fmla="*/ 0 h 1"/>
                <a:gd name="T11" fmla="*/ 14143 w 14143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143" h="1">
                  <a:moveTo>
                    <a:pt x="0" y="0"/>
                  </a:moveTo>
                  <a:lnTo>
                    <a:pt x="14142" y="0"/>
                  </a:lnTo>
                  <a:lnTo>
                    <a:pt x="0" y="0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94" name="Text Box 40"/>
            <p:cNvSpPr txBox="1">
              <a:spLocks noChangeArrowheads="1"/>
            </p:cNvSpPr>
            <p:nvPr/>
          </p:nvSpPr>
          <p:spPr bwMode="auto">
            <a:xfrm>
              <a:off x="5232" y="3530"/>
              <a:ext cx="384" cy="16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0" tIns="18000" rIns="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MEANS</a:t>
              </a:r>
            </a:p>
          </p:txBody>
        </p:sp>
        <p:sp>
          <p:nvSpPr>
            <p:cNvPr id="23595" name="Text Box 41"/>
            <p:cNvSpPr txBox="1">
              <a:spLocks noChangeArrowheads="1"/>
            </p:cNvSpPr>
            <p:nvPr/>
          </p:nvSpPr>
          <p:spPr bwMode="auto">
            <a:xfrm>
              <a:off x="5136" y="963"/>
              <a:ext cx="532" cy="14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0" tIns="18000" rIns="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ENDS</a:t>
              </a:r>
            </a:p>
          </p:txBody>
        </p:sp>
        <p:sp>
          <p:nvSpPr>
            <p:cNvPr id="23596" name="Line 42"/>
            <p:cNvSpPr>
              <a:spLocks noChangeShapeType="1"/>
            </p:cNvSpPr>
            <p:nvPr/>
          </p:nvSpPr>
          <p:spPr bwMode="auto">
            <a:xfrm flipV="1">
              <a:off x="5424" y="1130"/>
              <a:ext cx="1" cy="2334"/>
            </a:xfrm>
            <a:prstGeom prst="line">
              <a:avLst/>
            </a:prstGeom>
            <a:noFill/>
            <a:ln w="76320">
              <a:solidFill>
                <a:srgbClr val="FF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597" name="Line 43"/>
            <p:cNvSpPr>
              <a:spLocks noChangeShapeType="1"/>
            </p:cNvSpPr>
            <p:nvPr/>
          </p:nvSpPr>
          <p:spPr bwMode="auto">
            <a:xfrm flipH="1" flipV="1">
              <a:off x="1175" y="1869"/>
              <a:ext cx="16" cy="17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598" name="Line 44"/>
            <p:cNvSpPr>
              <a:spLocks noChangeShapeType="1"/>
            </p:cNvSpPr>
            <p:nvPr/>
          </p:nvSpPr>
          <p:spPr bwMode="auto">
            <a:xfrm flipV="1">
              <a:off x="4387" y="2507"/>
              <a:ext cx="1" cy="33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47" name="Line 44"/>
          <p:cNvSpPr>
            <a:spLocks noChangeShapeType="1"/>
          </p:cNvSpPr>
          <p:nvPr/>
        </p:nvSpPr>
        <p:spPr bwMode="auto">
          <a:xfrm flipV="1">
            <a:off x="7330058" y="3068959"/>
            <a:ext cx="0" cy="300803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48" name="Line 44"/>
          <p:cNvSpPr>
            <a:spLocks noChangeShapeType="1"/>
          </p:cNvSpPr>
          <p:nvPr/>
        </p:nvSpPr>
        <p:spPr bwMode="auto">
          <a:xfrm flipV="1">
            <a:off x="4593754" y="3140968"/>
            <a:ext cx="0" cy="444819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49" name="Line 44"/>
          <p:cNvSpPr>
            <a:spLocks noChangeShapeType="1"/>
          </p:cNvSpPr>
          <p:nvPr/>
        </p:nvSpPr>
        <p:spPr bwMode="auto">
          <a:xfrm flipV="1">
            <a:off x="4593754" y="2060848"/>
            <a:ext cx="0" cy="444819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50" name="Line 44"/>
          <p:cNvSpPr>
            <a:spLocks noChangeShapeType="1"/>
          </p:cNvSpPr>
          <p:nvPr/>
        </p:nvSpPr>
        <p:spPr bwMode="auto">
          <a:xfrm flipV="1">
            <a:off x="4593754" y="4005064"/>
            <a:ext cx="0" cy="300803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51" name="Line 43"/>
          <p:cNvSpPr>
            <a:spLocks noChangeShapeType="1"/>
          </p:cNvSpPr>
          <p:nvPr/>
        </p:nvSpPr>
        <p:spPr bwMode="auto">
          <a:xfrm flipV="1">
            <a:off x="1209379" y="4077072"/>
            <a:ext cx="0" cy="288032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52" name="Line 44"/>
          <p:cNvSpPr>
            <a:spLocks noChangeShapeType="1"/>
          </p:cNvSpPr>
          <p:nvPr/>
        </p:nvSpPr>
        <p:spPr bwMode="auto">
          <a:xfrm flipH="1" flipV="1">
            <a:off x="4521746" y="4941168"/>
            <a:ext cx="0" cy="216024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57" name="Line 34"/>
          <p:cNvSpPr>
            <a:spLocks noChangeShapeType="1"/>
          </p:cNvSpPr>
          <p:nvPr/>
        </p:nvSpPr>
        <p:spPr bwMode="auto">
          <a:xfrm flipH="1" flipV="1">
            <a:off x="3513634" y="4005064"/>
            <a:ext cx="278135" cy="353442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58" name="Line 34"/>
          <p:cNvSpPr>
            <a:spLocks noChangeShapeType="1"/>
          </p:cNvSpPr>
          <p:nvPr/>
        </p:nvSpPr>
        <p:spPr bwMode="auto">
          <a:xfrm flipH="1" flipV="1">
            <a:off x="3585642" y="4005064"/>
            <a:ext cx="2582391" cy="85749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53" name="AutoShape 7"/>
          <p:cNvSpPr>
            <a:spLocks noChangeArrowheads="1"/>
          </p:cNvSpPr>
          <p:nvPr/>
        </p:nvSpPr>
        <p:spPr bwMode="auto">
          <a:xfrm>
            <a:off x="346075" y="6286500"/>
            <a:ext cx="1714500" cy="571500"/>
          </a:xfrm>
          <a:prstGeom prst="foldedCorner">
            <a:avLst>
              <a:gd name="adj" fmla="val 12500"/>
            </a:avLst>
          </a:prstGeom>
          <a:solidFill>
            <a:srgbClr val="DDDDDD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it-IT" sz="1600">
                <a:solidFill>
                  <a:schemeClr val="tx1"/>
                </a:solidFill>
              </a:rPr>
              <a:t>Nutrition strategy</a:t>
            </a:r>
          </a:p>
        </p:txBody>
      </p:sp>
      <p:sp>
        <p:nvSpPr>
          <p:cNvPr id="54" name="AutoShape 7"/>
          <p:cNvSpPr>
            <a:spLocks noChangeArrowheads="1"/>
          </p:cNvSpPr>
          <p:nvPr/>
        </p:nvSpPr>
        <p:spPr bwMode="auto">
          <a:xfrm>
            <a:off x="3729658" y="6286500"/>
            <a:ext cx="1714500" cy="571500"/>
          </a:xfrm>
          <a:prstGeom prst="foldedCorner">
            <a:avLst>
              <a:gd name="adj" fmla="val 12500"/>
            </a:avLst>
          </a:prstGeom>
          <a:solidFill>
            <a:srgbClr val="DDDDDD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it-IT" sz="1600" dirty="0" err="1" smtClean="0">
                <a:solidFill>
                  <a:schemeClr val="tx1"/>
                </a:solidFill>
              </a:rPr>
              <a:t>Primary</a:t>
            </a:r>
            <a:r>
              <a:rPr lang="it-IT" sz="1600" dirty="0" smtClean="0">
                <a:solidFill>
                  <a:schemeClr val="tx1"/>
                </a:solidFill>
              </a:rPr>
              <a:t> </a:t>
            </a:r>
            <a:r>
              <a:rPr lang="it-IT" sz="1600" dirty="0" err="1" smtClean="0">
                <a:solidFill>
                  <a:schemeClr val="tx1"/>
                </a:solidFill>
              </a:rPr>
              <a:t>healthcare</a:t>
            </a:r>
            <a:r>
              <a:rPr lang="it-IT" sz="1600" dirty="0" smtClean="0">
                <a:solidFill>
                  <a:schemeClr val="tx1"/>
                </a:solidFill>
              </a:rPr>
              <a:t> </a:t>
            </a:r>
          </a:p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it-IT" sz="1600" dirty="0" err="1" smtClean="0">
                <a:solidFill>
                  <a:schemeClr val="tx1"/>
                </a:solidFill>
              </a:rPr>
              <a:t>strategy</a:t>
            </a:r>
            <a:endParaRPr lang="it-IT" sz="1600" dirty="0">
              <a:solidFill>
                <a:schemeClr val="tx1"/>
              </a:solidFill>
            </a:endParaRPr>
          </a:p>
        </p:txBody>
      </p:sp>
      <p:sp>
        <p:nvSpPr>
          <p:cNvPr id="59" name="AutoShape 7"/>
          <p:cNvSpPr>
            <a:spLocks noChangeArrowheads="1"/>
          </p:cNvSpPr>
          <p:nvPr/>
        </p:nvSpPr>
        <p:spPr bwMode="auto">
          <a:xfrm>
            <a:off x="6537325" y="6286500"/>
            <a:ext cx="2071688" cy="571500"/>
          </a:xfrm>
          <a:prstGeom prst="foldedCorner">
            <a:avLst>
              <a:gd name="adj" fmla="val 12500"/>
            </a:avLst>
          </a:prstGeom>
          <a:solidFill>
            <a:srgbClr val="DDDDDD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it-IT" sz="1600" dirty="0" err="1">
                <a:solidFill>
                  <a:schemeClr val="tx1"/>
                </a:solidFill>
              </a:rPr>
              <a:t>Secondary</a:t>
            </a:r>
            <a:r>
              <a:rPr lang="it-IT" sz="1600" dirty="0">
                <a:solidFill>
                  <a:schemeClr val="tx1"/>
                </a:solidFill>
              </a:rPr>
              <a:t> </a:t>
            </a:r>
            <a:r>
              <a:rPr lang="it-IT" sz="1600" dirty="0" err="1">
                <a:solidFill>
                  <a:schemeClr val="tx1"/>
                </a:solidFill>
              </a:rPr>
              <a:t>healthcare</a:t>
            </a:r>
            <a:r>
              <a:rPr lang="it-IT" sz="1600" dirty="0">
                <a:solidFill>
                  <a:schemeClr val="tx1"/>
                </a:solidFill>
              </a:rPr>
              <a:t> </a:t>
            </a:r>
          </a:p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it-IT" sz="1600" dirty="0" err="1">
                <a:solidFill>
                  <a:schemeClr val="tx1"/>
                </a:solidFill>
              </a:rPr>
              <a:t>strategy</a:t>
            </a:r>
            <a:endParaRPr lang="it-IT" sz="1600" dirty="0">
              <a:solidFill>
                <a:schemeClr val="tx1"/>
              </a:solidFill>
            </a:endParaRPr>
          </a:p>
        </p:txBody>
      </p:sp>
      <p:sp>
        <p:nvSpPr>
          <p:cNvPr id="60" name="Line 56"/>
          <p:cNvSpPr>
            <a:spLocks noChangeShapeType="1"/>
          </p:cNvSpPr>
          <p:nvPr/>
        </p:nvSpPr>
        <p:spPr bwMode="auto">
          <a:xfrm flipV="1">
            <a:off x="1209675" y="5805488"/>
            <a:ext cx="0" cy="458787"/>
          </a:xfrm>
          <a:prstGeom prst="line">
            <a:avLst/>
          </a:prstGeom>
          <a:noFill/>
          <a:ln w="1584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61" name="Line 56"/>
          <p:cNvSpPr>
            <a:spLocks noChangeShapeType="1"/>
          </p:cNvSpPr>
          <p:nvPr/>
        </p:nvSpPr>
        <p:spPr bwMode="auto">
          <a:xfrm flipV="1">
            <a:off x="4593754" y="5949279"/>
            <a:ext cx="0" cy="314771"/>
          </a:xfrm>
          <a:prstGeom prst="line">
            <a:avLst/>
          </a:prstGeom>
          <a:noFill/>
          <a:ln w="1584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62" name="Line 56"/>
          <p:cNvSpPr>
            <a:spLocks noChangeShapeType="1"/>
          </p:cNvSpPr>
          <p:nvPr/>
        </p:nvSpPr>
        <p:spPr bwMode="auto">
          <a:xfrm flipV="1">
            <a:off x="7474074" y="5805264"/>
            <a:ext cx="0" cy="458787"/>
          </a:xfrm>
          <a:prstGeom prst="line">
            <a:avLst/>
          </a:prstGeom>
          <a:noFill/>
          <a:ln w="1584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Analysis of possible strategies</a:t>
            </a:r>
          </a:p>
        </p:txBody>
      </p:sp>
      <p:grpSp>
        <p:nvGrpSpPr>
          <p:cNvPr id="27651" name="Group 2"/>
          <p:cNvGrpSpPr>
            <a:grpSpLocks/>
          </p:cNvGrpSpPr>
          <p:nvPr/>
        </p:nvGrpSpPr>
        <p:grpSpPr bwMode="auto">
          <a:xfrm>
            <a:off x="346075" y="1412875"/>
            <a:ext cx="9072563" cy="4679950"/>
            <a:chOff x="192" y="934"/>
            <a:chExt cx="5476" cy="2762"/>
          </a:xfrm>
        </p:grpSpPr>
        <p:sp>
          <p:nvSpPr>
            <p:cNvPr id="27658" name="Line 3"/>
            <p:cNvSpPr>
              <a:spLocks noChangeShapeType="1"/>
            </p:cNvSpPr>
            <p:nvPr/>
          </p:nvSpPr>
          <p:spPr bwMode="auto">
            <a:xfrm>
              <a:off x="725" y="2043"/>
              <a:ext cx="999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659" name="Line 4"/>
            <p:cNvSpPr>
              <a:spLocks noChangeShapeType="1"/>
            </p:cNvSpPr>
            <p:nvPr/>
          </p:nvSpPr>
          <p:spPr bwMode="auto">
            <a:xfrm>
              <a:off x="725" y="2043"/>
              <a:ext cx="1" cy="133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660" name="Line 5"/>
            <p:cNvSpPr>
              <a:spLocks noChangeShapeType="1"/>
            </p:cNvSpPr>
            <p:nvPr/>
          </p:nvSpPr>
          <p:spPr bwMode="auto">
            <a:xfrm>
              <a:off x="1724" y="2043"/>
              <a:ext cx="1" cy="133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661" name="Freeform 6"/>
            <p:cNvSpPr>
              <a:spLocks/>
            </p:cNvSpPr>
            <p:nvPr/>
          </p:nvSpPr>
          <p:spPr bwMode="auto">
            <a:xfrm>
              <a:off x="1923" y="2509"/>
              <a:ext cx="2087" cy="488"/>
            </a:xfrm>
            <a:custGeom>
              <a:avLst/>
              <a:gdLst>
                <a:gd name="T0" fmla="*/ 473 w 9204"/>
                <a:gd name="T1" fmla="*/ 111 h 2153"/>
                <a:gd name="T2" fmla="*/ 0 w 9204"/>
                <a:gd name="T3" fmla="*/ 0 h 2153"/>
                <a:gd name="T4" fmla="*/ 473 w 9204"/>
                <a:gd name="T5" fmla="*/ 111 h 2153"/>
                <a:gd name="T6" fmla="*/ 0 60000 65536"/>
                <a:gd name="T7" fmla="*/ 0 60000 65536"/>
                <a:gd name="T8" fmla="*/ 0 60000 65536"/>
                <a:gd name="T9" fmla="*/ 0 w 9204"/>
                <a:gd name="T10" fmla="*/ 0 h 2153"/>
                <a:gd name="T11" fmla="*/ 9204 w 9204"/>
                <a:gd name="T12" fmla="*/ 2153 h 215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204" h="2153">
                  <a:moveTo>
                    <a:pt x="9203" y="2152"/>
                  </a:moveTo>
                  <a:lnTo>
                    <a:pt x="0" y="0"/>
                  </a:lnTo>
                  <a:lnTo>
                    <a:pt x="9203" y="2152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62" name="Text Box 7"/>
            <p:cNvSpPr txBox="1">
              <a:spLocks noChangeArrowheads="1"/>
            </p:cNvSpPr>
            <p:nvPr/>
          </p:nvSpPr>
          <p:spPr bwMode="auto">
            <a:xfrm>
              <a:off x="1632" y="3330"/>
              <a:ext cx="912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Mothers willing to attend clinics</a:t>
              </a:r>
            </a:p>
          </p:txBody>
        </p:sp>
        <p:sp>
          <p:nvSpPr>
            <p:cNvPr id="27663" name="Text Box 8"/>
            <p:cNvSpPr txBox="1">
              <a:spLocks noChangeArrowheads="1"/>
            </p:cNvSpPr>
            <p:nvPr/>
          </p:nvSpPr>
          <p:spPr bwMode="auto">
            <a:xfrm>
              <a:off x="2688" y="3330"/>
              <a:ext cx="960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 and regular coverage by clinics</a:t>
              </a:r>
            </a:p>
          </p:txBody>
        </p:sp>
        <p:sp>
          <p:nvSpPr>
            <p:cNvPr id="27664" name="Text Box 9"/>
            <p:cNvSpPr txBox="1">
              <a:spLocks noChangeArrowheads="1"/>
            </p:cNvSpPr>
            <p:nvPr/>
          </p:nvSpPr>
          <p:spPr bwMode="auto">
            <a:xfrm>
              <a:off x="3677" y="2997"/>
              <a:ext cx="733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Sufficient drugs available</a:t>
              </a:r>
            </a:p>
          </p:txBody>
        </p:sp>
        <p:sp>
          <p:nvSpPr>
            <p:cNvPr id="27665" name="Text Box 10"/>
            <p:cNvSpPr txBox="1">
              <a:spLocks noChangeArrowheads="1"/>
            </p:cNvSpPr>
            <p:nvPr/>
          </p:nvSpPr>
          <p:spPr bwMode="auto">
            <a:xfrm>
              <a:off x="4543" y="2997"/>
              <a:ext cx="732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Improved staff skills</a:t>
              </a:r>
            </a:p>
          </p:txBody>
        </p:sp>
        <p:sp>
          <p:nvSpPr>
            <p:cNvPr id="27666" name="Text Box 11"/>
            <p:cNvSpPr txBox="1">
              <a:spLocks noChangeArrowheads="1"/>
            </p:cNvSpPr>
            <p:nvPr/>
          </p:nvSpPr>
          <p:spPr bwMode="auto">
            <a:xfrm>
              <a:off x="2212" y="2731"/>
              <a:ext cx="1132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Attendance at rural clinics by mothers increased</a:t>
              </a:r>
            </a:p>
          </p:txBody>
        </p:sp>
        <p:sp>
          <p:nvSpPr>
            <p:cNvPr id="27667" name="Text Box 12"/>
            <p:cNvSpPr txBox="1">
              <a:spLocks noChangeArrowheads="1"/>
            </p:cNvSpPr>
            <p:nvPr/>
          </p:nvSpPr>
          <p:spPr bwMode="auto">
            <a:xfrm>
              <a:off x="2212" y="2132"/>
              <a:ext cx="1132" cy="377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Increased/earlier diagnosis of birth complications</a:t>
              </a:r>
            </a:p>
          </p:txBody>
        </p:sp>
        <p:sp>
          <p:nvSpPr>
            <p:cNvPr id="27668" name="Text Box 13"/>
            <p:cNvSpPr txBox="1">
              <a:spLocks noChangeArrowheads="1"/>
            </p:cNvSpPr>
            <p:nvPr/>
          </p:nvSpPr>
          <p:spPr bwMode="auto">
            <a:xfrm>
              <a:off x="2212" y="1533"/>
              <a:ext cx="1132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Reduced incidence of acute birth complications</a:t>
              </a:r>
            </a:p>
          </p:txBody>
        </p:sp>
        <p:sp>
          <p:nvSpPr>
            <p:cNvPr id="27669" name="Text Box 14"/>
            <p:cNvSpPr txBox="1">
              <a:spLocks noChangeArrowheads="1"/>
            </p:cNvSpPr>
            <p:nvPr/>
          </p:nvSpPr>
          <p:spPr bwMode="auto">
            <a:xfrm>
              <a:off x="2212" y="934"/>
              <a:ext cx="1132" cy="332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Infant and maternal mortality rates reduced</a:t>
              </a:r>
            </a:p>
          </p:txBody>
        </p:sp>
        <p:sp>
          <p:nvSpPr>
            <p:cNvPr id="27670" name="Text Box 15"/>
            <p:cNvSpPr txBox="1">
              <a:spLocks noChangeArrowheads="1"/>
            </p:cNvSpPr>
            <p:nvPr/>
          </p:nvSpPr>
          <p:spPr bwMode="auto">
            <a:xfrm>
              <a:off x="3814" y="2132"/>
              <a:ext cx="1132" cy="377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Standards of hygiene and patient care improved</a:t>
              </a:r>
            </a:p>
          </p:txBody>
        </p:sp>
        <p:sp>
          <p:nvSpPr>
            <p:cNvPr id="27671" name="Text Box 16"/>
            <p:cNvSpPr txBox="1">
              <a:spLocks noChangeArrowheads="1"/>
            </p:cNvSpPr>
            <p:nvPr/>
          </p:nvSpPr>
          <p:spPr bwMode="auto">
            <a:xfrm>
              <a:off x="3810" y="1533"/>
              <a:ext cx="1136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Rates of post-partum and neonatal infection reduced</a:t>
              </a:r>
            </a:p>
          </p:txBody>
        </p:sp>
        <p:sp>
          <p:nvSpPr>
            <p:cNvPr id="27672" name="Text Box 17"/>
            <p:cNvSpPr txBox="1">
              <a:spLocks noChangeArrowheads="1"/>
            </p:cNvSpPr>
            <p:nvPr/>
          </p:nvSpPr>
          <p:spPr bwMode="auto">
            <a:xfrm>
              <a:off x="192" y="2731"/>
              <a:ext cx="954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 proportion of babies breast-fed</a:t>
              </a:r>
            </a:p>
          </p:txBody>
        </p:sp>
        <p:sp>
          <p:nvSpPr>
            <p:cNvPr id="27673" name="Text Box 18"/>
            <p:cNvSpPr txBox="1">
              <a:spLocks noChangeArrowheads="1"/>
            </p:cNvSpPr>
            <p:nvPr/>
          </p:nvSpPr>
          <p:spPr bwMode="auto">
            <a:xfrm>
              <a:off x="1213" y="2731"/>
              <a:ext cx="899" cy="419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Seasonal availability of high protein foods increased</a:t>
              </a:r>
            </a:p>
          </p:txBody>
        </p:sp>
        <p:sp>
          <p:nvSpPr>
            <p:cNvPr id="27674" name="Text Box 19"/>
            <p:cNvSpPr txBox="1">
              <a:spLocks noChangeArrowheads="1"/>
            </p:cNvSpPr>
            <p:nvPr/>
          </p:nvSpPr>
          <p:spPr bwMode="auto">
            <a:xfrm>
              <a:off x="192" y="2132"/>
              <a:ext cx="954" cy="377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Nutritional status of babies and infants improved</a:t>
              </a:r>
            </a:p>
          </p:txBody>
        </p:sp>
        <p:sp>
          <p:nvSpPr>
            <p:cNvPr id="27675" name="Text Box 20"/>
            <p:cNvSpPr txBox="1">
              <a:spLocks noChangeArrowheads="1"/>
            </p:cNvSpPr>
            <p:nvPr/>
          </p:nvSpPr>
          <p:spPr bwMode="auto">
            <a:xfrm>
              <a:off x="1213" y="2132"/>
              <a:ext cx="866" cy="377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 N. of babies and infants vaccinated</a:t>
              </a:r>
            </a:p>
          </p:txBody>
        </p:sp>
        <p:sp>
          <p:nvSpPr>
            <p:cNvPr id="27676" name="Text Box 21"/>
            <p:cNvSpPr txBox="1">
              <a:spLocks noChangeArrowheads="1"/>
            </p:cNvSpPr>
            <p:nvPr/>
          </p:nvSpPr>
          <p:spPr bwMode="auto">
            <a:xfrm>
              <a:off x="614" y="1533"/>
              <a:ext cx="1198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Rates of infection among babies and infants reduced</a:t>
              </a:r>
            </a:p>
          </p:txBody>
        </p:sp>
        <p:sp>
          <p:nvSpPr>
            <p:cNvPr id="27677" name="Freeform 22"/>
            <p:cNvSpPr>
              <a:spLocks/>
            </p:cNvSpPr>
            <p:nvPr/>
          </p:nvSpPr>
          <p:spPr bwMode="auto">
            <a:xfrm>
              <a:off x="680" y="2465"/>
              <a:ext cx="1" cy="266"/>
            </a:xfrm>
            <a:custGeom>
              <a:avLst/>
              <a:gdLst>
                <a:gd name="T0" fmla="*/ 0 w 1"/>
                <a:gd name="T1" fmla="*/ 60 h 1174"/>
                <a:gd name="T2" fmla="*/ 0 w 1"/>
                <a:gd name="T3" fmla="*/ 0 h 1174"/>
                <a:gd name="T4" fmla="*/ 0 w 1"/>
                <a:gd name="T5" fmla="*/ 60 h 1174"/>
                <a:gd name="T6" fmla="*/ 0 60000 65536"/>
                <a:gd name="T7" fmla="*/ 0 60000 65536"/>
                <a:gd name="T8" fmla="*/ 0 60000 65536"/>
                <a:gd name="T9" fmla="*/ 0 w 1"/>
                <a:gd name="T10" fmla="*/ 0 h 1174"/>
                <a:gd name="T11" fmla="*/ 1 w 1"/>
                <a:gd name="T12" fmla="*/ 1174 h 117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174">
                  <a:moveTo>
                    <a:pt x="0" y="1173"/>
                  </a:moveTo>
                  <a:lnTo>
                    <a:pt x="0" y="0"/>
                  </a:lnTo>
                  <a:lnTo>
                    <a:pt x="0" y="1173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78" name="Freeform 23"/>
            <p:cNvSpPr>
              <a:spLocks/>
            </p:cNvSpPr>
            <p:nvPr/>
          </p:nvSpPr>
          <p:spPr bwMode="auto">
            <a:xfrm>
              <a:off x="2745" y="2465"/>
              <a:ext cx="1" cy="266"/>
            </a:xfrm>
            <a:custGeom>
              <a:avLst/>
              <a:gdLst>
                <a:gd name="T0" fmla="*/ 0 w 1"/>
                <a:gd name="T1" fmla="*/ 60 h 1174"/>
                <a:gd name="T2" fmla="*/ 0 w 1"/>
                <a:gd name="T3" fmla="*/ 0 h 1174"/>
                <a:gd name="T4" fmla="*/ 0 w 1"/>
                <a:gd name="T5" fmla="*/ 60 h 1174"/>
                <a:gd name="T6" fmla="*/ 0 60000 65536"/>
                <a:gd name="T7" fmla="*/ 0 60000 65536"/>
                <a:gd name="T8" fmla="*/ 0 60000 65536"/>
                <a:gd name="T9" fmla="*/ 0 w 1"/>
                <a:gd name="T10" fmla="*/ 0 h 1174"/>
                <a:gd name="T11" fmla="*/ 1 w 1"/>
                <a:gd name="T12" fmla="*/ 1174 h 117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174">
                  <a:moveTo>
                    <a:pt x="0" y="1173"/>
                  </a:moveTo>
                  <a:lnTo>
                    <a:pt x="0" y="0"/>
                  </a:lnTo>
                  <a:lnTo>
                    <a:pt x="0" y="1173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79" name="Freeform 24"/>
            <p:cNvSpPr>
              <a:spLocks/>
            </p:cNvSpPr>
            <p:nvPr/>
          </p:nvSpPr>
          <p:spPr bwMode="auto">
            <a:xfrm>
              <a:off x="2745" y="1866"/>
              <a:ext cx="1" cy="266"/>
            </a:xfrm>
            <a:custGeom>
              <a:avLst/>
              <a:gdLst>
                <a:gd name="T0" fmla="*/ 0 w 1"/>
                <a:gd name="T1" fmla="*/ 60 h 1174"/>
                <a:gd name="T2" fmla="*/ 0 w 1"/>
                <a:gd name="T3" fmla="*/ 0 h 1174"/>
                <a:gd name="T4" fmla="*/ 0 w 1"/>
                <a:gd name="T5" fmla="*/ 60 h 1174"/>
                <a:gd name="T6" fmla="*/ 0 60000 65536"/>
                <a:gd name="T7" fmla="*/ 0 60000 65536"/>
                <a:gd name="T8" fmla="*/ 0 60000 65536"/>
                <a:gd name="T9" fmla="*/ 0 w 1"/>
                <a:gd name="T10" fmla="*/ 0 h 1174"/>
                <a:gd name="T11" fmla="*/ 1 w 1"/>
                <a:gd name="T12" fmla="*/ 1174 h 117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174">
                  <a:moveTo>
                    <a:pt x="0" y="1173"/>
                  </a:moveTo>
                  <a:lnTo>
                    <a:pt x="0" y="0"/>
                  </a:lnTo>
                  <a:lnTo>
                    <a:pt x="0" y="1173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80" name="Freeform 25"/>
            <p:cNvSpPr>
              <a:spLocks/>
            </p:cNvSpPr>
            <p:nvPr/>
          </p:nvSpPr>
          <p:spPr bwMode="auto">
            <a:xfrm>
              <a:off x="2745" y="1266"/>
              <a:ext cx="1" cy="267"/>
            </a:xfrm>
            <a:custGeom>
              <a:avLst/>
              <a:gdLst>
                <a:gd name="T0" fmla="*/ 0 w 1"/>
                <a:gd name="T1" fmla="*/ 61 h 1178"/>
                <a:gd name="T2" fmla="*/ 0 w 1"/>
                <a:gd name="T3" fmla="*/ 0 h 1178"/>
                <a:gd name="T4" fmla="*/ 0 w 1"/>
                <a:gd name="T5" fmla="*/ 61 h 1178"/>
                <a:gd name="T6" fmla="*/ 0 60000 65536"/>
                <a:gd name="T7" fmla="*/ 0 60000 65536"/>
                <a:gd name="T8" fmla="*/ 0 60000 65536"/>
                <a:gd name="T9" fmla="*/ 0 w 1"/>
                <a:gd name="T10" fmla="*/ 0 h 1178"/>
                <a:gd name="T11" fmla="*/ 1 w 1"/>
                <a:gd name="T12" fmla="*/ 1178 h 11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178">
                  <a:moveTo>
                    <a:pt x="0" y="1177"/>
                  </a:moveTo>
                  <a:lnTo>
                    <a:pt x="0" y="0"/>
                  </a:lnTo>
                  <a:lnTo>
                    <a:pt x="0" y="1177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81" name="Freeform 26"/>
            <p:cNvSpPr>
              <a:spLocks noChangeArrowheads="1"/>
            </p:cNvSpPr>
            <p:nvPr/>
          </p:nvSpPr>
          <p:spPr bwMode="auto">
            <a:xfrm>
              <a:off x="2256" y="3197"/>
              <a:ext cx="1" cy="133"/>
            </a:xfrm>
            <a:custGeom>
              <a:avLst/>
              <a:gdLst>
                <a:gd name="T0" fmla="*/ 0 w 1"/>
                <a:gd name="T1" fmla="*/ 30 h 587"/>
                <a:gd name="T2" fmla="*/ 0 w 1"/>
                <a:gd name="T3" fmla="*/ 0 h 587"/>
                <a:gd name="T4" fmla="*/ 0 w 1"/>
                <a:gd name="T5" fmla="*/ 30 h 587"/>
                <a:gd name="T6" fmla="*/ 0 60000 65536"/>
                <a:gd name="T7" fmla="*/ 0 60000 65536"/>
                <a:gd name="T8" fmla="*/ 0 60000 65536"/>
                <a:gd name="T9" fmla="*/ 0 w 1"/>
                <a:gd name="T10" fmla="*/ 0 h 587"/>
                <a:gd name="T11" fmla="*/ 1 w 1"/>
                <a:gd name="T12" fmla="*/ 587 h 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7">
                  <a:moveTo>
                    <a:pt x="0" y="586"/>
                  </a:moveTo>
                  <a:lnTo>
                    <a:pt x="0" y="0"/>
                  </a:lnTo>
                  <a:lnTo>
                    <a:pt x="0" y="586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82" name="Freeform 27"/>
            <p:cNvSpPr>
              <a:spLocks noChangeArrowheads="1"/>
            </p:cNvSpPr>
            <p:nvPr/>
          </p:nvSpPr>
          <p:spPr bwMode="auto">
            <a:xfrm>
              <a:off x="3189" y="3197"/>
              <a:ext cx="1" cy="133"/>
            </a:xfrm>
            <a:custGeom>
              <a:avLst/>
              <a:gdLst>
                <a:gd name="T0" fmla="*/ 0 w 1"/>
                <a:gd name="T1" fmla="*/ 30 h 587"/>
                <a:gd name="T2" fmla="*/ 0 w 1"/>
                <a:gd name="T3" fmla="*/ 0 h 587"/>
                <a:gd name="T4" fmla="*/ 0 w 1"/>
                <a:gd name="T5" fmla="*/ 30 h 587"/>
                <a:gd name="T6" fmla="*/ 0 60000 65536"/>
                <a:gd name="T7" fmla="*/ 0 60000 65536"/>
                <a:gd name="T8" fmla="*/ 0 60000 65536"/>
                <a:gd name="T9" fmla="*/ 0 w 1"/>
                <a:gd name="T10" fmla="*/ 0 h 587"/>
                <a:gd name="T11" fmla="*/ 1 w 1"/>
                <a:gd name="T12" fmla="*/ 587 h 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7">
                  <a:moveTo>
                    <a:pt x="0" y="586"/>
                  </a:moveTo>
                  <a:lnTo>
                    <a:pt x="0" y="0"/>
                  </a:lnTo>
                  <a:lnTo>
                    <a:pt x="0" y="586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83" name="Freeform 28"/>
            <p:cNvSpPr>
              <a:spLocks noChangeArrowheads="1"/>
            </p:cNvSpPr>
            <p:nvPr/>
          </p:nvSpPr>
          <p:spPr bwMode="auto">
            <a:xfrm>
              <a:off x="2256" y="3197"/>
              <a:ext cx="933" cy="1"/>
            </a:xfrm>
            <a:custGeom>
              <a:avLst/>
              <a:gdLst>
                <a:gd name="T0" fmla="*/ 0 w 4116"/>
                <a:gd name="T1" fmla="*/ 0 h 1"/>
                <a:gd name="T2" fmla="*/ 211 w 4116"/>
                <a:gd name="T3" fmla="*/ 0 h 1"/>
                <a:gd name="T4" fmla="*/ 0 w 4116"/>
                <a:gd name="T5" fmla="*/ 0 h 1"/>
                <a:gd name="T6" fmla="*/ 0 60000 65536"/>
                <a:gd name="T7" fmla="*/ 0 60000 65536"/>
                <a:gd name="T8" fmla="*/ 0 60000 65536"/>
                <a:gd name="T9" fmla="*/ 0 w 4116"/>
                <a:gd name="T10" fmla="*/ 0 h 1"/>
                <a:gd name="T11" fmla="*/ 4116 w 4116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116" h="1">
                  <a:moveTo>
                    <a:pt x="0" y="0"/>
                  </a:moveTo>
                  <a:lnTo>
                    <a:pt x="4115" y="0"/>
                  </a:lnTo>
                  <a:lnTo>
                    <a:pt x="0" y="0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84" name="Freeform 29"/>
            <p:cNvSpPr>
              <a:spLocks/>
            </p:cNvSpPr>
            <p:nvPr/>
          </p:nvSpPr>
          <p:spPr bwMode="auto">
            <a:xfrm>
              <a:off x="2723" y="3064"/>
              <a:ext cx="1" cy="133"/>
            </a:xfrm>
            <a:custGeom>
              <a:avLst/>
              <a:gdLst>
                <a:gd name="T0" fmla="*/ 0 w 1"/>
                <a:gd name="T1" fmla="*/ 30 h 588"/>
                <a:gd name="T2" fmla="*/ 0 w 1"/>
                <a:gd name="T3" fmla="*/ 0 h 588"/>
                <a:gd name="T4" fmla="*/ 0 w 1"/>
                <a:gd name="T5" fmla="*/ 30 h 588"/>
                <a:gd name="T6" fmla="*/ 0 60000 65536"/>
                <a:gd name="T7" fmla="*/ 0 60000 65536"/>
                <a:gd name="T8" fmla="*/ 0 60000 65536"/>
                <a:gd name="T9" fmla="*/ 0 w 1"/>
                <a:gd name="T10" fmla="*/ 0 h 588"/>
                <a:gd name="T11" fmla="*/ 1 w 1"/>
                <a:gd name="T12" fmla="*/ 588 h 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8">
                  <a:moveTo>
                    <a:pt x="0" y="587"/>
                  </a:moveTo>
                  <a:lnTo>
                    <a:pt x="0" y="0"/>
                  </a:lnTo>
                  <a:lnTo>
                    <a:pt x="0" y="587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85" name="Freeform 30"/>
            <p:cNvSpPr>
              <a:spLocks noChangeArrowheads="1"/>
            </p:cNvSpPr>
            <p:nvPr/>
          </p:nvSpPr>
          <p:spPr bwMode="auto">
            <a:xfrm>
              <a:off x="1679" y="2598"/>
              <a:ext cx="1" cy="133"/>
            </a:xfrm>
            <a:custGeom>
              <a:avLst/>
              <a:gdLst>
                <a:gd name="T0" fmla="*/ 0 w 1"/>
                <a:gd name="T1" fmla="*/ 30 h 588"/>
                <a:gd name="T2" fmla="*/ 0 w 1"/>
                <a:gd name="T3" fmla="*/ 0 h 588"/>
                <a:gd name="T4" fmla="*/ 0 w 1"/>
                <a:gd name="T5" fmla="*/ 30 h 588"/>
                <a:gd name="T6" fmla="*/ 0 60000 65536"/>
                <a:gd name="T7" fmla="*/ 0 60000 65536"/>
                <a:gd name="T8" fmla="*/ 0 60000 65536"/>
                <a:gd name="T9" fmla="*/ 0 w 1"/>
                <a:gd name="T10" fmla="*/ 0 h 588"/>
                <a:gd name="T11" fmla="*/ 1 w 1"/>
                <a:gd name="T12" fmla="*/ 588 h 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8">
                  <a:moveTo>
                    <a:pt x="0" y="587"/>
                  </a:moveTo>
                  <a:lnTo>
                    <a:pt x="0" y="0"/>
                  </a:lnTo>
                  <a:lnTo>
                    <a:pt x="0" y="587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86" name="Freeform 31"/>
            <p:cNvSpPr>
              <a:spLocks noChangeArrowheads="1"/>
            </p:cNvSpPr>
            <p:nvPr/>
          </p:nvSpPr>
          <p:spPr bwMode="auto">
            <a:xfrm>
              <a:off x="680" y="2598"/>
              <a:ext cx="999" cy="1"/>
            </a:xfrm>
            <a:custGeom>
              <a:avLst/>
              <a:gdLst>
                <a:gd name="T0" fmla="*/ 227 w 4406"/>
                <a:gd name="T1" fmla="*/ 0 h 1"/>
                <a:gd name="T2" fmla="*/ 0 w 4406"/>
                <a:gd name="T3" fmla="*/ 0 h 1"/>
                <a:gd name="T4" fmla="*/ 227 w 4406"/>
                <a:gd name="T5" fmla="*/ 0 h 1"/>
                <a:gd name="T6" fmla="*/ 0 60000 65536"/>
                <a:gd name="T7" fmla="*/ 0 60000 65536"/>
                <a:gd name="T8" fmla="*/ 0 60000 65536"/>
                <a:gd name="T9" fmla="*/ 0 w 4406"/>
                <a:gd name="T10" fmla="*/ 0 h 1"/>
                <a:gd name="T11" fmla="*/ 4406 w 4406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406" h="1">
                  <a:moveTo>
                    <a:pt x="4405" y="0"/>
                  </a:moveTo>
                  <a:lnTo>
                    <a:pt x="0" y="0"/>
                  </a:lnTo>
                  <a:lnTo>
                    <a:pt x="4405" y="0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87" name="Freeform 32"/>
            <p:cNvSpPr>
              <a:spLocks noChangeArrowheads="1"/>
            </p:cNvSpPr>
            <p:nvPr/>
          </p:nvSpPr>
          <p:spPr bwMode="auto">
            <a:xfrm>
              <a:off x="4010" y="2864"/>
              <a:ext cx="1" cy="133"/>
            </a:xfrm>
            <a:custGeom>
              <a:avLst/>
              <a:gdLst>
                <a:gd name="T0" fmla="*/ 0 w 1"/>
                <a:gd name="T1" fmla="*/ 30 h 588"/>
                <a:gd name="T2" fmla="*/ 0 w 1"/>
                <a:gd name="T3" fmla="*/ 0 h 588"/>
                <a:gd name="T4" fmla="*/ 0 w 1"/>
                <a:gd name="T5" fmla="*/ 30 h 588"/>
                <a:gd name="T6" fmla="*/ 0 60000 65536"/>
                <a:gd name="T7" fmla="*/ 0 60000 65536"/>
                <a:gd name="T8" fmla="*/ 0 60000 65536"/>
                <a:gd name="T9" fmla="*/ 0 w 1"/>
                <a:gd name="T10" fmla="*/ 0 h 588"/>
                <a:gd name="T11" fmla="*/ 1 w 1"/>
                <a:gd name="T12" fmla="*/ 588 h 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8">
                  <a:moveTo>
                    <a:pt x="0" y="587"/>
                  </a:moveTo>
                  <a:lnTo>
                    <a:pt x="0" y="0"/>
                  </a:lnTo>
                  <a:lnTo>
                    <a:pt x="0" y="587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88" name="Freeform 33"/>
            <p:cNvSpPr>
              <a:spLocks noChangeArrowheads="1"/>
            </p:cNvSpPr>
            <p:nvPr/>
          </p:nvSpPr>
          <p:spPr bwMode="auto">
            <a:xfrm>
              <a:off x="4942" y="2864"/>
              <a:ext cx="1" cy="133"/>
            </a:xfrm>
            <a:custGeom>
              <a:avLst/>
              <a:gdLst>
                <a:gd name="T0" fmla="*/ 0 w 1"/>
                <a:gd name="T1" fmla="*/ 30 h 588"/>
                <a:gd name="T2" fmla="*/ 0 w 1"/>
                <a:gd name="T3" fmla="*/ 0 h 588"/>
                <a:gd name="T4" fmla="*/ 0 w 1"/>
                <a:gd name="T5" fmla="*/ 30 h 588"/>
                <a:gd name="T6" fmla="*/ 0 60000 65536"/>
                <a:gd name="T7" fmla="*/ 0 60000 65536"/>
                <a:gd name="T8" fmla="*/ 0 60000 65536"/>
                <a:gd name="T9" fmla="*/ 0 w 1"/>
                <a:gd name="T10" fmla="*/ 0 h 588"/>
                <a:gd name="T11" fmla="*/ 1 w 1"/>
                <a:gd name="T12" fmla="*/ 588 h 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8">
                  <a:moveTo>
                    <a:pt x="0" y="587"/>
                  </a:moveTo>
                  <a:lnTo>
                    <a:pt x="0" y="0"/>
                  </a:lnTo>
                  <a:lnTo>
                    <a:pt x="0" y="587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89" name="Freeform 34"/>
            <p:cNvSpPr>
              <a:spLocks noChangeArrowheads="1"/>
            </p:cNvSpPr>
            <p:nvPr/>
          </p:nvSpPr>
          <p:spPr bwMode="auto">
            <a:xfrm>
              <a:off x="4010" y="2864"/>
              <a:ext cx="932" cy="1"/>
            </a:xfrm>
            <a:custGeom>
              <a:avLst/>
              <a:gdLst>
                <a:gd name="T0" fmla="*/ 0 w 4111"/>
                <a:gd name="T1" fmla="*/ 0 h 1"/>
                <a:gd name="T2" fmla="*/ 211 w 4111"/>
                <a:gd name="T3" fmla="*/ 0 h 1"/>
                <a:gd name="T4" fmla="*/ 0 w 4111"/>
                <a:gd name="T5" fmla="*/ 0 h 1"/>
                <a:gd name="T6" fmla="*/ 0 60000 65536"/>
                <a:gd name="T7" fmla="*/ 0 60000 65536"/>
                <a:gd name="T8" fmla="*/ 0 60000 65536"/>
                <a:gd name="T9" fmla="*/ 0 w 4111"/>
                <a:gd name="T10" fmla="*/ 0 h 1"/>
                <a:gd name="T11" fmla="*/ 4111 w 4111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111" h="1">
                  <a:moveTo>
                    <a:pt x="0" y="0"/>
                  </a:moveTo>
                  <a:lnTo>
                    <a:pt x="4110" y="0"/>
                  </a:lnTo>
                  <a:lnTo>
                    <a:pt x="0" y="0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90" name="Freeform 35"/>
            <p:cNvSpPr>
              <a:spLocks/>
            </p:cNvSpPr>
            <p:nvPr/>
          </p:nvSpPr>
          <p:spPr bwMode="auto">
            <a:xfrm>
              <a:off x="4410" y="1866"/>
              <a:ext cx="1" cy="266"/>
            </a:xfrm>
            <a:custGeom>
              <a:avLst/>
              <a:gdLst>
                <a:gd name="T0" fmla="*/ 0 w 1"/>
                <a:gd name="T1" fmla="*/ 60 h 1174"/>
                <a:gd name="T2" fmla="*/ 0 w 1"/>
                <a:gd name="T3" fmla="*/ 0 h 1174"/>
                <a:gd name="T4" fmla="*/ 0 w 1"/>
                <a:gd name="T5" fmla="*/ 60 h 1174"/>
                <a:gd name="T6" fmla="*/ 0 60000 65536"/>
                <a:gd name="T7" fmla="*/ 0 60000 65536"/>
                <a:gd name="T8" fmla="*/ 0 60000 65536"/>
                <a:gd name="T9" fmla="*/ 0 w 1"/>
                <a:gd name="T10" fmla="*/ 0 h 1174"/>
                <a:gd name="T11" fmla="*/ 1 w 1"/>
                <a:gd name="T12" fmla="*/ 1174 h 117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174">
                  <a:moveTo>
                    <a:pt x="0" y="1173"/>
                  </a:moveTo>
                  <a:lnTo>
                    <a:pt x="0" y="0"/>
                  </a:lnTo>
                  <a:lnTo>
                    <a:pt x="0" y="1173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91" name="Freeform 36"/>
            <p:cNvSpPr>
              <a:spLocks/>
            </p:cNvSpPr>
            <p:nvPr/>
          </p:nvSpPr>
          <p:spPr bwMode="auto">
            <a:xfrm>
              <a:off x="1857" y="2494"/>
              <a:ext cx="355" cy="237"/>
            </a:xfrm>
            <a:custGeom>
              <a:avLst/>
              <a:gdLst>
                <a:gd name="T0" fmla="*/ 80 w 1566"/>
                <a:gd name="T1" fmla="*/ 54 h 1046"/>
                <a:gd name="T2" fmla="*/ 0 w 1566"/>
                <a:gd name="T3" fmla="*/ 0 h 1046"/>
                <a:gd name="T4" fmla="*/ 80 w 1566"/>
                <a:gd name="T5" fmla="*/ 54 h 1046"/>
                <a:gd name="T6" fmla="*/ 0 60000 65536"/>
                <a:gd name="T7" fmla="*/ 0 60000 65536"/>
                <a:gd name="T8" fmla="*/ 0 60000 65536"/>
                <a:gd name="T9" fmla="*/ 0 w 1566"/>
                <a:gd name="T10" fmla="*/ 0 h 1046"/>
                <a:gd name="T11" fmla="*/ 1566 w 1566"/>
                <a:gd name="T12" fmla="*/ 1046 h 104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6" h="1046">
                  <a:moveTo>
                    <a:pt x="1565" y="1045"/>
                  </a:moveTo>
                  <a:lnTo>
                    <a:pt x="0" y="0"/>
                  </a:lnTo>
                  <a:lnTo>
                    <a:pt x="1565" y="1045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92" name="Freeform 37"/>
            <p:cNvSpPr>
              <a:spLocks noChangeArrowheads="1"/>
            </p:cNvSpPr>
            <p:nvPr/>
          </p:nvSpPr>
          <p:spPr bwMode="auto">
            <a:xfrm>
              <a:off x="1152" y="1400"/>
              <a:ext cx="1" cy="133"/>
            </a:xfrm>
            <a:custGeom>
              <a:avLst/>
              <a:gdLst>
                <a:gd name="T0" fmla="*/ 0 w 1"/>
                <a:gd name="T1" fmla="*/ 30 h 587"/>
                <a:gd name="T2" fmla="*/ 0 w 1"/>
                <a:gd name="T3" fmla="*/ 0 h 587"/>
                <a:gd name="T4" fmla="*/ 0 w 1"/>
                <a:gd name="T5" fmla="*/ 30 h 587"/>
                <a:gd name="T6" fmla="*/ 0 60000 65536"/>
                <a:gd name="T7" fmla="*/ 0 60000 65536"/>
                <a:gd name="T8" fmla="*/ 0 60000 65536"/>
                <a:gd name="T9" fmla="*/ 0 w 1"/>
                <a:gd name="T10" fmla="*/ 0 h 587"/>
                <a:gd name="T11" fmla="*/ 1 w 1"/>
                <a:gd name="T12" fmla="*/ 587 h 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7">
                  <a:moveTo>
                    <a:pt x="0" y="586"/>
                  </a:moveTo>
                  <a:lnTo>
                    <a:pt x="0" y="0"/>
                  </a:lnTo>
                  <a:lnTo>
                    <a:pt x="0" y="586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93" name="Freeform 38"/>
            <p:cNvSpPr>
              <a:spLocks noChangeArrowheads="1"/>
            </p:cNvSpPr>
            <p:nvPr/>
          </p:nvSpPr>
          <p:spPr bwMode="auto">
            <a:xfrm>
              <a:off x="4368" y="1400"/>
              <a:ext cx="1" cy="133"/>
            </a:xfrm>
            <a:custGeom>
              <a:avLst/>
              <a:gdLst>
                <a:gd name="T0" fmla="*/ 0 w 1"/>
                <a:gd name="T1" fmla="*/ 30 h 587"/>
                <a:gd name="T2" fmla="*/ 0 w 1"/>
                <a:gd name="T3" fmla="*/ 0 h 587"/>
                <a:gd name="T4" fmla="*/ 0 w 1"/>
                <a:gd name="T5" fmla="*/ 30 h 587"/>
                <a:gd name="T6" fmla="*/ 0 60000 65536"/>
                <a:gd name="T7" fmla="*/ 0 60000 65536"/>
                <a:gd name="T8" fmla="*/ 0 60000 65536"/>
                <a:gd name="T9" fmla="*/ 0 w 1"/>
                <a:gd name="T10" fmla="*/ 0 h 587"/>
                <a:gd name="T11" fmla="*/ 1 w 1"/>
                <a:gd name="T12" fmla="*/ 587 h 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7">
                  <a:moveTo>
                    <a:pt x="0" y="586"/>
                  </a:moveTo>
                  <a:lnTo>
                    <a:pt x="0" y="0"/>
                  </a:lnTo>
                  <a:lnTo>
                    <a:pt x="0" y="586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94" name="Freeform 39"/>
            <p:cNvSpPr>
              <a:spLocks noChangeArrowheads="1"/>
            </p:cNvSpPr>
            <p:nvPr/>
          </p:nvSpPr>
          <p:spPr bwMode="auto">
            <a:xfrm>
              <a:off x="1161" y="1400"/>
              <a:ext cx="3207" cy="1"/>
            </a:xfrm>
            <a:custGeom>
              <a:avLst/>
              <a:gdLst>
                <a:gd name="T0" fmla="*/ 0 w 14143"/>
                <a:gd name="T1" fmla="*/ 0 h 1"/>
                <a:gd name="T2" fmla="*/ 727 w 14143"/>
                <a:gd name="T3" fmla="*/ 0 h 1"/>
                <a:gd name="T4" fmla="*/ 0 w 14143"/>
                <a:gd name="T5" fmla="*/ 0 h 1"/>
                <a:gd name="T6" fmla="*/ 0 60000 65536"/>
                <a:gd name="T7" fmla="*/ 0 60000 65536"/>
                <a:gd name="T8" fmla="*/ 0 60000 65536"/>
                <a:gd name="T9" fmla="*/ 0 w 14143"/>
                <a:gd name="T10" fmla="*/ 0 h 1"/>
                <a:gd name="T11" fmla="*/ 14143 w 14143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143" h="1">
                  <a:moveTo>
                    <a:pt x="0" y="0"/>
                  </a:moveTo>
                  <a:lnTo>
                    <a:pt x="14142" y="0"/>
                  </a:lnTo>
                  <a:lnTo>
                    <a:pt x="0" y="0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95" name="Text Box 40"/>
            <p:cNvSpPr txBox="1">
              <a:spLocks noChangeArrowheads="1"/>
            </p:cNvSpPr>
            <p:nvPr/>
          </p:nvSpPr>
          <p:spPr bwMode="auto">
            <a:xfrm>
              <a:off x="5232" y="3530"/>
              <a:ext cx="384" cy="16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0" tIns="18000" rIns="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MEANS</a:t>
              </a:r>
            </a:p>
          </p:txBody>
        </p:sp>
        <p:sp>
          <p:nvSpPr>
            <p:cNvPr id="27696" name="Text Box 41"/>
            <p:cNvSpPr txBox="1">
              <a:spLocks noChangeArrowheads="1"/>
            </p:cNvSpPr>
            <p:nvPr/>
          </p:nvSpPr>
          <p:spPr bwMode="auto">
            <a:xfrm>
              <a:off x="5136" y="963"/>
              <a:ext cx="532" cy="14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0" tIns="18000" rIns="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ENDS</a:t>
              </a:r>
            </a:p>
          </p:txBody>
        </p:sp>
        <p:sp>
          <p:nvSpPr>
            <p:cNvPr id="27697" name="Line 42"/>
            <p:cNvSpPr>
              <a:spLocks noChangeShapeType="1"/>
            </p:cNvSpPr>
            <p:nvPr/>
          </p:nvSpPr>
          <p:spPr bwMode="auto">
            <a:xfrm flipV="1">
              <a:off x="5424" y="1130"/>
              <a:ext cx="1" cy="2334"/>
            </a:xfrm>
            <a:prstGeom prst="line">
              <a:avLst/>
            </a:prstGeom>
            <a:noFill/>
            <a:ln w="76320">
              <a:solidFill>
                <a:srgbClr val="FF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698" name="Line 43"/>
            <p:cNvSpPr>
              <a:spLocks noChangeShapeType="1"/>
            </p:cNvSpPr>
            <p:nvPr/>
          </p:nvSpPr>
          <p:spPr bwMode="auto">
            <a:xfrm flipV="1">
              <a:off x="1191" y="1841"/>
              <a:ext cx="1" cy="20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699" name="Line 44"/>
            <p:cNvSpPr>
              <a:spLocks noChangeShapeType="1"/>
            </p:cNvSpPr>
            <p:nvPr/>
          </p:nvSpPr>
          <p:spPr bwMode="auto">
            <a:xfrm flipV="1">
              <a:off x="4387" y="2507"/>
              <a:ext cx="1" cy="33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7652" name="AutoShape 7"/>
          <p:cNvSpPr>
            <a:spLocks noChangeArrowheads="1"/>
          </p:cNvSpPr>
          <p:nvPr/>
        </p:nvSpPr>
        <p:spPr bwMode="auto">
          <a:xfrm>
            <a:off x="346075" y="6286500"/>
            <a:ext cx="1714500" cy="571500"/>
          </a:xfrm>
          <a:prstGeom prst="foldedCorner">
            <a:avLst>
              <a:gd name="adj" fmla="val 12500"/>
            </a:avLst>
          </a:prstGeom>
          <a:solidFill>
            <a:srgbClr val="DDDDDD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it-IT" sz="1600">
                <a:solidFill>
                  <a:schemeClr val="tx1"/>
                </a:solidFill>
              </a:rPr>
              <a:t>Nutrition strategy</a:t>
            </a:r>
          </a:p>
        </p:txBody>
      </p:sp>
      <p:sp>
        <p:nvSpPr>
          <p:cNvPr id="27653" name="AutoShape 7"/>
          <p:cNvSpPr>
            <a:spLocks noChangeArrowheads="1"/>
          </p:cNvSpPr>
          <p:nvPr/>
        </p:nvSpPr>
        <p:spPr bwMode="auto">
          <a:xfrm>
            <a:off x="3513138" y="6286500"/>
            <a:ext cx="1785937" cy="571500"/>
          </a:xfrm>
          <a:prstGeom prst="foldedCorner">
            <a:avLst>
              <a:gd name="adj" fmla="val 12500"/>
            </a:avLst>
          </a:prstGeom>
          <a:solidFill>
            <a:srgbClr val="DDDDDD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it-IT" sz="1600" dirty="0" err="1">
                <a:solidFill>
                  <a:schemeClr val="tx1"/>
                </a:solidFill>
              </a:rPr>
              <a:t>Primary</a:t>
            </a:r>
            <a:r>
              <a:rPr lang="it-IT" sz="1600" dirty="0">
                <a:solidFill>
                  <a:schemeClr val="tx1"/>
                </a:solidFill>
              </a:rPr>
              <a:t> </a:t>
            </a:r>
            <a:r>
              <a:rPr lang="it-IT" sz="1600" dirty="0" err="1">
                <a:solidFill>
                  <a:schemeClr val="tx1"/>
                </a:solidFill>
              </a:rPr>
              <a:t>healthcare</a:t>
            </a:r>
            <a:r>
              <a:rPr lang="it-IT" sz="1600" dirty="0">
                <a:solidFill>
                  <a:schemeClr val="tx1"/>
                </a:solidFill>
              </a:rPr>
              <a:t> </a:t>
            </a:r>
          </a:p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it-IT" sz="1600" dirty="0" err="1">
                <a:solidFill>
                  <a:schemeClr val="tx1"/>
                </a:solidFill>
              </a:rPr>
              <a:t>strategy</a:t>
            </a:r>
            <a:endParaRPr lang="it-IT" sz="1600" dirty="0">
              <a:solidFill>
                <a:schemeClr val="tx1"/>
              </a:solidFill>
            </a:endParaRPr>
          </a:p>
        </p:txBody>
      </p:sp>
      <p:sp>
        <p:nvSpPr>
          <p:cNvPr id="27654" name="AutoShape 7"/>
          <p:cNvSpPr>
            <a:spLocks noChangeArrowheads="1"/>
          </p:cNvSpPr>
          <p:nvPr/>
        </p:nvSpPr>
        <p:spPr bwMode="auto">
          <a:xfrm>
            <a:off x="6537325" y="6286500"/>
            <a:ext cx="2071688" cy="571500"/>
          </a:xfrm>
          <a:prstGeom prst="foldedCorner">
            <a:avLst>
              <a:gd name="adj" fmla="val 12500"/>
            </a:avLst>
          </a:prstGeom>
          <a:solidFill>
            <a:srgbClr val="DDDDDD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it-IT" sz="1600" dirty="0" err="1">
                <a:solidFill>
                  <a:schemeClr val="tx1"/>
                </a:solidFill>
              </a:rPr>
              <a:t>Secondary</a:t>
            </a:r>
            <a:r>
              <a:rPr lang="it-IT" sz="1600" dirty="0">
                <a:solidFill>
                  <a:schemeClr val="tx1"/>
                </a:solidFill>
              </a:rPr>
              <a:t> </a:t>
            </a:r>
            <a:r>
              <a:rPr lang="it-IT" sz="1600" dirty="0" err="1">
                <a:solidFill>
                  <a:schemeClr val="tx1"/>
                </a:solidFill>
              </a:rPr>
              <a:t>healthcare</a:t>
            </a:r>
            <a:r>
              <a:rPr lang="it-IT" sz="1600" dirty="0">
                <a:solidFill>
                  <a:schemeClr val="tx1"/>
                </a:solidFill>
              </a:rPr>
              <a:t> </a:t>
            </a:r>
          </a:p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it-IT" sz="1600" dirty="0" err="1">
                <a:solidFill>
                  <a:schemeClr val="tx1"/>
                </a:solidFill>
              </a:rPr>
              <a:t>strategy</a:t>
            </a:r>
            <a:endParaRPr lang="it-IT" sz="1600" dirty="0">
              <a:solidFill>
                <a:schemeClr val="tx1"/>
              </a:solidFill>
            </a:endParaRPr>
          </a:p>
        </p:txBody>
      </p:sp>
      <p:sp>
        <p:nvSpPr>
          <p:cNvPr id="27655" name="Line 56"/>
          <p:cNvSpPr>
            <a:spLocks noChangeShapeType="1"/>
          </p:cNvSpPr>
          <p:nvPr/>
        </p:nvSpPr>
        <p:spPr bwMode="auto">
          <a:xfrm flipV="1">
            <a:off x="1209675" y="5805488"/>
            <a:ext cx="0" cy="458787"/>
          </a:xfrm>
          <a:prstGeom prst="line">
            <a:avLst/>
          </a:prstGeom>
          <a:noFill/>
          <a:ln w="1584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7656" name="Line 56"/>
          <p:cNvSpPr>
            <a:spLocks noChangeShapeType="1"/>
          </p:cNvSpPr>
          <p:nvPr/>
        </p:nvSpPr>
        <p:spPr bwMode="auto">
          <a:xfrm flipV="1">
            <a:off x="4378325" y="5876925"/>
            <a:ext cx="1588" cy="387350"/>
          </a:xfrm>
          <a:prstGeom prst="line">
            <a:avLst/>
          </a:prstGeom>
          <a:noFill/>
          <a:ln w="1584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7657" name="Line 56"/>
          <p:cNvSpPr>
            <a:spLocks noChangeShapeType="1"/>
          </p:cNvSpPr>
          <p:nvPr/>
        </p:nvSpPr>
        <p:spPr bwMode="auto">
          <a:xfrm flipV="1">
            <a:off x="7545388" y="5876925"/>
            <a:ext cx="1587" cy="387350"/>
          </a:xfrm>
          <a:prstGeom prst="line">
            <a:avLst/>
          </a:prstGeom>
          <a:noFill/>
          <a:ln w="1584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egnaposto contenuto 2"/>
          <p:cNvSpPr>
            <a:spLocks noGrp="1"/>
          </p:cNvSpPr>
          <p:nvPr>
            <p:ph idx="1"/>
          </p:nvPr>
        </p:nvSpPr>
        <p:spPr>
          <a:xfrm>
            <a:off x="0" y="2143125"/>
            <a:ext cx="9907588" cy="128587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The project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aims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at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solving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– or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reducing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– a definite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problem</a:t>
            </a: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2400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p.celotti@t33.it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768</TotalTime>
  <Words>674</Words>
  <Application>Microsoft Office PowerPoint</Application>
  <PresentationFormat>Personalizzato</PresentationFormat>
  <Paragraphs>150</Paragraphs>
  <Slides>12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3" baseType="lpstr">
      <vt:lpstr>Tema di Office</vt:lpstr>
      <vt:lpstr>Diapositiva 1</vt:lpstr>
      <vt:lpstr>Analysis of the problems</vt:lpstr>
      <vt:lpstr>Problem tree</vt:lpstr>
      <vt:lpstr>Problem tree</vt:lpstr>
      <vt:lpstr>Analysis of objectives</vt:lpstr>
      <vt:lpstr>Transformation of the problems into objectives</vt:lpstr>
      <vt:lpstr>Objective tree</vt:lpstr>
      <vt:lpstr>Objective tree</vt:lpstr>
      <vt:lpstr>Analysis of possible strategies</vt:lpstr>
      <vt:lpstr>Analysis of possible strategies</vt:lpstr>
      <vt:lpstr>Analysis of possible strategies</vt:lpstr>
      <vt:lpstr>Diapositiva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CERISDI</dc:title>
  <dc:creator>Pietro</dc:creator>
  <cp:lastModifiedBy>Pietro</cp:lastModifiedBy>
  <cp:revision>174</cp:revision>
  <dcterms:modified xsi:type="dcterms:W3CDTF">2012-11-20T09:06:14Z</dcterms:modified>
</cp:coreProperties>
</file>