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305" r:id="rId2"/>
    <p:sldId id="347" r:id="rId3"/>
    <p:sldId id="324" r:id="rId4"/>
    <p:sldId id="333" r:id="rId5"/>
    <p:sldId id="354" r:id="rId6"/>
    <p:sldId id="349" r:id="rId7"/>
    <p:sldId id="319" r:id="rId8"/>
    <p:sldId id="318" r:id="rId9"/>
    <p:sldId id="317" r:id="rId10"/>
    <p:sldId id="316" r:id="rId11"/>
    <p:sldId id="361" r:id="rId12"/>
    <p:sldId id="325" r:id="rId13"/>
    <p:sldId id="362" r:id="rId14"/>
    <p:sldId id="327" r:id="rId15"/>
    <p:sldId id="355" r:id="rId16"/>
    <p:sldId id="356" r:id="rId17"/>
    <p:sldId id="357" r:id="rId18"/>
    <p:sldId id="359" r:id="rId19"/>
    <p:sldId id="358" r:id="rId20"/>
    <p:sldId id="332" r:id="rId21"/>
    <p:sldId id="307" r:id="rId22"/>
  </p:sldIdLst>
  <p:sldSz cx="9907588" cy="6858000"/>
  <p:notesSz cx="6797675" cy="9874250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1pPr>
    <a:lvl2pPr marL="457200" algn="l" defTabSz="449263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2pPr>
    <a:lvl3pPr marL="914400" algn="l" defTabSz="449263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3pPr>
    <a:lvl4pPr marL="1371600" algn="l" defTabSz="449263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4pPr>
    <a:lvl5pPr marL="1828800" algn="l" defTabSz="449263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718" autoAdjust="0"/>
  </p:normalViewPr>
  <p:slideViewPr>
    <p:cSldViewPr>
      <p:cViewPr varScale="1">
        <p:scale>
          <a:sx n="69" d="100"/>
          <a:sy n="69" d="100"/>
        </p:scale>
        <p:origin x="-1254" y="-102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3110"/>
        <p:guide pos="214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F05D20-6BB7-472D-BA5A-EF2D303434EB}" type="datetimeFigureOut">
              <a:rPr lang="it-IT" smtClean="0"/>
              <a:t>02/10/2013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4A091E-554D-42C9-B8C1-487886B806DD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AutoShape 1"/>
          <p:cNvSpPr>
            <a:spLocks noChangeArrowheads="1"/>
          </p:cNvSpPr>
          <p:nvPr/>
        </p:nvSpPr>
        <p:spPr bwMode="auto">
          <a:xfrm>
            <a:off x="0" y="0"/>
            <a:ext cx="6797675" cy="987425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36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  <p:sp>
        <p:nvSpPr>
          <p:cNvPr id="2050" name="AutoShape 2"/>
          <p:cNvSpPr>
            <a:spLocks noChangeArrowheads="1"/>
          </p:cNvSpPr>
          <p:nvPr/>
        </p:nvSpPr>
        <p:spPr bwMode="auto">
          <a:xfrm>
            <a:off x="0" y="0"/>
            <a:ext cx="6797675" cy="987425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  <p:sp>
        <p:nvSpPr>
          <p:cNvPr id="2051" name="AutoShape 3"/>
          <p:cNvSpPr>
            <a:spLocks noChangeArrowheads="1"/>
          </p:cNvSpPr>
          <p:nvPr/>
        </p:nvSpPr>
        <p:spPr bwMode="auto">
          <a:xfrm>
            <a:off x="0" y="0"/>
            <a:ext cx="6797675" cy="987425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  <p:sp>
        <p:nvSpPr>
          <p:cNvPr id="2052" name="AutoShape 4"/>
          <p:cNvSpPr>
            <a:spLocks noChangeArrowheads="1"/>
          </p:cNvSpPr>
          <p:nvPr/>
        </p:nvSpPr>
        <p:spPr bwMode="auto">
          <a:xfrm>
            <a:off x="0" y="0"/>
            <a:ext cx="6797675" cy="987425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  <p:sp>
        <p:nvSpPr>
          <p:cNvPr id="7174" name="Rectangle 5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736600" y="747713"/>
            <a:ext cx="5318125" cy="3681412"/>
          </a:xfrm>
          <a:prstGeom prst="rect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4" name="Rectangle 6"/>
          <p:cNvSpPr>
            <a:spLocks noGrp="1" noChangeArrowheads="1"/>
          </p:cNvSpPr>
          <p:nvPr>
            <p:ph type="body"/>
          </p:nvPr>
        </p:nvSpPr>
        <p:spPr bwMode="auto">
          <a:xfrm>
            <a:off x="997622" y="4746841"/>
            <a:ext cx="4881108" cy="417255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3600" tIns="47520" rIns="93600" bIns="47520" numCol="1" anchor="t" anchorCtr="0" compatLnSpc="1">
            <a:prstTxWarp prst="textNoShape">
              <a:avLst/>
            </a:prstTxWarp>
          </a:bodyPr>
          <a:lstStyle/>
          <a:p>
            <a:pPr lvl="0"/>
            <a:endParaRPr lang="it-IT" noProof="0" smtClean="0"/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959857" y="4683412"/>
            <a:ext cx="4876388" cy="4657698"/>
          </a:xfrm>
          <a:prstGeom prst="rect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  <p:sp>
        <p:nvSpPr>
          <p:cNvPr id="2056" name="Line 8"/>
          <p:cNvSpPr>
            <a:spLocks noChangeShapeType="1"/>
          </p:cNvSpPr>
          <p:nvPr/>
        </p:nvSpPr>
        <p:spPr bwMode="auto">
          <a:xfrm>
            <a:off x="1003917" y="382285"/>
            <a:ext cx="4792990" cy="1714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  <p:sp>
        <p:nvSpPr>
          <p:cNvPr id="2057" name="Rectangle 9"/>
          <p:cNvSpPr>
            <a:spLocks noChangeArrowheads="1"/>
          </p:cNvSpPr>
          <p:nvPr/>
        </p:nvSpPr>
        <p:spPr bwMode="auto">
          <a:xfrm>
            <a:off x="931534" y="180000"/>
            <a:ext cx="4981815" cy="21907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3600" tIns="47520" rIns="93600" bIns="47520">
            <a:spAutoFit/>
          </a:bodyPr>
          <a:lstStyle/>
          <a:p>
            <a:pPr>
              <a:buFont typeface="Arial" charset="0"/>
              <a:buNone/>
              <a:tabLst>
                <a:tab pos="0" algn="l"/>
                <a:tab pos="4711700" algn="r"/>
                <a:tab pos="5224463" algn="l"/>
                <a:tab pos="6270625" algn="l"/>
                <a:tab pos="7316788" algn="l"/>
                <a:tab pos="8362950" algn="l"/>
                <a:tab pos="9409113" algn="l"/>
                <a:tab pos="10455275" algn="l"/>
                <a:tab pos="10779125" algn="l"/>
                <a:tab pos="10779125" algn="l"/>
                <a:tab pos="10780713" algn="l"/>
              </a:tabLst>
              <a:defRPr/>
            </a:pPr>
            <a:r>
              <a:rPr lang="it-IT" sz="800">
                <a:solidFill>
                  <a:srgbClr val="000000"/>
                </a:solidFill>
                <a:latin typeface="Arial" charset="0"/>
                <a:ea typeface="MS Gothic" charset="-128"/>
              </a:rPr>
              <a:t>ABBEY NATIONAL	PROJECT MANAGEMENT SKILLS FOR PROJECT TEAM MEMBERS</a:t>
            </a:r>
          </a:p>
        </p:txBody>
      </p:sp>
      <p:sp>
        <p:nvSpPr>
          <p:cNvPr id="2058" name="Line 10"/>
          <p:cNvSpPr>
            <a:spLocks noChangeShapeType="1"/>
          </p:cNvSpPr>
          <p:nvPr/>
        </p:nvSpPr>
        <p:spPr bwMode="auto">
          <a:xfrm>
            <a:off x="1003917" y="9461110"/>
            <a:ext cx="4792990" cy="1714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  <p:sp>
        <p:nvSpPr>
          <p:cNvPr id="2059" name="Rectangle 11"/>
          <p:cNvSpPr>
            <a:spLocks noChangeArrowheads="1"/>
          </p:cNvSpPr>
          <p:nvPr/>
        </p:nvSpPr>
        <p:spPr bwMode="auto">
          <a:xfrm>
            <a:off x="931534" y="9452537"/>
            <a:ext cx="4981815" cy="21907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3600" tIns="47520" rIns="93600" bIns="47520">
            <a:spAutoFit/>
          </a:bodyPr>
          <a:lstStyle/>
          <a:p>
            <a:pPr>
              <a:buFont typeface="Arial" charset="0"/>
              <a:buNone/>
              <a:tabLst>
                <a:tab pos="0" algn="l"/>
                <a:tab pos="2325688" algn="ctr"/>
                <a:tab pos="4711700" algn="r"/>
                <a:tab pos="5224463" algn="l"/>
                <a:tab pos="6270625" algn="l"/>
                <a:tab pos="7316788" algn="l"/>
                <a:tab pos="8362950" algn="l"/>
                <a:tab pos="9409113" algn="l"/>
                <a:tab pos="10455275" algn="l"/>
                <a:tab pos="10779125" algn="l"/>
                <a:tab pos="10779125" algn="l"/>
                <a:tab pos="10780713" algn="l"/>
              </a:tabLst>
              <a:defRPr/>
            </a:pPr>
            <a:r>
              <a:rPr lang="it-IT" sz="800">
                <a:solidFill>
                  <a:srgbClr val="000000"/>
                </a:solidFill>
                <a:latin typeface="Arial" charset="0"/>
                <a:ea typeface="MS Gothic" charset="-128"/>
              </a:rPr>
              <a:t>	 ABN-010	 © 1999 Learning Dimensions</a:t>
            </a:r>
          </a:p>
        </p:txBody>
      </p:sp>
      <p:sp>
        <p:nvSpPr>
          <p:cNvPr id="2060" name="Rectangle 12"/>
          <p:cNvSpPr>
            <a:spLocks noChangeArrowheads="1"/>
          </p:cNvSpPr>
          <p:nvPr/>
        </p:nvSpPr>
        <p:spPr bwMode="auto">
          <a:xfrm>
            <a:off x="1054270" y="4769126"/>
            <a:ext cx="685959" cy="3114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3600" tIns="47520" rIns="93600" bIns="47520">
            <a:spAutoFit/>
          </a:bodyPr>
          <a:lstStyle/>
          <a:p>
            <a:pPr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it-IT" sz="1400" b="1">
                <a:solidFill>
                  <a:srgbClr val="000000"/>
                </a:solidFill>
                <a:latin typeface="Arial" charset="0"/>
                <a:ea typeface="MS Gothic" charset="-128"/>
              </a:rPr>
              <a:t>Notes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736600" y="747713"/>
            <a:ext cx="5318125" cy="3681412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1"/>
          <p:cNvSpPr txBox="1">
            <a:spLocks noChangeArrowheads="1"/>
          </p:cNvSpPr>
          <p:nvPr/>
        </p:nvSpPr>
        <p:spPr bwMode="auto">
          <a:xfrm>
            <a:off x="950416" y="747426"/>
            <a:ext cx="4896844" cy="368913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body"/>
          </p:nvPr>
        </p:nvSpPr>
        <p:spPr>
          <a:xfrm>
            <a:off x="997622" y="4746841"/>
            <a:ext cx="4882682" cy="4174270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431" y="762855"/>
            <a:ext cx="4922020" cy="3659986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622" y="4746841"/>
            <a:ext cx="4882682" cy="4174270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431" y="762855"/>
            <a:ext cx="4922020" cy="3659986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622" y="4746841"/>
            <a:ext cx="4882682" cy="4174270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431" y="762855"/>
            <a:ext cx="4922020" cy="3659986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622" y="4746841"/>
            <a:ext cx="4882682" cy="4174270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1"/>
          <p:cNvSpPr txBox="1">
            <a:spLocks noChangeArrowheads="1"/>
          </p:cNvSpPr>
          <p:nvPr/>
        </p:nvSpPr>
        <p:spPr bwMode="auto">
          <a:xfrm>
            <a:off x="950416" y="747426"/>
            <a:ext cx="4896844" cy="368913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body"/>
          </p:nvPr>
        </p:nvSpPr>
        <p:spPr>
          <a:xfrm>
            <a:off x="997622" y="4746841"/>
            <a:ext cx="4882682" cy="4174270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431" y="762855"/>
            <a:ext cx="4922020" cy="3659986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622" y="4746841"/>
            <a:ext cx="4882682" cy="4174270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431" y="762855"/>
            <a:ext cx="4922020" cy="3659986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622" y="4746841"/>
            <a:ext cx="4882682" cy="4174270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431" y="762855"/>
            <a:ext cx="4922020" cy="3659986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622" y="4746841"/>
            <a:ext cx="4882682" cy="4174270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431" y="762855"/>
            <a:ext cx="4922020" cy="3659986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622" y="4746841"/>
            <a:ext cx="4882682" cy="4174270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431" y="762855"/>
            <a:ext cx="4922020" cy="3659986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622" y="4746841"/>
            <a:ext cx="4882682" cy="4174270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431" y="762855"/>
            <a:ext cx="4922020" cy="3659986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622" y="4746841"/>
            <a:ext cx="4882682" cy="4174270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431" y="762855"/>
            <a:ext cx="4922020" cy="3659986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622" y="4746841"/>
            <a:ext cx="4882682" cy="4174270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431" y="762855"/>
            <a:ext cx="4922020" cy="3659986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622" y="4746841"/>
            <a:ext cx="4882682" cy="4174270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431" y="762855"/>
            <a:ext cx="4922020" cy="3659986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622" y="4746841"/>
            <a:ext cx="4882682" cy="4174270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431" y="762855"/>
            <a:ext cx="4922020" cy="3659986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622" y="4746841"/>
            <a:ext cx="4882682" cy="4174270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431" y="762855"/>
            <a:ext cx="4922020" cy="3659986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622" y="4746841"/>
            <a:ext cx="4882682" cy="4174270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431" y="762855"/>
            <a:ext cx="4922020" cy="3659986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622" y="4746841"/>
            <a:ext cx="4882682" cy="4174270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431" y="762855"/>
            <a:ext cx="4922020" cy="3659986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622" y="4746841"/>
            <a:ext cx="4882682" cy="4174270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431" y="762855"/>
            <a:ext cx="4922020" cy="3659986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622" y="4746841"/>
            <a:ext cx="4882682" cy="4174270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8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50443" y="9378824"/>
            <a:ext cx="2945659" cy="4937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tabLst>
                <a:tab pos="0" algn="l"/>
                <a:tab pos="450850" algn="l"/>
                <a:tab pos="903288" algn="l"/>
                <a:tab pos="1355725" algn="l"/>
                <a:tab pos="1808163" algn="l"/>
                <a:tab pos="2260600" algn="l"/>
                <a:tab pos="2713038" algn="l"/>
                <a:tab pos="3165475" algn="l"/>
                <a:tab pos="3617913" algn="l"/>
                <a:tab pos="4070350" algn="l"/>
                <a:tab pos="4522788" algn="l"/>
                <a:tab pos="4975225" algn="l"/>
                <a:tab pos="5427663" algn="l"/>
                <a:tab pos="5880100" algn="l"/>
                <a:tab pos="6332538" algn="l"/>
                <a:tab pos="6784975" algn="l"/>
                <a:tab pos="7237413" algn="l"/>
                <a:tab pos="7689850" algn="l"/>
                <a:tab pos="8142288" algn="l"/>
                <a:tab pos="8594725" algn="l"/>
                <a:tab pos="9047163" algn="l"/>
              </a:tabLst>
            </a:pPr>
            <a:fld id="{48839E71-A455-4B05-890B-C78A9ED3C572}" type="slidenum">
              <a:rPr lang="it-IT"/>
              <a:pPr>
                <a:tabLst>
                  <a:tab pos="0" algn="l"/>
                  <a:tab pos="450850" algn="l"/>
                  <a:tab pos="903288" algn="l"/>
                  <a:tab pos="1355725" algn="l"/>
                  <a:tab pos="1808163" algn="l"/>
                  <a:tab pos="2260600" algn="l"/>
                  <a:tab pos="2713038" algn="l"/>
                  <a:tab pos="3165475" algn="l"/>
                  <a:tab pos="3617913" algn="l"/>
                  <a:tab pos="4070350" algn="l"/>
                  <a:tab pos="4522788" algn="l"/>
                  <a:tab pos="4975225" algn="l"/>
                  <a:tab pos="5427663" algn="l"/>
                  <a:tab pos="5880100" algn="l"/>
                  <a:tab pos="6332538" algn="l"/>
                  <a:tab pos="6784975" algn="l"/>
                  <a:tab pos="7237413" algn="l"/>
                  <a:tab pos="7689850" algn="l"/>
                  <a:tab pos="8142288" algn="l"/>
                  <a:tab pos="8594725" algn="l"/>
                  <a:tab pos="9047163" algn="l"/>
                </a:tabLst>
              </a:pPr>
              <a:t>21</a:t>
            </a:fld>
            <a:endParaRPr lang="it-IT"/>
          </a:p>
        </p:txBody>
      </p:sp>
      <p:sp>
        <p:nvSpPr>
          <p:cNvPr id="11267" name="Text Box 1"/>
          <p:cNvSpPr txBox="1">
            <a:spLocks noChangeArrowheads="1"/>
          </p:cNvSpPr>
          <p:nvPr/>
        </p:nvSpPr>
        <p:spPr bwMode="auto">
          <a:xfrm>
            <a:off x="961431" y="762855"/>
            <a:ext cx="4922020" cy="365998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2089" tIns="46045" rIns="92089" bIns="46045" anchor="ctr"/>
          <a:lstStyle/>
          <a:p>
            <a:endParaRPr lang="it-IT"/>
          </a:p>
        </p:txBody>
      </p:sp>
      <p:sp>
        <p:nvSpPr>
          <p:cNvPr id="11268" name="Rectangle 2"/>
          <p:cNvSpPr>
            <a:spLocks noGrp="1" noChangeArrowheads="1"/>
          </p:cNvSpPr>
          <p:nvPr>
            <p:ph type="body"/>
          </p:nvPr>
        </p:nvSpPr>
        <p:spPr>
          <a:xfrm>
            <a:off x="922092" y="4727984"/>
            <a:ext cx="4997550" cy="4421127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1688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5788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1687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1687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055688" y="1962150"/>
            <a:ext cx="4144962" cy="40846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5353050" y="1962150"/>
            <a:ext cx="4146550" cy="40846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698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991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991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873500" y="273050"/>
            <a:ext cx="553878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5187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5187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5187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7389813" y="504825"/>
            <a:ext cx="2109787" cy="5541963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1055688" y="504825"/>
            <a:ext cx="6181725" cy="5541963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055688" y="504825"/>
            <a:ext cx="8375650" cy="1136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360" tIns="44280" rIns="90360" bIns="442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Cliccate per modificare il formato del testo del titolo</a:t>
            </a:r>
          </a:p>
        </p:txBody>
      </p:sp>
      <p:sp>
        <p:nvSpPr>
          <p:cNvPr id="2051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55688" y="1962150"/>
            <a:ext cx="8443912" cy="40846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360" tIns="44280" rIns="90360" bIns="442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Cliccate per modificare il formato del testo della struttura</a:t>
            </a:r>
          </a:p>
          <a:p>
            <a:pPr lvl="1"/>
            <a:r>
              <a:rPr lang="en-GB" smtClean="0"/>
              <a:t>Secondo livello struttura</a:t>
            </a:r>
          </a:p>
          <a:p>
            <a:pPr lvl="2"/>
            <a:r>
              <a:rPr lang="en-GB" smtClean="0"/>
              <a:t>Terzo livello struttura</a:t>
            </a:r>
          </a:p>
          <a:p>
            <a:pPr lvl="3"/>
            <a:r>
              <a:rPr lang="en-GB" smtClean="0"/>
              <a:t>Quarto livello struttura</a:t>
            </a:r>
          </a:p>
          <a:p>
            <a:pPr lvl="4"/>
            <a:r>
              <a:rPr lang="en-GB" smtClean="0"/>
              <a:t>Quinto livello struttura</a:t>
            </a:r>
          </a:p>
          <a:p>
            <a:pPr lvl="4"/>
            <a:r>
              <a:rPr lang="en-GB" smtClean="0"/>
              <a:t>Sesto livello struttura</a:t>
            </a:r>
          </a:p>
          <a:p>
            <a:pPr lvl="4"/>
            <a:r>
              <a:rPr lang="en-GB" smtClean="0"/>
              <a:t>Settimo livello struttura</a:t>
            </a:r>
          </a:p>
          <a:p>
            <a:pPr lvl="4"/>
            <a:r>
              <a:rPr lang="en-GB" smtClean="0"/>
              <a:t>Ottavo livello struttura</a:t>
            </a:r>
          </a:p>
          <a:p>
            <a:pPr lvl="4"/>
            <a:r>
              <a:rPr lang="en-GB" smtClean="0"/>
              <a:t>Nono livello struttura</a:t>
            </a: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6350" y="6350"/>
            <a:ext cx="9891713" cy="6843713"/>
          </a:xfrm>
          <a:prstGeom prst="rect">
            <a:avLst/>
          </a:prstGeom>
          <a:noFill/>
          <a:ln w="12600">
            <a:solidFill>
              <a:srgbClr val="00008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4057650" y="2914650"/>
            <a:ext cx="9906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2pPr>
      <a:lvl3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3pPr>
      <a:lvl4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4pPr>
      <a:lvl5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5pPr>
      <a:lvl6pPr marL="457200"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6pPr>
      <a:lvl7pPr marL="914400"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7pPr>
      <a:lvl8pPr marL="1371600"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8pPr>
      <a:lvl9pPr marL="1828800"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9pPr>
    </p:titleStyle>
    <p:bodyStyle>
      <a:lvl1pPr marL="342900" indent="-342900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000000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  <a:cs typeface="+mn-cs"/>
        </a:defRPr>
      </a:lvl1pPr>
      <a:lvl2pPr marL="371475" indent="-25876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77000"/>
        <a:buFont typeface="Wingdings 3" pitchFamily="16" charset="2"/>
        <a:buChar char=""/>
        <a:defRPr sz="2000">
          <a:solidFill>
            <a:srgbClr val="000000"/>
          </a:solidFill>
          <a:latin typeface="+mn-lt"/>
          <a:ea typeface="+mn-ea"/>
        </a:defRPr>
      </a:lvl2pPr>
      <a:lvl3pPr marL="747713" indent="-255588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87000"/>
        <a:buFont typeface="Arial" charset="0"/>
        <a:buChar char="–"/>
        <a:defRPr sz="2000">
          <a:solidFill>
            <a:srgbClr val="000000"/>
          </a:solidFill>
          <a:latin typeface="+mn-lt"/>
          <a:ea typeface="+mn-ea"/>
        </a:defRPr>
      </a:lvl3pPr>
      <a:lvl4pPr marL="1125538" indent="-257175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Wingdings" pitchFamily="2" charset="2"/>
        <a:buChar char=""/>
        <a:defRPr sz="2000">
          <a:solidFill>
            <a:srgbClr val="000000"/>
          </a:solidFill>
          <a:latin typeface="+mn-lt"/>
          <a:ea typeface="+mn-ea"/>
        </a:defRPr>
      </a:lvl4pPr>
      <a:lvl5pPr marL="14827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5pPr>
      <a:lvl6pPr marL="19399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6pPr>
      <a:lvl7pPr marL="23971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7pPr>
      <a:lvl8pPr marL="28543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8pPr>
      <a:lvl9pPr marL="33115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ec.europa.eu/europeaid/infopoint/publications/index_en.htm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ec.europa.eu/europeaid/work/visibility/index_en.htm" TargetMode="External"/><Relationship Id="rId4" Type="http://schemas.openxmlformats.org/officeDocument/2006/relationships/hyperlink" Target="http://www.interact-eu.net/interact_publications/interact_publications/302/6780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egnaposto contenuto 2"/>
          <p:cNvSpPr>
            <a:spLocks noGrp="1"/>
          </p:cNvSpPr>
          <p:nvPr>
            <p:ph idx="1"/>
          </p:nvPr>
        </p:nvSpPr>
        <p:spPr>
          <a:xfrm>
            <a:off x="452438" y="2143125"/>
            <a:ext cx="8821836" cy="1573907"/>
          </a:xfrm>
        </p:spPr>
        <p:txBody>
          <a:bodyPr/>
          <a:lstStyle/>
          <a:p>
            <a:pPr>
              <a:lnSpc>
                <a:spcPct val="100000"/>
              </a:lnSpc>
              <a:spcAft>
                <a:spcPts val="1200"/>
              </a:spcAft>
              <a:buNone/>
            </a:pPr>
            <a:r>
              <a:rPr lang="it-IT" sz="3200" b="1" dirty="0" smtClean="0">
                <a:solidFill>
                  <a:schemeClr val="tx1"/>
                </a:solidFill>
                <a:latin typeface="Georgia" pitchFamily="18" charset="0"/>
              </a:rPr>
              <a:t>Project </a:t>
            </a:r>
            <a:r>
              <a:rPr lang="it-IT" sz="3200" b="1" dirty="0" err="1" smtClean="0">
                <a:solidFill>
                  <a:schemeClr val="tx1"/>
                </a:solidFill>
                <a:latin typeface="Georgia" pitchFamily="18" charset="0"/>
              </a:rPr>
              <a:t>Cycle</a:t>
            </a:r>
            <a:r>
              <a:rPr lang="it-IT" sz="3200" b="1" dirty="0" smtClean="0">
                <a:solidFill>
                  <a:schemeClr val="tx1"/>
                </a:solidFill>
                <a:latin typeface="Georgia" pitchFamily="18" charset="0"/>
              </a:rPr>
              <a:t> Management </a:t>
            </a:r>
            <a:r>
              <a:rPr lang="it-IT" sz="3200" b="1" dirty="0" err="1" smtClean="0">
                <a:solidFill>
                  <a:schemeClr val="tx1"/>
                </a:solidFill>
                <a:latin typeface="Georgia" pitchFamily="18" charset="0"/>
              </a:rPr>
              <a:t>for</a:t>
            </a:r>
            <a:r>
              <a:rPr lang="it-IT" sz="3200" b="1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</a:p>
          <a:p>
            <a:pPr>
              <a:lnSpc>
                <a:spcPct val="100000"/>
              </a:lnSpc>
              <a:spcAft>
                <a:spcPts val="1200"/>
              </a:spcAft>
              <a:buNone/>
            </a:pPr>
            <a:r>
              <a:rPr lang="it-IT" sz="3200" b="1" dirty="0" smtClean="0">
                <a:solidFill>
                  <a:schemeClr val="tx1"/>
                </a:solidFill>
                <a:latin typeface="Georgia" pitchFamily="18" charset="0"/>
              </a:rPr>
              <a:t>International </a:t>
            </a:r>
            <a:r>
              <a:rPr lang="it-IT" sz="3200" b="1" dirty="0" err="1" smtClean="0">
                <a:solidFill>
                  <a:schemeClr val="tx1"/>
                </a:solidFill>
                <a:latin typeface="Georgia" pitchFamily="18" charset="0"/>
              </a:rPr>
              <a:t>Development</a:t>
            </a:r>
            <a:endParaRPr lang="it-IT" sz="3200" b="1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ct val="100000"/>
              </a:lnSpc>
              <a:spcAft>
                <a:spcPts val="1200"/>
              </a:spcAft>
              <a:buNone/>
            </a:pPr>
            <a:r>
              <a:rPr lang="it-IT" sz="3200" b="1" dirty="0" err="1" smtClean="0">
                <a:solidFill>
                  <a:schemeClr val="tx1"/>
                </a:solidFill>
                <a:latin typeface="Georgia" pitchFamily="18" charset="0"/>
              </a:rPr>
              <a:t>Cooperation</a:t>
            </a:r>
            <a:r>
              <a:rPr lang="it-IT" sz="3200" b="1" dirty="0" smtClean="0">
                <a:solidFill>
                  <a:schemeClr val="tx1"/>
                </a:solidFill>
                <a:latin typeface="Georgia" pitchFamily="18" charset="0"/>
              </a:rPr>
              <a:t>: </a:t>
            </a:r>
            <a:r>
              <a:rPr lang="it-IT" sz="3200" b="1" dirty="0" err="1" smtClean="0">
                <a:solidFill>
                  <a:schemeClr val="tx1"/>
                </a:solidFill>
                <a:latin typeface="Georgia" pitchFamily="18" charset="0"/>
              </a:rPr>
              <a:t>Applied</a:t>
            </a:r>
            <a:endParaRPr lang="it-IT" sz="3200" b="1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r>
              <a:rPr lang="it-IT" sz="3600" dirty="0" err="1" smtClean="0">
                <a:solidFill>
                  <a:srgbClr val="00B0F0"/>
                </a:solidFill>
                <a:latin typeface="Georgia" pitchFamily="18" charset="0"/>
              </a:rPr>
              <a:t>Presentation</a:t>
            </a:r>
            <a:r>
              <a:rPr lang="it-IT" sz="3600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3600" dirty="0" err="1" smtClean="0">
                <a:solidFill>
                  <a:srgbClr val="00B0F0"/>
                </a:solidFill>
                <a:latin typeface="Georgia" pitchFamily="18" charset="0"/>
              </a:rPr>
              <a:t>of</a:t>
            </a:r>
            <a:r>
              <a:rPr lang="it-IT" sz="3600" dirty="0" smtClean="0">
                <a:solidFill>
                  <a:srgbClr val="00B0F0"/>
                </a:solidFill>
                <a:latin typeface="Georgia" pitchFamily="18" charset="0"/>
              </a:rPr>
              <a:t> the </a:t>
            </a:r>
            <a:r>
              <a:rPr lang="it-IT" sz="3600" dirty="0" err="1" smtClean="0">
                <a:solidFill>
                  <a:srgbClr val="00B0F0"/>
                </a:solidFill>
                <a:latin typeface="Georgia" pitchFamily="18" charset="0"/>
              </a:rPr>
              <a:t>course</a:t>
            </a:r>
            <a:endParaRPr lang="it-IT" sz="3600" dirty="0" smtClean="0">
              <a:solidFill>
                <a:srgbClr val="00B0F0"/>
              </a:solidFill>
              <a:latin typeface="Georgia" pitchFamily="18" charset="0"/>
            </a:endParaRPr>
          </a:p>
          <a:p>
            <a:pPr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3600" dirty="0" smtClean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3076" name="Rettangolo 8"/>
          <p:cNvSpPr>
            <a:spLocks noChangeArrowheads="1"/>
          </p:cNvSpPr>
          <p:nvPr/>
        </p:nvSpPr>
        <p:spPr bwMode="auto">
          <a:xfrm>
            <a:off x="489298" y="5373216"/>
            <a:ext cx="49530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i="1" dirty="0" err="1" smtClean="0">
                <a:solidFill>
                  <a:schemeClr val="tx1"/>
                </a:solidFill>
                <a:latin typeface="Georgia" pitchFamily="18" charset="0"/>
              </a:rPr>
              <a:t>Teacher</a:t>
            </a:r>
            <a:endParaRPr lang="it-IT" i="1" dirty="0">
              <a:solidFill>
                <a:schemeClr val="tx1"/>
              </a:solidFill>
              <a:latin typeface="Georgia" pitchFamily="18" charset="0"/>
            </a:endParaRPr>
          </a:p>
          <a:p>
            <a:r>
              <a:rPr lang="it-IT" dirty="0">
                <a:solidFill>
                  <a:schemeClr val="tx1"/>
                </a:solidFill>
                <a:latin typeface="Georgia" pitchFamily="18" charset="0"/>
              </a:rPr>
              <a:t>Pietro </a:t>
            </a:r>
            <a:r>
              <a:rPr lang="it-IT" dirty="0" err="1">
                <a:solidFill>
                  <a:schemeClr val="tx1"/>
                </a:solidFill>
                <a:latin typeface="Georgia" pitchFamily="18" charset="0"/>
              </a:rPr>
              <a:t>Celotti</a:t>
            </a:r>
            <a:endParaRPr lang="it-IT" dirty="0">
              <a:latin typeface="Georgia" pitchFamily="18" charset="0"/>
            </a:endParaRPr>
          </a:p>
        </p:txBody>
      </p:sp>
      <p:sp>
        <p:nvSpPr>
          <p:cNvPr id="3077" name="Rettangolo 9"/>
          <p:cNvSpPr>
            <a:spLocks noChangeArrowheads="1"/>
          </p:cNvSpPr>
          <p:nvPr/>
        </p:nvSpPr>
        <p:spPr bwMode="auto">
          <a:xfrm>
            <a:off x="501650" y="895350"/>
            <a:ext cx="4953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i="1" dirty="0" smtClean="0">
                <a:solidFill>
                  <a:schemeClr val="tx1"/>
                </a:solidFill>
                <a:latin typeface="Georgia" pitchFamily="18" charset="0"/>
              </a:rPr>
              <a:t>Università degli Studi di Macerata</a:t>
            </a:r>
          </a:p>
          <a:p>
            <a:r>
              <a:rPr lang="it-IT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endParaRPr lang="it-IT" dirty="0">
              <a:latin typeface="Georgia" pitchFamily="18" charset="0"/>
            </a:endParaRPr>
          </a:p>
        </p:txBody>
      </p:sp>
      <p:sp>
        <p:nvSpPr>
          <p:cNvPr id="3078" name="Rettangolo 10"/>
          <p:cNvSpPr>
            <a:spLocks noChangeArrowheads="1"/>
          </p:cNvSpPr>
          <p:nvPr/>
        </p:nvSpPr>
        <p:spPr bwMode="auto">
          <a:xfrm>
            <a:off x="561306" y="1628800"/>
            <a:ext cx="1568058" cy="24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60000"/>
              </a:lnSpc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1600" dirty="0" smtClean="0">
                <a:solidFill>
                  <a:schemeClr val="tx1"/>
                </a:solidFill>
                <a:latin typeface="Georgia" pitchFamily="18" charset="0"/>
              </a:rPr>
              <a:t>2</a:t>
            </a:r>
            <a:r>
              <a:rPr lang="it-IT" sz="16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1600" dirty="0" err="1" smtClean="0">
                <a:solidFill>
                  <a:schemeClr val="tx1"/>
                </a:solidFill>
                <a:latin typeface="Georgia" pitchFamily="18" charset="0"/>
              </a:rPr>
              <a:t>October</a:t>
            </a:r>
            <a:r>
              <a:rPr lang="it-IT" sz="16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1600" dirty="0" smtClean="0">
                <a:solidFill>
                  <a:schemeClr val="tx1"/>
                </a:solidFill>
                <a:latin typeface="Georgia" pitchFamily="18" charset="0"/>
              </a:rPr>
              <a:t>2013</a:t>
            </a:r>
            <a:endParaRPr lang="it-IT" sz="1600" dirty="0">
              <a:solidFill>
                <a:schemeClr val="tx1"/>
              </a:solidFill>
              <a:latin typeface="Georgia" pitchFamily="18" charset="0"/>
            </a:endParaRPr>
          </a:p>
        </p:txBody>
      </p:sp>
      <p:pic>
        <p:nvPicPr>
          <p:cNvPr id="45058" name="Picture 2" descr="UNIMC -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26002" y="188640"/>
            <a:ext cx="2857500" cy="12763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 txBox="1">
            <a:spLocks/>
          </p:cNvSpPr>
          <p:nvPr/>
        </p:nvSpPr>
        <p:spPr>
          <a:xfrm>
            <a:off x="452438" y="2143125"/>
            <a:ext cx="9217025" cy="2571750"/>
          </a:xfrm>
          <a:prstGeom prst="rect">
            <a:avLst/>
          </a:prstGeom>
        </p:spPr>
        <p:txBody>
          <a:bodyPr/>
          <a:lstStyle/>
          <a:p>
            <a:pPr marL="342900" indent="-342900">
              <a:spcAft>
                <a:spcPts val="0"/>
              </a:spcAft>
              <a:buFont typeface="Arial" charset="0"/>
              <a:buNone/>
              <a:defRPr/>
            </a:pPr>
            <a:r>
              <a:rPr lang="it-IT" sz="3600" b="1" kern="0" dirty="0" err="1" smtClean="0">
                <a:solidFill>
                  <a:schemeClr val="tx1"/>
                </a:solidFill>
                <a:latin typeface="Georgia" pitchFamily="18" charset="0"/>
                <a:ea typeface="+mn-ea"/>
              </a:rPr>
              <a:t>Section</a:t>
            </a:r>
            <a:r>
              <a:rPr lang="it-IT" sz="3600" b="1" kern="0" dirty="0" smtClean="0">
                <a:solidFill>
                  <a:schemeClr val="tx1"/>
                </a:solidFill>
                <a:latin typeface="Georgia" pitchFamily="18" charset="0"/>
                <a:ea typeface="+mn-ea"/>
              </a:rPr>
              <a:t> 1</a:t>
            </a:r>
            <a:endParaRPr lang="it-IT" sz="3600" b="1" kern="0" dirty="0">
              <a:solidFill>
                <a:schemeClr val="tx1"/>
              </a:solidFill>
              <a:latin typeface="Georgia" pitchFamily="18" charset="0"/>
              <a:ea typeface="+mn-ea"/>
            </a:endParaRPr>
          </a:p>
          <a:p>
            <a:pPr marL="342900" indent="-342900">
              <a:spcAft>
                <a:spcPts val="0"/>
              </a:spcAft>
              <a:buFont typeface="Arial" charset="0"/>
              <a:buNone/>
              <a:defRPr/>
            </a:pPr>
            <a:r>
              <a:rPr lang="it-IT" sz="3600" kern="0" dirty="0" err="1" smtClean="0">
                <a:solidFill>
                  <a:schemeClr val="tx1"/>
                </a:solidFill>
                <a:latin typeface="Georgia" pitchFamily="18" charset="0"/>
                <a:ea typeface="+mn-ea"/>
              </a:rPr>
              <a:t>My</a:t>
            </a:r>
            <a:r>
              <a:rPr lang="it-IT" sz="3600" kern="0" dirty="0" smtClean="0">
                <a:solidFill>
                  <a:schemeClr val="tx1"/>
                </a:solidFill>
                <a:latin typeface="Georgia" pitchFamily="18" charset="0"/>
                <a:ea typeface="+mn-ea"/>
              </a:rPr>
              <a:t> </a:t>
            </a:r>
            <a:r>
              <a:rPr lang="it-IT" sz="3600" kern="0" dirty="0" err="1" smtClean="0">
                <a:solidFill>
                  <a:schemeClr val="tx1"/>
                </a:solidFill>
                <a:latin typeface="Georgia" pitchFamily="18" charset="0"/>
                <a:ea typeface="+mn-ea"/>
              </a:rPr>
              <a:t>presentation</a:t>
            </a:r>
            <a:endParaRPr lang="it-IT" sz="3600" kern="0" dirty="0">
              <a:solidFill>
                <a:schemeClr val="tx1"/>
              </a:solidFill>
              <a:latin typeface="Georgia" pitchFamily="18" charset="0"/>
              <a:ea typeface="+mn-ea"/>
            </a:endParaRPr>
          </a:p>
          <a:p>
            <a:pPr marL="342900" indent="-342900">
              <a:spcAft>
                <a:spcPts val="0"/>
              </a:spcAft>
              <a:buFont typeface="Arial" charset="0"/>
              <a:buNone/>
              <a:defRPr/>
            </a:pPr>
            <a:endParaRPr lang="it-IT" sz="3600" kern="0" dirty="0">
              <a:solidFill>
                <a:schemeClr val="tx1"/>
              </a:solidFill>
              <a:latin typeface="Georgia" pitchFamily="18" charset="0"/>
              <a:ea typeface="+mn-ea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Your teacher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484784"/>
            <a:ext cx="8431213" cy="5040560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US" sz="2800" dirty="0" smtClean="0">
                <a:latin typeface="Georgia" pitchFamily="18" charset="0"/>
              </a:rPr>
              <a:t>With an education in the humanities, I have designed and coordinated in the last ten years several European projects in the fields of culture, rural tourism, career guidance, lifelong education and </a:t>
            </a:r>
            <a:r>
              <a:rPr lang="en-US" sz="2800" dirty="0" err="1" smtClean="0">
                <a:latin typeface="Georgia" pitchFamily="18" charset="0"/>
              </a:rPr>
              <a:t>internationalisation</a:t>
            </a:r>
            <a:r>
              <a:rPr lang="en-US" sz="2800" dirty="0" smtClean="0">
                <a:latin typeface="Georgia" pitchFamily="18" charset="0"/>
              </a:rPr>
              <a:t> of SMEs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GB" sz="2800" dirty="0" smtClean="0">
                <a:latin typeface="Georgia" pitchFamily="18" charset="0"/>
              </a:rPr>
              <a:t>Experience in </a:t>
            </a:r>
            <a:r>
              <a:rPr lang="en-GB" sz="2800" dirty="0" smtClean="0">
                <a:latin typeface="Georgia" pitchFamily="18" charset="0"/>
              </a:rPr>
              <a:t>Austria</a:t>
            </a:r>
            <a:r>
              <a:rPr lang="en-GB" sz="2800" dirty="0" smtClean="0">
                <a:latin typeface="Georgia" pitchFamily="18" charset="0"/>
              </a:rPr>
              <a:t>, </a:t>
            </a:r>
            <a:r>
              <a:rPr lang="en-GB" sz="2800" dirty="0" smtClean="0">
                <a:latin typeface="Georgia" pitchFamily="18" charset="0"/>
              </a:rPr>
              <a:t>Belgium</a:t>
            </a:r>
            <a:r>
              <a:rPr lang="en-GB" sz="2800" dirty="0" smtClean="0">
                <a:latin typeface="Georgia" pitchFamily="18" charset="0"/>
              </a:rPr>
              <a:t>, </a:t>
            </a:r>
            <a:r>
              <a:rPr lang="en-GB" sz="2800" dirty="0" smtClean="0">
                <a:latin typeface="Georgia" pitchFamily="18" charset="0"/>
              </a:rPr>
              <a:t>Bulgaria</a:t>
            </a:r>
            <a:r>
              <a:rPr lang="en-GB" sz="2800" dirty="0" smtClean="0">
                <a:latin typeface="Georgia" pitchFamily="18" charset="0"/>
              </a:rPr>
              <a:t>, Cyprus, Czech Republic, </a:t>
            </a:r>
            <a:r>
              <a:rPr lang="en-GB" sz="2800" dirty="0" smtClean="0">
                <a:latin typeface="Georgia" pitchFamily="18" charset="0"/>
              </a:rPr>
              <a:t>Finland</a:t>
            </a:r>
            <a:r>
              <a:rPr lang="en-GB" sz="2800" dirty="0" smtClean="0">
                <a:latin typeface="Georgia" pitchFamily="18" charset="0"/>
              </a:rPr>
              <a:t>, </a:t>
            </a:r>
            <a:r>
              <a:rPr lang="en-GB" sz="2800" dirty="0" smtClean="0">
                <a:latin typeface="Georgia" pitchFamily="18" charset="0"/>
              </a:rPr>
              <a:t>France</a:t>
            </a:r>
            <a:r>
              <a:rPr lang="en-GB" sz="2800" dirty="0" smtClean="0">
                <a:latin typeface="Georgia" pitchFamily="18" charset="0"/>
              </a:rPr>
              <a:t>, Germany, Greece, Hungary, </a:t>
            </a:r>
            <a:r>
              <a:rPr lang="en-GB" sz="2800" dirty="0" smtClean="0">
                <a:latin typeface="Georgia" pitchFamily="18" charset="0"/>
              </a:rPr>
              <a:t>Malta</a:t>
            </a:r>
            <a:r>
              <a:rPr lang="en-GB" sz="2800" dirty="0" smtClean="0">
                <a:latin typeface="Georgia" pitchFamily="18" charset="0"/>
              </a:rPr>
              <a:t>, </a:t>
            </a:r>
            <a:r>
              <a:rPr lang="en-GB" sz="2800" dirty="0" smtClean="0">
                <a:latin typeface="Georgia" pitchFamily="18" charset="0"/>
              </a:rPr>
              <a:t>Poland, Romania, </a:t>
            </a:r>
            <a:r>
              <a:rPr lang="en-GB" sz="2800" dirty="0" smtClean="0">
                <a:latin typeface="Georgia" pitchFamily="18" charset="0"/>
              </a:rPr>
              <a:t>Slovak </a:t>
            </a:r>
            <a:r>
              <a:rPr lang="en-GB" sz="2800" dirty="0" smtClean="0">
                <a:latin typeface="Georgia" pitchFamily="18" charset="0"/>
              </a:rPr>
              <a:t>Republic, </a:t>
            </a:r>
            <a:r>
              <a:rPr lang="en-GB" sz="2800" dirty="0" smtClean="0">
                <a:latin typeface="Georgia" pitchFamily="18" charset="0"/>
              </a:rPr>
              <a:t>Spain</a:t>
            </a:r>
            <a:r>
              <a:rPr lang="en-GB" sz="2800" dirty="0" smtClean="0">
                <a:latin typeface="Georgia" pitchFamily="18" charset="0"/>
              </a:rPr>
              <a:t>, </a:t>
            </a:r>
            <a:r>
              <a:rPr lang="en-GB" sz="2800" dirty="0" smtClean="0">
                <a:latin typeface="Georgia" pitchFamily="18" charset="0"/>
              </a:rPr>
              <a:t>UK</a:t>
            </a:r>
            <a:r>
              <a:rPr lang="en-GB" sz="2800" dirty="0" smtClean="0">
                <a:latin typeface="Georgia" pitchFamily="18" charset="0"/>
              </a:rPr>
              <a:t> -</a:t>
            </a:r>
            <a:r>
              <a:rPr lang="en-GB" sz="2800" dirty="0" smtClean="0">
                <a:latin typeface="Georgia" pitchFamily="18" charset="0"/>
              </a:rPr>
              <a:t> India</a:t>
            </a:r>
            <a:r>
              <a:rPr lang="en-GB" sz="2800" dirty="0" smtClean="0">
                <a:latin typeface="Georgia" pitchFamily="18" charset="0"/>
              </a:rPr>
              <a:t>, Malaysia, </a:t>
            </a:r>
            <a:r>
              <a:rPr lang="en-GB" sz="2800" dirty="0" smtClean="0">
                <a:latin typeface="Georgia" pitchFamily="18" charset="0"/>
              </a:rPr>
              <a:t>Tunisia – and Italy!</a:t>
            </a:r>
            <a:endParaRPr lang="en-GB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Your teacher today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268760"/>
            <a:ext cx="8431213" cy="5256584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400" dirty="0" smtClean="0">
                <a:latin typeface="Georgia" pitchFamily="18" charset="0"/>
              </a:rPr>
              <a:t>In 2010 and 2011 I </a:t>
            </a:r>
            <a:r>
              <a:rPr lang="it-IT" sz="2400" dirty="0" err="1" smtClean="0">
                <a:latin typeface="Georgia" pitchFamily="18" charset="0"/>
              </a:rPr>
              <a:t>was</a:t>
            </a:r>
            <a:r>
              <a:rPr lang="it-IT" sz="2400" dirty="0" smtClean="0">
                <a:latin typeface="Georgia" pitchFamily="18" charset="0"/>
              </a:rPr>
              <a:t> </a:t>
            </a:r>
            <a:r>
              <a:rPr lang="it-IT" sz="2400" dirty="0" err="1" smtClean="0">
                <a:latin typeface="Georgia" pitchFamily="18" charset="0"/>
              </a:rPr>
              <a:t>teacher</a:t>
            </a:r>
            <a:r>
              <a:rPr lang="it-IT" sz="2400" dirty="0" smtClean="0">
                <a:latin typeface="Georgia" pitchFamily="18" charset="0"/>
              </a:rPr>
              <a:t> </a:t>
            </a:r>
            <a:r>
              <a:rPr lang="it-IT" sz="2400" dirty="0" err="1" smtClean="0">
                <a:latin typeface="Georgia" pitchFamily="18" charset="0"/>
              </a:rPr>
              <a:t>of</a:t>
            </a:r>
            <a:r>
              <a:rPr lang="it-IT" sz="2400" dirty="0" smtClean="0">
                <a:latin typeface="Georgia" pitchFamily="18" charset="0"/>
              </a:rPr>
              <a:t> Project </a:t>
            </a:r>
            <a:r>
              <a:rPr lang="it-IT" sz="2400" dirty="0" err="1" smtClean="0">
                <a:latin typeface="Georgia" pitchFamily="18" charset="0"/>
              </a:rPr>
              <a:t>Cycle</a:t>
            </a:r>
            <a:r>
              <a:rPr lang="it-IT" sz="2400" dirty="0" smtClean="0">
                <a:latin typeface="Georgia" pitchFamily="18" charset="0"/>
              </a:rPr>
              <a:t> Management in the Master in Relations </a:t>
            </a:r>
            <a:r>
              <a:rPr lang="it-IT" sz="2400" dirty="0" err="1" smtClean="0">
                <a:latin typeface="Georgia" pitchFamily="18" charset="0"/>
              </a:rPr>
              <a:t>with</a:t>
            </a:r>
            <a:r>
              <a:rPr lang="it-IT" sz="2400" dirty="0" smtClean="0">
                <a:latin typeface="Georgia" pitchFamily="18" charset="0"/>
              </a:rPr>
              <a:t> </a:t>
            </a:r>
            <a:r>
              <a:rPr lang="it-IT" sz="2400" dirty="0" err="1" smtClean="0">
                <a:latin typeface="Georgia" pitchFamily="18" charset="0"/>
              </a:rPr>
              <a:t>Eastern</a:t>
            </a:r>
            <a:r>
              <a:rPr lang="it-IT" sz="2400" dirty="0" smtClean="0">
                <a:latin typeface="Georgia" pitchFamily="18" charset="0"/>
              </a:rPr>
              <a:t> </a:t>
            </a:r>
            <a:r>
              <a:rPr lang="it-IT" sz="2400" dirty="0" err="1" smtClean="0">
                <a:latin typeface="Georgia" pitchFamily="18" charset="0"/>
              </a:rPr>
              <a:t>Countries</a:t>
            </a:r>
            <a:r>
              <a:rPr lang="it-IT" sz="2400" dirty="0" smtClean="0">
                <a:latin typeface="Georgia" pitchFamily="18" charset="0"/>
              </a:rPr>
              <a:t> </a:t>
            </a:r>
            <a:r>
              <a:rPr lang="it-IT" sz="2400" dirty="0" err="1" smtClean="0">
                <a:latin typeface="Georgia" pitchFamily="18" charset="0"/>
              </a:rPr>
              <a:t>of</a:t>
            </a:r>
            <a:r>
              <a:rPr lang="it-IT" sz="2400" dirty="0" smtClean="0">
                <a:latin typeface="Georgia" pitchFamily="18" charset="0"/>
              </a:rPr>
              <a:t> the </a:t>
            </a:r>
            <a:r>
              <a:rPr lang="it-IT" sz="2400" dirty="0" err="1" smtClean="0">
                <a:latin typeface="Georgia" pitchFamily="18" charset="0"/>
              </a:rPr>
              <a:t>University</a:t>
            </a:r>
            <a:r>
              <a:rPr lang="it-IT" sz="2400" dirty="0" smtClean="0">
                <a:latin typeface="Georgia" pitchFamily="18" charset="0"/>
              </a:rPr>
              <a:t> </a:t>
            </a:r>
            <a:r>
              <a:rPr lang="it-IT" sz="2400" dirty="0" err="1" smtClean="0">
                <a:latin typeface="Georgia" pitchFamily="18" charset="0"/>
              </a:rPr>
              <a:t>of</a:t>
            </a:r>
            <a:r>
              <a:rPr lang="it-IT" sz="2400" dirty="0" smtClean="0">
                <a:latin typeface="Georgia" pitchFamily="18" charset="0"/>
              </a:rPr>
              <a:t> Macerata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400" dirty="0" smtClean="0">
                <a:latin typeface="Georgia" pitchFamily="18" charset="0"/>
              </a:rPr>
              <a:t>In </a:t>
            </a:r>
            <a:r>
              <a:rPr lang="it-IT" sz="2400" dirty="0" smtClean="0">
                <a:latin typeface="Georgia" pitchFamily="18" charset="0"/>
              </a:rPr>
              <a:t>2011/2012 and 2012/2013 </a:t>
            </a:r>
            <a:r>
              <a:rPr lang="it-IT" sz="2400" dirty="0" smtClean="0">
                <a:latin typeface="Georgia" pitchFamily="18" charset="0"/>
              </a:rPr>
              <a:t>I </a:t>
            </a:r>
            <a:r>
              <a:rPr lang="it-IT" sz="2400" dirty="0" err="1" smtClean="0">
                <a:latin typeface="Georgia" pitchFamily="18" charset="0"/>
              </a:rPr>
              <a:t>was</a:t>
            </a:r>
            <a:r>
              <a:rPr lang="it-IT" sz="2400" dirty="0" smtClean="0">
                <a:latin typeface="Georgia" pitchFamily="18" charset="0"/>
              </a:rPr>
              <a:t> </a:t>
            </a:r>
            <a:r>
              <a:rPr lang="it-IT" sz="2400" dirty="0" err="1" smtClean="0">
                <a:latin typeface="Georgia" pitchFamily="18" charset="0"/>
              </a:rPr>
              <a:t>teacher</a:t>
            </a:r>
            <a:r>
              <a:rPr lang="it-IT" sz="2400" dirty="0" smtClean="0">
                <a:latin typeface="Georgia" pitchFamily="18" charset="0"/>
              </a:rPr>
              <a:t> </a:t>
            </a:r>
            <a:r>
              <a:rPr lang="it-IT" sz="2400" dirty="0" err="1" smtClean="0">
                <a:latin typeface="Georgia" pitchFamily="18" charset="0"/>
              </a:rPr>
              <a:t>of</a:t>
            </a:r>
            <a:r>
              <a:rPr lang="it-IT" sz="2400" dirty="0" smtClean="0">
                <a:latin typeface="Georgia" pitchFamily="18" charset="0"/>
              </a:rPr>
              <a:t> Project </a:t>
            </a:r>
            <a:r>
              <a:rPr lang="it-IT" sz="2400" dirty="0" err="1" smtClean="0">
                <a:latin typeface="Georgia" pitchFamily="18" charset="0"/>
              </a:rPr>
              <a:t>Cycle</a:t>
            </a:r>
            <a:r>
              <a:rPr lang="it-IT" sz="2400" dirty="0" smtClean="0">
                <a:latin typeface="Georgia" pitchFamily="18" charset="0"/>
              </a:rPr>
              <a:t> Management in </a:t>
            </a:r>
            <a:r>
              <a:rPr lang="it-IT" sz="2400" dirty="0" err="1" smtClean="0">
                <a:latin typeface="Georgia" pitchFamily="18" charset="0"/>
              </a:rPr>
              <a:t>this</a:t>
            </a:r>
            <a:r>
              <a:rPr lang="it-IT" sz="2400" dirty="0" smtClean="0">
                <a:latin typeface="Georgia" pitchFamily="18" charset="0"/>
              </a:rPr>
              <a:t> </a:t>
            </a:r>
            <a:r>
              <a:rPr lang="it-IT" sz="2400" dirty="0" err="1" smtClean="0">
                <a:latin typeface="Georgia" pitchFamily="18" charset="0"/>
              </a:rPr>
              <a:t>course</a:t>
            </a:r>
            <a:endParaRPr lang="it-IT" sz="24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400" dirty="0" err="1" smtClean="0">
                <a:latin typeface="Georgia" pitchFamily="18" charset="0"/>
              </a:rPr>
              <a:t>Since</a:t>
            </a:r>
            <a:r>
              <a:rPr lang="it-IT" sz="2400" dirty="0" smtClean="0">
                <a:latin typeface="Georgia" pitchFamily="18" charset="0"/>
              </a:rPr>
              <a:t> 2010 I </a:t>
            </a:r>
            <a:r>
              <a:rPr lang="it-IT" sz="2400" dirty="0" err="1" smtClean="0">
                <a:latin typeface="Georgia" pitchFamily="18" charset="0"/>
              </a:rPr>
              <a:t>am</a:t>
            </a:r>
            <a:r>
              <a:rPr lang="it-IT" sz="2400" dirty="0" smtClean="0">
                <a:latin typeface="Georgia" pitchFamily="18" charset="0"/>
              </a:rPr>
              <a:t> partner </a:t>
            </a:r>
            <a:r>
              <a:rPr lang="it-IT" sz="2400" dirty="0" err="1" smtClean="0">
                <a:latin typeface="Georgia" pitchFamily="18" charset="0"/>
              </a:rPr>
              <a:t>of</a:t>
            </a:r>
            <a:r>
              <a:rPr lang="it-IT" sz="2400" dirty="0" smtClean="0">
                <a:latin typeface="Georgia" pitchFamily="18" charset="0"/>
              </a:rPr>
              <a:t> t33, a </a:t>
            </a:r>
            <a:r>
              <a:rPr lang="it-IT" sz="2400" dirty="0" err="1" smtClean="0">
                <a:latin typeface="Georgia" pitchFamily="18" charset="0"/>
              </a:rPr>
              <a:t>consulting</a:t>
            </a:r>
            <a:r>
              <a:rPr lang="it-IT" sz="2400" dirty="0" smtClean="0">
                <a:latin typeface="Georgia" pitchFamily="18" charset="0"/>
              </a:rPr>
              <a:t> </a:t>
            </a:r>
            <a:r>
              <a:rPr lang="it-IT" sz="2400" dirty="0" err="1" smtClean="0">
                <a:latin typeface="Georgia" pitchFamily="18" charset="0"/>
              </a:rPr>
              <a:t>firm</a:t>
            </a:r>
            <a:r>
              <a:rPr lang="it-IT" sz="2400" dirty="0" smtClean="0">
                <a:latin typeface="Georgia" pitchFamily="18" charset="0"/>
              </a:rPr>
              <a:t> </a:t>
            </a:r>
            <a:r>
              <a:rPr lang="it-IT" sz="2400" dirty="0" err="1" smtClean="0">
                <a:latin typeface="Georgia" pitchFamily="18" charset="0"/>
              </a:rPr>
              <a:t>supporting</a:t>
            </a:r>
            <a:r>
              <a:rPr lang="it-IT" sz="2400" dirty="0" smtClean="0">
                <a:latin typeface="Georgia" pitchFamily="18" charset="0"/>
              </a:rPr>
              <a:t> public </a:t>
            </a:r>
            <a:r>
              <a:rPr lang="it-IT" sz="2400" dirty="0" err="1" smtClean="0">
                <a:latin typeface="Georgia" pitchFamily="18" charset="0"/>
              </a:rPr>
              <a:t>bodies</a:t>
            </a:r>
            <a:r>
              <a:rPr lang="it-IT" sz="2400" dirty="0" smtClean="0">
                <a:latin typeface="Georgia" pitchFamily="18" charset="0"/>
              </a:rPr>
              <a:t> in </a:t>
            </a:r>
            <a:r>
              <a:rPr lang="it-IT" sz="2400" dirty="0" err="1" smtClean="0">
                <a:latin typeface="Georgia" pitchFamily="18" charset="0"/>
              </a:rPr>
              <a:t>managing</a:t>
            </a:r>
            <a:r>
              <a:rPr lang="it-IT" sz="2400" dirty="0" smtClean="0">
                <a:latin typeface="Georgia" pitchFamily="18" charset="0"/>
              </a:rPr>
              <a:t> and </a:t>
            </a:r>
            <a:r>
              <a:rPr lang="it-IT" sz="2400" dirty="0" err="1" smtClean="0">
                <a:latin typeface="Georgia" pitchFamily="18" charset="0"/>
              </a:rPr>
              <a:t>evaluating</a:t>
            </a:r>
            <a:r>
              <a:rPr lang="it-IT" sz="2400" dirty="0" smtClean="0">
                <a:latin typeface="Georgia" pitchFamily="18" charset="0"/>
              </a:rPr>
              <a:t> EU </a:t>
            </a:r>
            <a:r>
              <a:rPr lang="it-IT" sz="2400" dirty="0" err="1" smtClean="0">
                <a:latin typeface="Georgia" pitchFamily="18" charset="0"/>
              </a:rPr>
              <a:t>programmes</a:t>
            </a:r>
            <a:r>
              <a:rPr lang="it-IT" sz="2400" dirty="0" smtClean="0">
                <a:latin typeface="Georgia" pitchFamily="18" charset="0"/>
              </a:rPr>
              <a:t> and </a:t>
            </a:r>
            <a:r>
              <a:rPr lang="it-IT" sz="2400" dirty="0" err="1" smtClean="0">
                <a:latin typeface="Georgia" pitchFamily="18" charset="0"/>
              </a:rPr>
              <a:t>projects</a:t>
            </a:r>
            <a:endParaRPr lang="it-IT" sz="24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400" dirty="0" err="1" smtClean="0">
                <a:solidFill>
                  <a:srgbClr val="002060"/>
                </a:solidFill>
                <a:latin typeface="Georgia" pitchFamily="18" charset="0"/>
              </a:rPr>
              <a:t>Today</a:t>
            </a:r>
            <a:r>
              <a:rPr lang="it-IT" sz="2400" dirty="0" smtClean="0">
                <a:solidFill>
                  <a:srgbClr val="002060"/>
                </a:solidFill>
                <a:latin typeface="Georgia" pitchFamily="18" charset="0"/>
              </a:rPr>
              <a:t> I </a:t>
            </a:r>
            <a:r>
              <a:rPr lang="it-IT" sz="2400" dirty="0" err="1" smtClean="0">
                <a:solidFill>
                  <a:srgbClr val="002060"/>
                </a:solidFill>
                <a:latin typeface="Georgia" pitchFamily="18" charset="0"/>
              </a:rPr>
              <a:t>am</a:t>
            </a:r>
            <a:r>
              <a:rPr lang="it-IT" sz="2400" dirty="0" smtClean="0">
                <a:solidFill>
                  <a:srgbClr val="002060"/>
                </a:solidFill>
                <a:latin typeface="Georgia" pitchFamily="18" charset="0"/>
              </a:rPr>
              <a:t> more a project </a:t>
            </a:r>
            <a:r>
              <a:rPr lang="it-IT" sz="2400" dirty="0" err="1" smtClean="0">
                <a:solidFill>
                  <a:srgbClr val="002060"/>
                </a:solidFill>
                <a:latin typeface="Georgia" pitchFamily="18" charset="0"/>
              </a:rPr>
              <a:t>evaluator</a:t>
            </a:r>
            <a:r>
              <a:rPr lang="it-IT" sz="2400" dirty="0" smtClean="0">
                <a:solidFill>
                  <a:srgbClr val="002060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rgbClr val="002060"/>
                </a:solidFill>
                <a:latin typeface="Georgia" pitchFamily="18" charset="0"/>
              </a:rPr>
              <a:t>than</a:t>
            </a:r>
            <a:r>
              <a:rPr lang="it-IT" sz="2400" dirty="0" smtClean="0">
                <a:solidFill>
                  <a:srgbClr val="002060"/>
                </a:solidFill>
                <a:latin typeface="Georgia" pitchFamily="18" charset="0"/>
              </a:rPr>
              <a:t> a </a:t>
            </a:r>
            <a:r>
              <a:rPr lang="it-IT" sz="2400" dirty="0" err="1" smtClean="0">
                <a:solidFill>
                  <a:srgbClr val="002060"/>
                </a:solidFill>
                <a:latin typeface="Georgia" pitchFamily="18" charset="0"/>
              </a:rPr>
              <a:t>proposal</a:t>
            </a:r>
            <a:r>
              <a:rPr lang="it-IT" sz="2400" dirty="0" smtClean="0">
                <a:solidFill>
                  <a:srgbClr val="002060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rgbClr val="002060"/>
                </a:solidFill>
                <a:latin typeface="Georgia" pitchFamily="18" charset="0"/>
              </a:rPr>
              <a:t>writer</a:t>
            </a:r>
            <a:r>
              <a:rPr lang="it-IT" sz="2400" dirty="0" smtClean="0">
                <a:solidFill>
                  <a:srgbClr val="002060"/>
                </a:solidFill>
                <a:latin typeface="Georgia" pitchFamily="18" charset="0"/>
              </a:rPr>
              <a:t> and a project manager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Your teacher’s experience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484784"/>
            <a:ext cx="8431213" cy="5040560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smtClean="0">
                <a:latin typeface="Georgia" pitchFamily="18" charset="0"/>
              </a:rPr>
              <a:t>I </a:t>
            </a:r>
            <a:r>
              <a:rPr lang="it-IT" sz="2800" dirty="0" err="1" smtClean="0">
                <a:latin typeface="Georgia" pitchFamily="18" charset="0"/>
              </a:rPr>
              <a:t>have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been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working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for</a:t>
            </a:r>
            <a:r>
              <a:rPr lang="it-IT" sz="2800" dirty="0" smtClean="0">
                <a:latin typeface="Georgia" pitchFamily="18" charset="0"/>
              </a:rPr>
              <a:t>: 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 lvl="2">
              <a:lnSpc>
                <a:spcPts val="3800"/>
              </a:lnSpc>
              <a:spcAft>
                <a:spcPts val="1200"/>
              </a:spcAft>
              <a:buClrTx/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Local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authorities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 lvl="2">
              <a:lnSpc>
                <a:spcPts val="3800"/>
              </a:lnSpc>
              <a:spcAft>
                <a:spcPts val="1200"/>
              </a:spcAft>
              <a:buClrTx/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Regional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/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local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agencies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development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 lvl="2">
              <a:lnSpc>
                <a:spcPts val="3800"/>
              </a:lnSpc>
              <a:spcAft>
                <a:spcPts val="1200"/>
              </a:spcAft>
              <a:buClrTx/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Regions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 lvl="2">
              <a:lnSpc>
                <a:spcPts val="3800"/>
              </a:lnSpc>
              <a:spcAft>
                <a:spcPts val="1200"/>
              </a:spcAft>
              <a:buClrTx/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Italian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Ministry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Foreign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Affairs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 lvl="2">
              <a:lnSpc>
                <a:spcPts val="3800"/>
              </a:lnSpc>
              <a:spcAft>
                <a:spcPts val="1200"/>
              </a:spcAft>
              <a:buClrTx/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SMEs</a:t>
            </a:r>
            <a:endParaRPr lang="en-GB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 txBox="1">
            <a:spLocks/>
          </p:cNvSpPr>
          <p:nvPr/>
        </p:nvSpPr>
        <p:spPr>
          <a:xfrm>
            <a:off x="452438" y="2143125"/>
            <a:ext cx="9217025" cy="2571750"/>
          </a:xfrm>
          <a:prstGeom prst="rect">
            <a:avLst/>
          </a:prstGeom>
        </p:spPr>
        <p:txBody>
          <a:bodyPr/>
          <a:lstStyle/>
          <a:p>
            <a:pPr marL="342900" indent="-342900">
              <a:spcAft>
                <a:spcPts val="0"/>
              </a:spcAft>
              <a:buFont typeface="Arial" charset="0"/>
              <a:buNone/>
              <a:defRPr/>
            </a:pPr>
            <a:r>
              <a:rPr lang="it-IT" sz="3600" b="1" kern="0" dirty="0" err="1" smtClean="0">
                <a:solidFill>
                  <a:schemeClr val="tx1"/>
                </a:solidFill>
                <a:latin typeface="Georgia" pitchFamily="18" charset="0"/>
                <a:ea typeface="+mn-ea"/>
              </a:rPr>
              <a:t>Section</a:t>
            </a:r>
            <a:r>
              <a:rPr lang="it-IT" sz="3600" b="1" kern="0" dirty="0" smtClean="0">
                <a:solidFill>
                  <a:schemeClr val="tx1"/>
                </a:solidFill>
                <a:latin typeface="Georgia" pitchFamily="18" charset="0"/>
                <a:ea typeface="+mn-ea"/>
              </a:rPr>
              <a:t> 2</a:t>
            </a:r>
            <a:endParaRPr lang="it-IT" sz="3600" b="1" kern="0" dirty="0">
              <a:solidFill>
                <a:schemeClr val="tx1"/>
              </a:solidFill>
              <a:latin typeface="Georgia" pitchFamily="18" charset="0"/>
              <a:ea typeface="+mn-ea"/>
            </a:endParaRPr>
          </a:p>
          <a:p>
            <a:pPr marL="342900" indent="-342900">
              <a:spcAft>
                <a:spcPts val="0"/>
              </a:spcAft>
              <a:buFont typeface="Arial" charset="0"/>
              <a:buNone/>
              <a:defRPr/>
            </a:pPr>
            <a:r>
              <a:rPr lang="it-IT" sz="3600" kern="0" dirty="0" smtClean="0">
                <a:solidFill>
                  <a:schemeClr val="tx1"/>
                </a:solidFill>
                <a:latin typeface="Georgia" pitchFamily="18" charset="0"/>
                <a:ea typeface="+mn-ea"/>
              </a:rPr>
              <a:t>“Project </a:t>
            </a:r>
            <a:r>
              <a:rPr lang="it-IT" sz="3600" kern="0" dirty="0" err="1" smtClean="0">
                <a:solidFill>
                  <a:schemeClr val="tx1"/>
                </a:solidFill>
                <a:latin typeface="Georgia" pitchFamily="18" charset="0"/>
                <a:ea typeface="+mn-ea"/>
              </a:rPr>
              <a:t>Cycle</a:t>
            </a:r>
            <a:r>
              <a:rPr lang="it-IT" sz="3600" kern="0" dirty="0" smtClean="0">
                <a:solidFill>
                  <a:schemeClr val="tx1"/>
                </a:solidFill>
                <a:latin typeface="Georgia" pitchFamily="18" charset="0"/>
                <a:ea typeface="+mn-ea"/>
              </a:rPr>
              <a:t> Management </a:t>
            </a:r>
            <a:r>
              <a:rPr lang="it-IT" sz="3600" kern="0" dirty="0" err="1" smtClean="0">
                <a:solidFill>
                  <a:schemeClr val="tx1"/>
                </a:solidFill>
                <a:latin typeface="Georgia" pitchFamily="18" charset="0"/>
                <a:ea typeface="+mn-ea"/>
              </a:rPr>
              <a:t>for</a:t>
            </a:r>
            <a:r>
              <a:rPr lang="it-IT" sz="3600" kern="0" dirty="0" smtClean="0">
                <a:solidFill>
                  <a:schemeClr val="tx1"/>
                </a:solidFill>
                <a:latin typeface="Georgia" pitchFamily="18" charset="0"/>
                <a:ea typeface="+mn-ea"/>
              </a:rPr>
              <a:t> </a:t>
            </a:r>
          </a:p>
          <a:p>
            <a:pPr marL="342900" indent="-342900">
              <a:spcAft>
                <a:spcPts val="0"/>
              </a:spcAft>
              <a:buFont typeface="Arial" charset="0"/>
              <a:buNone/>
              <a:defRPr/>
            </a:pPr>
            <a:r>
              <a:rPr lang="it-IT" sz="3600" kern="0" dirty="0" smtClean="0">
                <a:solidFill>
                  <a:schemeClr val="tx1"/>
                </a:solidFill>
                <a:latin typeface="Georgia" pitchFamily="18" charset="0"/>
                <a:ea typeface="+mn-ea"/>
              </a:rPr>
              <a:t>International </a:t>
            </a:r>
            <a:r>
              <a:rPr lang="it-IT" sz="3600" kern="0" dirty="0" err="1" smtClean="0">
                <a:solidFill>
                  <a:schemeClr val="tx1"/>
                </a:solidFill>
                <a:latin typeface="Georgia" pitchFamily="18" charset="0"/>
                <a:ea typeface="+mn-ea"/>
              </a:rPr>
              <a:t>Development</a:t>
            </a:r>
            <a:endParaRPr lang="it-IT" sz="3600" kern="0" dirty="0" smtClean="0">
              <a:solidFill>
                <a:schemeClr val="tx1"/>
              </a:solidFill>
              <a:latin typeface="Georgia" pitchFamily="18" charset="0"/>
              <a:ea typeface="+mn-ea"/>
            </a:endParaRPr>
          </a:p>
          <a:p>
            <a:pPr marL="342900" indent="-342900">
              <a:spcAft>
                <a:spcPts val="0"/>
              </a:spcAft>
              <a:buFont typeface="Arial" charset="0"/>
              <a:buNone/>
              <a:defRPr/>
            </a:pPr>
            <a:r>
              <a:rPr lang="it-IT" sz="3600" kern="0" dirty="0" err="1" smtClean="0">
                <a:solidFill>
                  <a:schemeClr val="tx1"/>
                </a:solidFill>
                <a:latin typeface="Georgia" pitchFamily="18" charset="0"/>
                <a:ea typeface="+mn-ea"/>
              </a:rPr>
              <a:t>Cooperation</a:t>
            </a:r>
            <a:r>
              <a:rPr lang="it-IT" sz="3600" kern="0" dirty="0" smtClean="0">
                <a:solidFill>
                  <a:schemeClr val="tx1"/>
                </a:solidFill>
                <a:latin typeface="Georgia" pitchFamily="18" charset="0"/>
                <a:ea typeface="+mn-ea"/>
              </a:rPr>
              <a:t>: </a:t>
            </a:r>
            <a:r>
              <a:rPr lang="it-IT" sz="3600" kern="0" dirty="0" err="1" smtClean="0">
                <a:solidFill>
                  <a:schemeClr val="tx1"/>
                </a:solidFill>
                <a:latin typeface="Georgia" pitchFamily="18" charset="0"/>
                <a:ea typeface="+mn-ea"/>
              </a:rPr>
              <a:t>Applied</a:t>
            </a:r>
            <a:r>
              <a:rPr lang="it-IT" sz="3600" kern="0" dirty="0" smtClean="0">
                <a:solidFill>
                  <a:schemeClr val="tx1"/>
                </a:solidFill>
                <a:latin typeface="Georgia" pitchFamily="18" charset="0"/>
                <a:ea typeface="+mn-ea"/>
              </a:rPr>
              <a:t>” </a:t>
            </a:r>
            <a:r>
              <a:rPr lang="it-IT" sz="3600" kern="0" dirty="0" err="1" smtClean="0">
                <a:solidFill>
                  <a:schemeClr val="tx1"/>
                </a:solidFill>
                <a:latin typeface="Georgia" pitchFamily="18" charset="0"/>
                <a:ea typeface="+mn-ea"/>
              </a:rPr>
              <a:t>course</a:t>
            </a:r>
            <a:r>
              <a:rPr lang="it-IT" sz="3600" kern="0" dirty="0" smtClean="0">
                <a:solidFill>
                  <a:schemeClr val="tx1"/>
                </a:solidFill>
                <a:latin typeface="Georgia" pitchFamily="18" charset="0"/>
                <a:ea typeface="+mn-ea"/>
              </a:rPr>
              <a:t> </a:t>
            </a:r>
            <a:r>
              <a:rPr lang="it-IT" sz="3600" kern="0" dirty="0" err="1" smtClean="0">
                <a:solidFill>
                  <a:schemeClr val="tx1"/>
                </a:solidFill>
                <a:latin typeface="Georgia" pitchFamily="18" charset="0"/>
                <a:ea typeface="+mn-ea"/>
              </a:rPr>
              <a:t>presentation</a:t>
            </a:r>
            <a:endParaRPr lang="it-IT" sz="3600" kern="0" dirty="0">
              <a:solidFill>
                <a:schemeClr val="tx1"/>
              </a:solidFill>
              <a:latin typeface="Georgia" pitchFamily="18" charset="0"/>
              <a:ea typeface="+mn-ea"/>
            </a:endParaRPr>
          </a:p>
          <a:p>
            <a:pPr marL="342900" indent="-342900">
              <a:spcAft>
                <a:spcPts val="0"/>
              </a:spcAft>
              <a:buFont typeface="Arial" charset="0"/>
              <a:buNone/>
              <a:defRPr/>
            </a:pPr>
            <a:endParaRPr lang="it-IT" sz="3600" kern="0" dirty="0">
              <a:solidFill>
                <a:schemeClr val="tx1"/>
              </a:solidFill>
              <a:latin typeface="Georgia" pitchFamily="18" charset="0"/>
              <a:ea typeface="+mn-ea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Project Cycle Management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484784"/>
            <a:ext cx="8431213" cy="4248472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latin typeface="Georgia" pitchFamily="18" charset="0"/>
              </a:rPr>
              <a:t>This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course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is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strongly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related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with</a:t>
            </a:r>
            <a:r>
              <a:rPr lang="it-IT" sz="2800" dirty="0" smtClean="0">
                <a:latin typeface="Georgia" pitchFamily="18" charset="0"/>
              </a:rPr>
              <a:t> the job </a:t>
            </a:r>
            <a:r>
              <a:rPr lang="it-IT" sz="2800" dirty="0" err="1" smtClean="0">
                <a:latin typeface="Georgia" pitchFamily="18" charset="0"/>
              </a:rPr>
              <a:t>dimension</a:t>
            </a: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latin typeface="Georgia" pitchFamily="18" charset="0"/>
              </a:rPr>
              <a:t>We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have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to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get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familiar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with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two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different</a:t>
            </a:r>
            <a:r>
              <a:rPr lang="it-IT" sz="2800" dirty="0" smtClean="0">
                <a:latin typeface="Georgia" pitchFamily="18" charset="0"/>
              </a:rPr>
              <a:t> job </a:t>
            </a:r>
            <a:r>
              <a:rPr lang="it-IT" sz="2800" dirty="0" err="1" smtClean="0">
                <a:latin typeface="Georgia" pitchFamily="18" charset="0"/>
              </a:rPr>
              <a:t>positions</a:t>
            </a:r>
            <a:r>
              <a:rPr lang="it-IT" sz="2800" dirty="0" smtClean="0">
                <a:latin typeface="Georgia" pitchFamily="18" charset="0"/>
              </a:rPr>
              <a:t>:</a:t>
            </a:r>
          </a:p>
          <a:p>
            <a:pPr lvl="2"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latin typeface="Georgia" pitchFamily="18" charset="0"/>
              </a:rPr>
              <a:t>Proposal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writing</a:t>
            </a:r>
            <a:endParaRPr lang="it-IT" sz="2800" dirty="0" smtClean="0">
              <a:latin typeface="Georgia" pitchFamily="18" charset="0"/>
            </a:endParaRPr>
          </a:p>
          <a:p>
            <a:pPr lvl="2">
              <a:lnSpc>
                <a:spcPts val="3800"/>
              </a:lnSpc>
              <a:spcAft>
                <a:spcPts val="1200"/>
              </a:spcAft>
            </a:pPr>
            <a:r>
              <a:rPr lang="it-IT" sz="2800" dirty="0" smtClean="0">
                <a:latin typeface="Georgia" pitchFamily="18" charset="0"/>
              </a:rPr>
              <a:t>Project management</a:t>
            </a: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Proposal writing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484784"/>
            <a:ext cx="8431213" cy="4248472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GB" sz="2800" dirty="0" smtClean="0">
                <a:latin typeface="Georgia" pitchFamily="18" charset="0"/>
              </a:rPr>
              <a:t>Identifying the project idea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GB" sz="2800" dirty="0" smtClean="0">
                <a:latin typeface="Georgia" pitchFamily="18" charset="0"/>
              </a:rPr>
              <a:t>Analysing the funding programme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GB" sz="2800" dirty="0" smtClean="0">
                <a:latin typeface="Georgia" pitchFamily="18" charset="0"/>
              </a:rPr>
              <a:t>Creating the network of partners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GB" sz="2800" dirty="0" smtClean="0">
                <a:latin typeface="Georgia" pitchFamily="18" charset="0"/>
              </a:rPr>
              <a:t>Elaborating the proposal (with plan of action and budget)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GB" sz="2800" dirty="0" smtClean="0">
                <a:latin typeface="Georgia" pitchFamily="18" charset="0"/>
              </a:rPr>
              <a:t>Checking the formal completeness of the proposal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GB" sz="2800" dirty="0" smtClean="0">
                <a:latin typeface="Georgia" pitchFamily="18" charset="0"/>
              </a:rPr>
              <a:t>“Managing” the proposal writing team and ensuring that the proposal is submitted!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Project Management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484784"/>
            <a:ext cx="8431213" cy="4248472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GB" sz="2800" dirty="0" smtClean="0">
                <a:solidFill>
                  <a:schemeClr val="tx1"/>
                </a:solidFill>
                <a:latin typeface="Georgia" pitchFamily="18" charset="0"/>
              </a:rPr>
              <a:t>Programming the whole project at operational, administrative and financial level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GB" sz="2800" dirty="0" smtClean="0">
                <a:solidFill>
                  <a:schemeClr val="tx1"/>
                </a:solidFill>
                <a:latin typeface="Georgia" pitchFamily="18" charset="0"/>
              </a:rPr>
              <a:t>Creating and empowering the team 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GB" sz="2800" dirty="0" smtClean="0">
                <a:solidFill>
                  <a:schemeClr val="tx1"/>
                </a:solidFill>
                <a:latin typeface="Georgia" pitchFamily="18" charset="0"/>
              </a:rPr>
              <a:t>Coordinating the network of partners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GB" sz="2800" dirty="0" smtClean="0">
                <a:solidFill>
                  <a:schemeClr val="tx1"/>
                </a:solidFill>
                <a:latin typeface="Georgia" pitchFamily="18" charset="0"/>
              </a:rPr>
              <a:t>Developing the activities at local level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GB" sz="2800" dirty="0" smtClean="0">
                <a:solidFill>
                  <a:schemeClr val="tx1"/>
                </a:solidFill>
                <a:latin typeface="Georgia" pitchFamily="18" charset="0"/>
              </a:rPr>
              <a:t>Running the ordinary administration of the project</a:t>
            </a: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Project Management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484784"/>
            <a:ext cx="8431213" cy="4248472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GB" sz="2800" dirty="0" smtClean="0">
                <a:solidFill>
                  <a:schemeClr val="tx1"/>
                </a:solidFill>
                <a:latin typeface="Georgia" pitchFamily="18" charset="0"/>
              </a:rPr>
              <a:t>Monitoring the project progress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GB" sz="2800" dirty="0" smtClean="0">
                <a:solidFill>
                  <a:schemeClr val="tx1"/>
                </a:solidFill>
                <a:latin typeface="Georgia" pitchFamily="18" charset="0"/>
              </a:rPr>
              <a:t>Finalising and sending the technical reports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GB" sz="2800" dirty="0" smtClean="0">
                <a:solidFill>
                  <a:schemeClr val="tx1"/>
                </a:solidFill>
                <a:latin typeface="Georgia" pitchFamily="18" charset="0"/>
              </a:rPr>
              <a:t>Finalising and sending the financial reports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GB" sz="2800" dirty="0" smtClean="0">
                <a:solidFill>
                  <a:schemeClr val="tx1"/>
                </a:solidFill>
                <a:latin typeface="Georgia" pitchFamily="18" charset="0"/>
              </a:rPr>
              <a:t>Keeping transparent and collaborative relations with the managing authority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What about you?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484784"/>
            <a:ext cx="8431213" cy="4248472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Do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you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have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any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experience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in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this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field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?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Are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you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more a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proposal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writer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or a project manager?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What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are in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your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opinion the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competencies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,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which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are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necessary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to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cover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these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positions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?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What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are the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organisations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where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such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positions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exist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?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Our lessons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340768"/>
            <a:ext cx="8431213" cy="4392488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US" sz="2800" dirty="0" smtClean="0">
                <a:solidFill>
                  <a:schemeClr val="tx1"/>
                </a:solidFill>
                <a:latin typeface="Georgia" pitchFamily="18" charset="0"/>
              </a:rPr>
              <a:t>Presentation of the "Project Management" course:  summary of the issues, bibliography, case history 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US" sz="2800" dirty="0" smtClean="0">
                <a:solidFill>
                  <a:schemeClr val="tx1"/>
                </a:solidFill>
                <a:latin typeface="Georgia" pitchFamily="18" charset="0"/>
              </a:rPr>
              <a:t>Project Cycle Management with emphasis on  </a:t>
            </a:r>
            <a:r>
              <a:rPr lang="en-US" sz="2800" dirty="0" smtClean="0">
                <a:solidFill>
                  <a:schemeClr val="tx1"/>
                </a:solidFill>
                <a:latin typeface="Georgia" pitchFamily="18" charset="0"/>
              </a:rPr>
              <a:t>Identification, Formulation and Implementation phases</a:t>
            </a:r>
            <a:endParaRPr lang="en-US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US" sz="2800" dirty="0" smtClean="0">
                <a:solidFill>
                  <a:schemeClr val="tx1"/>
                </a:solidFill>
                <a:latin typeface="Georgia" pitchFamily="18" charset="0"/>
              </a:rPr>
              <a:t>The logical framework approach: stakeholders analysis, problem analysis, SWOT </a:t>
            </a:r>
            <a:r>
              <a:rPr lang="en-US" sz="2800" dirty="0" smtClean="0">
                <a:solidFill>
                  <a:schemeClr val="tx1"/>
                </a:solidFill>
                <a:latin typeface="Georgia" pitchFamily="18" charset="0"/>
              </a:rPr>
              <a:t>analysis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US" sz="2800" dirty="0" smtClean="0">
                <a:solidFill>
                  <a:schemeClr val="tx1"/>
                </a:solidFill>
                <a:latin typeface="Georgia" pitchFamily="18" charset="0"/>
              </a:rPr>
              <a:t>The logical framework approach: General objective, Specific objective, Results, Activities</a:t>
            </a: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en-US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en-US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Our lessons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484784"/>
            <a:ext cx="8431213" cy="4248472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US" sz="2800" dirty="0" smtClean="0">
                <a:solidFill>
                  <a:schemeClr val="tx1"/>
                </a:solidFill>
                <a:latin typeface="Georgia" pitchFamily="18" charset="0"/>
              </a:rPr>
              <a:t>Planning </a:t>
            </a:r>
            <a:r>
              <a:rPr lang="en-US" sz="2800" dirty="0" smtClean="0">
                <a:solidFill>
                  <a:schemeClr val="tx1"/>
                </a:solidFill>
                <a:latin typeface="Georgia" pitchFamily="18" charset="0"/>
              </a:rPr>
              <a:t>and scheduling project's </a:t>
            </a:r>
            <a:r>
              <a:rPr lang="en-US" sz="2800" dirty="0" smtClean="0">
                <a:solidFill>
                  <a:schemeClr val="tx1"/>
                </a:solidFill>
                <a:latin typeface="Georgia" pitchFamily="18" charset="0"/>
              </a:rPr>
              <a:t>activities</a:t>
            </a:r>
            <a:endParaRPr lang="en-US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US" sz="2800" dirty="0" smtClean="0">
                <a:solidFill>
                  <a:schemeClr val="tx1"/>
                </a:solidFill>
                <a:latin typeface="Georgia" pitchFamily="18" charset="0"/>
              </a:rPr>
              <a:t>Project </a:t>
            </a:r>
            <a:r>
              <a:rPr lang="en-US" sz="2800" dirty="0" smtClean="0">
                <a:solidFill>
                  <a:schemeClr val="tx1"/>
                </a:solidFill>
                <a:latin typeface="Georgia" pitchFamily="18" charset="0"/>
              </a:rPr>
              <a:t>management: the horizontal competencies </a:t>
            </a:r>
            <a:r>
              <a:rPr lang="en-US" sz="2800" dirty="0" smtClean="0">
                <a:solidFill>
                  <a:schemeClr val="tx1"/>
                </a:solidFill>
                <a:latin typeface="Georgia" pitchFamily="18" charset="0"/>
              </a:rPr>
              <a:t>approach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US" sz="2800" dirty="0" smtClean="0">
                <a:solidFill>
                  <a:schemeClr val="tx1"/>
                </a:solidFill>
                <a:latin typeface="Georgia" pitchFamily="18" charset="0"/>
              </a:rPr>
              <a:t>Focus on networking: the importance of the partnership in a cooperation project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US" sz="2800" dirty="0" smtClean="0">
                <a:solidFill>
                  <a:schemeClr val="tx1"/>
                </a:solidFill>
                <a:latin typeface="Georgia" pitchFamily="18" charset="0"/>
              </a:rPr>
              <a:t>Focus on communication: tools and solutions for project dissemination and  </a:t>
            </a:r>
            <a:r>
              <a:rPr lang="en-US" sz="2800" dirty="0" err="1" smtClean="0">
                <a:solidFill>
                  <a:schemeClr val="tx1"/>
                </a:solidFill>
                <a:latin typeface="Georgia" pitchFamily="18" charset="0"/>
              </a:rPr>
              <a:t>capitalisation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solidFill>
                <a:schemeClr val="accent2">
                  <a:lumMod val="75000"/>
                </a:schemeClr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en-US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Our lessons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484784"/>
            <a:ext cx="8431213" cy="4248472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US" sz="2800" dirty="0" err="1" smtClean="0">
                <a:solidFill>
                  <a:schemeClr val="tx1"/>
                </a:solidFill>
                <a:latin typeface="Georgia" pitchFamily="18" charset="0"/>
              </a:rPr>
              <a:t>Complementarity</a:t>
            </a:r>
            <a:r>
              <a:rPr lang="en-US" sz="2800" dirty="0" smtClean="0">
                <a:solidFill>
                  <a:schemeClr val="tx1"/>
                </a:solidFill>
                <a:latin typeface="Georgia" pitchFamily="18" charset="0"/>
              </a:rPr>
              <a:t> with “Project Cycle Management: Theory”</a:t>
            </a: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en-US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US" sz="2800" dirty="0" smtClean="0">
                <a:solidFill>
                  <a:srgbClr val="002060"/>
                </a:solidFill>
                <a:latin typeface="Georgia" pitchFamily="18" charset="0"/>
              </a:rPr>
              <a:t>Total of this course: 20 hours</a:t>
            </a:r>
            <a:endParaRPr lang="it-IT" sz="2800" dirty="0" smtClean="0">
              <a:solidFill>
                <a:srgbClr val="002060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Our methodology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484784"/>
            <a:ext cx="8431213" cy="4248472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Lectures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Case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histories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Exercises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solidFill>
                <a:srgbClr val="00B0F0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Strengths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484784"/>
            <a:ext cx="8431213" cy="4248472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Related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to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the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actual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job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dimension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Operational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, concrete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International (and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this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class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helps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!)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Oriented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towards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socially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,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environmentally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,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economically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sustainable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development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Based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on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real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projects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Weaknesses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484784"/>
            <a:ext cx="8431213" cy="4248472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Limited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scientific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background,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totally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dependent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on the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European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Commission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Linked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to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the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teacher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’s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professional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experience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More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experimented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in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courses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for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professionals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than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in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courses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for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academic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students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solidFill>
                <a:srgbClr val="00B0F0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Opportunities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484784"/>
            <a:ext cx="8431213" cy="4248472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Good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basis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for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a training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period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Course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to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be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mentioned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in a job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interview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“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Proposal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writer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” and “Project manager”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positions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exist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in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all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organisations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working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on a project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basis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More and more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organisations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have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started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to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work on a project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basis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solidFill>
                <a:srgbClr val="00B0F0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Threats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484784"/>
            <a:ext cx="8431213" cy="4248472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Case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histories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will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be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old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when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you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will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approach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the job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dimension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Project management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tools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will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be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more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advanced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when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you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will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approach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the job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dimension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: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thin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k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the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new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programming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period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2014-2020!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solidFill>
                <a:srgbClr val="00B0F0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A basic PM bibliography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484784"/>
            <a:ext cx="8431213" cy="4896544"/>
          </a:xfrm>
        </p:spPr>
        <p:txBody>
          <a:bodyPr/>
          <a:lstStyle/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en-US" sz="2200" b="1" dirty="0" smtClean="0">
                <a:latin typeface="Georgia" pitchFamily="18" charset="0"/>
              </a:rPr>
              <a:t>Project Cycle Management Guidelines</a:t>
            </a:r>
            <a:r>
              <a:rPr lang="en-US" sz="2200" dirty="0" smtClean="0">
                <a:latin typeface="Georgia" pitchFamily="18" charset="0"/>
              </a:rPr>
              <a:t>, European Commission, March 2004 </a:t>
            </a:r>
            <a:r>
              <a:rPr lang="en-US" sz="2200" u="sng" dirty="0" smtClean="0">
                <a:latin typeface="Georgia" pitchFamily="18" charset="0"/>
                <a:hlinkClick r:id="rId3"/>
              </a:rPr>
              <a:t>http://ec.europa.eu/europeaid/infopoint/publications/index_en.htm</a:t>
            </a:r>
            <a:r>
              <a:rPr lang="it-IT" sz="2200" dirty="0" smtClean="0">
                <a:latin typeface="Georgia" pitchFamily="18" charset="0"/>
              </a:rPr>
              <a:t> </a:t>
            </a:r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en-US" sz="2200" b="1" dirty="0" smtClean="0">
                <a:latin typeface="Georgia" pitchFamily="18" charset="0"/>
              </a:rPr>
              <a:t>Territorial </a:t>
            </a:r>
            <a:r>
              <a:rPr lang="en-US" sz="2200" b="1" dirty="0" smtClean="0">
                <a:latin typeface="Georgia" pitchFamily="18" charset="0"/>
              </a:rPr>
              <a:t>Cooperation Project Management </a:t>
            </a:r>
            <a:r>
              <a:rPr lang="en-US" sz="2200" b="1" dirty="0" smtClean="0">
                <a:latin typeface="Georgia" pitchFamily="18" charset="0"/>
              </a:rPr>
              <a:t>Handbook,</a:t>
            </a:r>
            <a:r>
              <a:rPr lang="en-US" sz="2200" b="1" dirty="0" smtClean="0">
                <a:latin typeface="Georgia" pitchFamily="18" charset="0"/>
              </a:rPr>
              <a:t> </a:t>
            </a:r>
            <a:r>
              <a:rPr lang="en-US" sz="2200" dirty="0" smtClean="0">
                <a:latin typeface="Georgia" pitchFamily="18" charset="0"/>
              </a:rPr>
              <a:t>Interact - European </a:t>
            </a:r>
            <a:r>
              <a:rPr lang="en-US" sz="2200" dirty="0" smtClean="0">
                <a:latin typeface="Georgia" pitchFamily="18" charset="0"/>
              </a:rPr>
              <a:t>Union, March 2007 </a:t>
            </a:r>
          </a:p>
          <a:p>
            <a:pPr>
              <a:lnSpc>
                <a:spcPct val="100000"/>
              </a:lnSpc>
              <a:spcAft>
                <a:spcPts val="1200"/>
              </a:spcAft>
              <a:buNone/>
            </a:pPr>
            <a:r>
              <a:rPr lang="en-US" sz="2200" dirty="0" smtClean="0">
                <a:latin typeface="Georgia" pitchFamily="18" charset="0"/>
              </a:rPr>
              <a:t>	</a:t>
            </a:r>
            <a:r>
              <a:rPr lang="it-IT" sz="2200" u="sng" dirty="0" smtClean="0">
                <a:latin typeface="Georgia" pitchFamily="18" charset="0"/>
                <a:hlinkClick r:id="rId4"/>
              </a:rPr>
              <a:t>http://www.interact-eu.net/</a:t>
            </a:r>
            <a:r>
              <a:rPr lang="it-IT" sz="2200" u="sng" dirty="0" err="1" smtClean="0">
                <a:latin typeface="Georgia" pitchFamily="18" charset="0"/>
                <a:hlinkClick r:id="rId4"/>
              </a:rPr>
              <a:t>interact_publications</a:t>
            </a:r>
            <a:r>
              <a:rPr lang="it-IT" sz="2200" u="sng" dirty="0" smtClean="0">
                <a:latin typeface="Georgia" pitchFamily="18" charset="0"/>
                <a:hlinkClick r:id="rId4"/>
              </a:rPr>
              <a:t>/</a:t>
            </a:r>
            <a:r>
              <a:rPr lang="it-IT" sz="2200" u="sng" dirty="0" err="1" smtClean="0">
                <a:latin typeface="Georgia" pitchFamily="18" charset="0"/>
                <a:hlinkClick r:id="rId4"/>
              </a:rPr>
              <a:t>interact_publications</a:t>
            </a:r>
            <a:r>
              <a:rPr lang="it-IT" sz="2200" u="sng" dirty="0" smtClean="0">
                <a:latin typeface="Georgia" pitchFamily="18" charset="0"/>
                <a:hlinkClick r:id="rId4"/>
              </a:rPr>
              <a:t>/302/6780</a:t>
            </a:r>
            <a:endParaRPr lang="en-US" sz="2200" u="sng" dirty="0" smtClean="0">
              <a:latin typeface="Georgia" pitchFamily="18" charset="0"/>
              <a:hlinkClick r:id="rId3"/>
            </a:endParaRPr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en-US" sz="2200" dirty="0" smtClean="0">
                <a:latin typeface="Georgia" pitchFamily="18" charset="0"/>
              </a:rPr>
              <a:t>Communication </a:t>
            </a:r>
            <a:r>
              <a:rPr lang="en-US" sz="2200" dirty="0" smtClean="0">
                <a:latin typeface="Georgia" pitchFamily="18" charset="0"/>
              </a:rPr>
              <a:t>and visibility manual, European Commission, July 2009  </a:t>
            </a:r>
            <a:r>
              <a:rPr lang="en-US" sz="2200" u="sng" dirty="0" smtClean="0">
                <a:latin typeface="Georgia" pitchFamily="18" charset="0"/>
                <a:hlinkClick r:id="rId5"/>
              </a:rPr>
              <a:t>http://ec.europa.eu/europeaid/work/visibility/index_en.htm</a:t>
            </a:r>
            <a:endParaRPr lang="en-US" sz="2200" u="sng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egnaposto contenuto 2"/>
          <p:cNvSpPr>
            <a:spLocks noGrp="1"/>
          </p:cNvSpPr>
          <p:nvPr>
            <p:ph idx="1"/>
          </p:nvPr>
        </p:nvSpPr>
        <p:spPr>
          <a:xfrm>
            <a:off x="0" y="2143125"/>
            <a:ext cx="9907588" cy="1285875"/>
          </a:xfrm>
        </p:spPr>
        <p:txBody>
          <a:bodyPr/>
          <a:lstStyle/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r>
              <a:rPr lang="it-IT" sz="4400" b="1" dirty="0" err="1" smtClean="0">
                <a:solidFill>
                  <a:srgbClr val="00B0F0"/>
                </a:solidFill>
                <a:latin typeface="Georgia" pitchFamily="18" charset="0"/>
              </a:rPr>
              <a:t>Let</a:t>
            </a:r>
            <a:r>
              <a:rPr lang="it-IT" sz="4400" b="1" dirty="0" smtClean="0">
                <a:solidFill>
                  <a:srgbClr val="00B0F0"/>
                </a:solidFill>
                <a:latin typeface="Georgia" pitchFamily="18" charset="0"/>
              </a:rPr>
              <a:t> me </a:t>
            </a:r>
            <a:r>
              <a:rPr lang="it-IT" sz="4400" b="1" dirty="0" err="1" smtClean="0">
                <a:solidFill>
                  <a:srgbClr val="00B0F0"/>
                </a:solidFill>
                <a:latin typeface="Georgia" pitchFamily="18" charset="0"/>
              </a:rPr>
              <a:t>know</a:t>
            </a:r>
            <a:r>
              <a:rPr lang="it-IT" sz="4400" b="1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4400" b="1" dirty="0" err="1" smtClean="0">
                <a:solidFill>
                  <a:srgbClr val="00B0F0"/>
                </a:solidFill>
                <a:latin typeface="Georgia" pitchFamily="18" charset="0"/>
              </a:rPr>
              <a:t>if</a:t>
            </a:r>
            <a:r>
              <a:rPr lang="it-IT" sz="4400" b="1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4400" b="1" dirty="0" err="1" smtClean="0">
                <a:solidFill>
                  <a:srgbClr val="00B0F0"/>
                </a:solidFill>
                <a:latin typeface="Georgia" pitchFamily="18" charset="0"/>
              </a:rPr>
              <a:t>you</a:t>
            </a:r>
            <a:r>
              <a:rPr lang="it-IT" sz="4400" b="1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4400" b="1" dirty="0" err="1" smtClean="0">
                <a:solidFill>
                  <a:srgbClr val="00B0F0"/>
                </a:solidFill>
                <a:latin typeface="Georgia" pitchFamily="18" charset="0"/>
              </a:rPr>
              <a:t>follow</a:t>
            </a:r>
            <a:r>
              <a:rPr lang="it-IT" sz="4400" b="1" dirty="0" smtClean="0">
                <a:solidFill>
                  <a:srgbClr val="00B0F0"/>
                </a:solidFill>
                <a:latin typeface="Georgia" pitchFamily="18" charset="0"/>
              </a:rPr>
              <a:t> me..</a:t>
            </a: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3600" b="1" dirty="0" smtClean="0">
              <a:solidFill>
                <a:srgbClr val="00B0F0"/>
              </a:solidFill>
              <a:latin typeface="Georgia" pitchFamily="18" charset="0"/>
            </a:endParaRP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p.celotti@t33.it</a:t>
            </a: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3600" b="1" dirty="0" smtClean="0">
              <a:solidFill>
                <a:srgbClr val="00B0F0"/>
              </a:solidFill>
              <a:latin typeface="Georgia" pitchFamily="18" charset="0"/>
            </a:endParaRP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3600" dirty="0" smtClean="0">
              <a:solidFill>
                <a:schemeClr val="tx1"/>
              </a:solidFill>
              <a:latin typeface="Georgia" pitchFamily="18" charset="0"/>
            </a:endParaRPr>
          </a:p>
        </p:txBody>
      </p:sp>
      <p:pic>
        <p:nvPicPr>
          <p:cNvPr id="3" name="Picture 2" descr="UNIMC -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98010" y="188640"/>
            <a:ext cx="2857500" cy="1276350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i Office">
  <a:themeElements>
    <a:clrScheme name="Tema di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i Office">
      <a:majorFont>
        <a:latin typeface="Arial"/>
        <a:ea typeface="MS Gothic"/>
        <a:cs typeface=""/>
      </a:majorFont>
      <a:minorFont>
        <a:latin typeface="Arial"/>
        <a:ea typeface="MS Gothic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  <a:ea typeface="MS Gothic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  <a:ea typeface="MS Gothic" charset="-128"/>
          </a:defRPr>
        </a:defPPr>
      </a:lstStyle>
    </a:lnDef>
  </a:objectDefaults>
  <a:extraClrSchemeLst>
    <a:extraClrScheme>
      <a:clrScheme name="Tema di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i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758</TotalTime>
  <Words>711</Words>
  <Application>Microsoft Office PowerPoint</Application>
  <PresentationFormat>Personalizzato</PresentationFormat>
  <Paragraphs>127</Paragraphs>
  <Slides>21</Slides>
  <Notes>21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21</vt:i4>
      </vt:variant>
    </vt:vector>
  </HeadingPairs>
  <TitlesOfParts>
    <vt:vector size="22" baseType="lpstr">
      <vt:lpstr>Tema di Office</vt:lpstr>
      <vt:lpstr>Diapositiva 1</vt:lpstr>
      <vt:lpstr>Diapositiva 2</vt:lpstr>
      <vt:lpstr>Your teacher</vt:lpstr>
      <vt:lpstr>Your teacher today</vt:lpstr>
      <vt:lpstr>Your teacher’s experience</vt:lpstr>
      <vt:lpstr>Diapositiva 6</vt:lpstr>
      <vt:lpstr>Project Cycle Management</vt:lpstr>
      <vt:lpstr>Proposal writing</vt:lpstr>
      <vt:lpstr>Project Management</vt:lpstr>
      <vt:lpstr>Project Management</vt:lpstr>
      <vt:lpstr>What about you?</vt:lpstr>
      <vt:lpstr>Our lessons</vt:lpstr>
      <vt:lpstr>Our lessons</vt:lpstr>
      <vt:lpstr>Our lessons</vt:lpstr>
      <vt:lpstr>Our methodology</vt:lpstr>
      <vt:lpstr>Strengths</vt:lpstr>
      <vt:lpstr>Weaknesses</vt:lpstr>
      <vt:lpstr>Opportunities</vt:lpstr>
      <vt:lpstr>Threats</vt:lpstr>
      <vt:lpstr>A basic PM bibliography</vt:lpstr>
      <vt:lpstr>Diapositiva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CERISDI</dc:title>
  <dc:creator>Pietro</dc:creator>
  <cp:lastModifiedBy>Pietro Celotti</cp:lastModifiedBy>
  <cp:revision>123</cp:revision>
  <dcterms:modified xsi:type="dcterms:W3CDTF">2013-10-02T09:50:41Z</dcterms:modified>
</cp:coreProperties>
</file>