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72" r:id="rId2"/>
    <p:sldId id="369" r:id="rId3"/>
    <p:sldId id="368" r:id="rId4"/>
    <p:sldId id="353" r:id="rId5"/>
    <p:sldId id="367" r:id="rId6"/>
    <p:sldId id="366" r:id="rId7"/>
    <p:sldId id="346" r:id="rId8"/>
    <p:sldId id="307" r:id="rId9"/>
  </p:sldIdLst>
  <p:sldSz cx="9907588" cy="6858000"/>
  <p:notesSz cx="6796088" cy="9926638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 varScale="1">
        <p:scale>
          <a:sx n="69" d="100"/>
          <a:sy n="69" d="100"/>
        </p:scale>
        <p:origin x="-1254" y="-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4812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D1CB2-1077-407E-84D5-7F20208E89D8}" type="datetimeFigureOut">
              <a:rPr lang="it-IT" smtClean="0"/>
              <a:pPr/>
              <a:t>23/10/2013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4812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4DDC3-C894-4DB1-BB1D-AA5CD103370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7174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22313" y="750888"/>
            <a:ext cx="5345112" cy="37020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7389" y="4772025"/>
            <a:ext cx="4879969" cy="419469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noProof="0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9633" y="4708260"/>
            <a:ext cx="4875250" cy="4682409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682" y="384314"/>
            <a:ext cx="4791871" cy="1723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1316" y="180955"/>
            <a:ext cx="4980652" cy="2190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682" y="9511306"/>
            <a:ext cx="4791871" cy="1723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1316" y="9502688"/>
            <a:ext cx="4980652" cy="2190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024" y="4794429"/>
            <a:ext cx="685959" cy="31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22313" y="750888"/>
            <a:ext cx="5346700" cy="37020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9544" y="9428583"/>
            <a:ext cx="2944971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8839E71-A455-4B05-890B-C78A9ED3C572}" type="slidenum">
              <a:rPr lang="it-IT"/>
              <a:pPr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8</a:t>
            </a:fld>
            <a:endParaRPr lang="it-IT"/>
          </a:p>
        </p:txBody>
      </p:sp>
      <p:sp>
        <p:nvSpPr>
          <p:cNvPr id="11267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endParaRPr lang="it-IT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body"/>
          </p:nvPr>
        </p:nvSpPr>
        <p:spPr>
          <a:xfrm>
            <a:off x="921877" y="4753068"/>
            <a:ext cx="4996383" cy="4444584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6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Stakeholder</a:t>
            </a:r>
            <a:r>
              <a:rPr lang="it-IT" sz="3600" smtClean="0">
                <a:solidFill>
                  <a:srgbClr val="00B0F0"/>
                </a:solidFill>
                <a:latin typeface="Georgia" pitchFamily="18" charset="0"/>
              </a:rPr>
              <a:t> analysis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47675" y="5000625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628972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11 </a:t>
            </a:r>
            <a:r>
              <a:rPr lang="it-IT" sz="1600" dirty="0" err="1" smtClean="0">
                <a:solidFill>
                  <a:schemeClr val="tx1"/>
                </a:solidFill>
                <a:latin typeface="Georgia" pitchFamily="18" charset="0"/>
              </a:rPr>
              <a:t>October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2013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6" name="Picture 2" descr="UNIMC -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8010" y="188640"/>
            <a:ext cx="2857500" cy="127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Logical Framework approach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61306" y="2276872"/>
            <a:ext cx="2286000" cy="341312"/>
          </a:xfrm>
          <a:prstGeom prst="rect">
            <a:avLst/>
          </a:prstGeom>
          <a:solidFill>
            <a:srgbClr val="3333CC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>
                <a:srgbClr val="FFFFFF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b="1" dirty="0">
                <a:solidFill>
                  <a:srgbClr val="FFFFFF"/>
                </a:solidFill>
                <a:latin typeface="Georgia" pitchFamily="18" charset="0"/>
              </a:rPr>
              <a:t>1. ANALYSIS 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585642" y="1916832"/>
            <a:ext cx="5867400" cy="206428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Current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situation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is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analysed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in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order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to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design the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image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the future “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desired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situation”.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It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will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facilitate the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identification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the appropriate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strategies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in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order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to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reach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the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</a:rPr>
              <a:t>desired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</a:rPr>
              <a:t> situation. </a:t>
            </a:r>
          </a:p>
          <a:p>
            <a:pPr algn="just" eaLnBrk="0" hangingPunct="0">
              <a:lnSpc>
                <a:spcPct val="40000"/>
              </a:lnSpc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it-IT" sz="2000" dirty="0">
              <a:solidFill>
                <a:srgbClr val="000000"/>
              </a:solidFill>
              <a:latin typeface="Georgia" pitchFamily="18" charset="0"/>
            </a:endParaRPr>
          </a:p>
          <a:p>
            <a:pPr algn="just" eaLnBrk="0" hangingPunct="0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Objective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: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to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guarantee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that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 the project idea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is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relevant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to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 the future situation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</a:rPr>
              <a:t>desired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. </a:t>
            </a: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1569418" y="3284984"/>
            <a:ext cx="228600" cy="4572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5F5F5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Arial" charset="0"/>
              <a:buNone/>
            </a:pPr>
            <a:endParaRPr lang="it-IT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878968" y="4653136"/>
            <a:ext cx="1642094" cy="340735"/>
          </a:xfrm>
          <a:prstGeom prst="rect">
            <a:avLst/>
          </a:prstGeom>
          <a:solidFill>
            <a:srgbClr val="FF9900"/>
          </a:solidFill>
          <a:ln w="9360">
            <a:solidFill>
              <a:srgbClr val="FF99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buClr>
                <a:srgbClr val="FFFFFF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b="1" dirty="0">
                <a:solidFill>
                  <a:srgbClr val="FFFFFF"/>
                </a:solidFill>
                <a:latin typeface="Georgia" pitchFamily="18" charset="0"/>
                <a:cs typeface="Times New Roman" pitchFamily="18" charset="0"/>
              </a:rPr>
              <a:t>2. PLANNING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585642" y="4437112"/>
            <a:ext cx="5867400" cy="114095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The project idea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is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specified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 in a </a:t>
            </a:r>
            <a:r>
              <a:rPr lang="it-IT" sz="2000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plan</a:t>
            </a:r>
            <a:r>
              <a:rPr lang="it-IT" sz="2000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40000"/>
              </a:lnSpc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i="1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 </a:t>
            </a:r>
          </a:p>
          <a:p>
            <a:pPr algn="just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Objective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: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to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guarantee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 the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development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it-IT" sz="2000" i="1" dirty="0" err="1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of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  <a:cs typeface="Times New Roman" pitchFamily="18" charset="0"/>
              </a:rPr>
              <a:t> the project.</a:t>
            </a:r>
            <a:r>
              <a:rPr lang="it-IT" sz="2000" i="1" dirty="0">
                <a:solidFill>
                  <a:srgbClr val="000000"/>
                </a:solidFill>
                <a:latin typeface="Georgia" pitchFamily="18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Logical Framework approach steps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5313834" y="1916832"/>
            <a:ext cx="3672408" cy="4176464"/>
          </a:xfrm>
        </p:spPr>
        <p:txBody>
          <a:bodyPr/>
          <a:lstStyle/>
          <a:p>
            <a:pPr algn="ctr">
              <a:lnSpc>
                <a:spcPts val="3800"/>
              </a:lnSpc>
              <a:spcAft>
                <a:spcPts val="1200"/>
              </a:spcAft>
              <a:buNone/>
            </a:pPr>
            <a:r>
              <a:rPr lang="it-IT" sz="2800" b="1" dirty="0" smtClean="0">
                <a:latin typeface="Georgia" pitchFamily="18" charset="0"/>
              </a:rPr>
              <a:t>PLANNING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LF Matrix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Activity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scheduling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Resource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scheduling</a:t>
            </a:r>
            <a:endParaRPr lang="it-IT" sz="2800" dirty="0" smtClean="0">
              <a:latin typeface="Georgia" pitchFamily="18" charset="0"/>
            </a:endParaRPr>
          </a:p>
        </p:txBody>
      </p:sp>
      <p:sp>
        <p:nvSpPr>
          <p:cNvPr id="6" name="Segnaposto contenuto 8"/>
          <p:cNvSpPr txBox="1">
            <a:spLocks/>
          </p:cNvSpPr>
          <p:nvPr/>
        </p:nvSpPr>
        <p:spPr bwMode="auto">
          <a:xfrm>
            <a:off x="819150" y="1925216"/>
            <a:ext cx="3558579" cy="417646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449263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Pct val="100000"/>
              <a:tabLst/>
              <a:defRPr/>
            </a:pPr>
            <a:r>
              <a:rPr kumimoji="0" lang="it-IT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ANALYSIS</a:t>
            </a:r>
          </a:p>
          <a:p>
            <a:pPr marL="342900" marR="0" lvl="0" indent="-342900" defTabSz="449263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lang="it-IT" sz="2800" kern="0" dirty="0" err="1" smtClean="0">
                <a:solidFill>
                  <a:schemeClr val="accent2"/>
                </a:solidFill>
                <a:latin typeface="Georgia" pitchFamily="18" charset="0"/>
                <a:ea typeface="+mn-ea"/>
              </a:rPr>
              <a:t>Stakeholder</a:t>
            </a:r>
            <a:r>
              <a:rPr lang="it-IT" sz="2800" kern="0" dirty="0" smtClean="0">
                <a:solidFill>
                  <a:schemeClr val="accent2"/>
                </a:solidFill>
                <a:latin typeface="Georgia" pitchFamily="18" charset="0"/>
                <a:ea typeface="+mn-ea"/>
              </a:rPr>
              <a:t> </a:t>
            </a:r>
            <a:r>
              <a:rPr lang="it-IT" sz="2800" kern="0" dirty="0" err="1" smtClean="0">
                <a:solidFill>
                  <a:schemeClr val="accent2"/>
                </a:solidFill>
                <a:latin typeface="Georgia" pitchFamily="18" charset="0"/>
                <a:ea typeface="+mn-ea"/>
              </a:rPr>
              <a:t>analysis</a:t>
            </a:r>
            <a:endParaRPr lang="it-IT" sz="2800" kern="0" dirty="0" smtClean="0">
              <a:solidFill>
                <a:schemeClr val="accent2"/>
              </a:solidFill>
              <a:latin typeface="Georgia" pitchFamily="18" charset="0"/>
              <a:ea typeface="+mn-ea"/>
            </a:endParaRPr>
          </a:p>
          <a:p>
            <a:pPr marL="342900" marR="0" lvl="0" indent="-342900" defTabSz="449263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it-IT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Problem</a:t>
            </a:r>
            <a:r>
              <a:rPr kumimoji="0" lang="it-IT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 </a:t>
            </a:r>
            <a:r>
              <a:rPr kumimoji="0" lang="it-IT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analysis</a:t>
            </a:r>
            <a:endParaRPr kumimoji="0" lang="it-IT" sz="28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marL="342900" marR="0" lvl="0" indent="-342900" defTabSz="449263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lang="it-IT" sz="28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SWOT </a:t>
            </a:r>
            <a:r>
              <a:rPr lang="it-IT" sz="28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analysis</a:t>
            </a:r>
            <a:endParaRPr kumimoji="0" lang="it-IT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marL="342900" marR="0" lvl="0" indent="-342900" defTabSz="449263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lang="it-IT" sz="2800" kern="0" dirty="0" err="1" smtClean="0">
                <a:solidFill>
                  <a:srgbClr val="000000"/>
                </a:solidFill>
                <a:latin typeface="Georgia" pitchFamily="18" charset="0"/>
                <a:ea typeface="+mn-ea"/>
              </a:rPr>
              <a:t>Objective</a:t>
            </a:r>
            <a:r>
              <a:rPr lang="it-IT" sz="2800" kern="0" dirty="0" smtClean="0">
                <a:solidFill>
                  <a:srgbClr val="000000"/>
                </a:solidFill>
                <a:latin typeface="Georgia" pitchFamily="18" charset="0"/>
                <a:ea typeface="+mn-ea"/>
              </a:rPr>
              <a:t> </a:t>
            </a:r>
            <a:r>
              <a:rPr lang="it-IT" sz="2800" kern="0" dirty="0" err="1" smtClean="0">
                <a:solidFill>
                  <a:srgbClr val="000000"/>
                </a:solidFill>
                <a:latin typeface="Georgia" pitchFamily="18" charset="0"/>
                <a:ea typeface="+mn-ea"/>
              </a:rPr>
              <a:t>analysis</a:t>
            </a:r>
            <a:endParaRPr lang="it-IT" sz="2800" kern="0" dirty="0" smtClean="0">
              <a:solidFill>
                <a:srgbClr val="000000"/>
              </a:solidFill>
              <a:latin typeface="Georgia" pitchFamily="18" charset="0"/>
              <a:ea typeface="+mn-ea"/>
            </a:endParaRPr>
          </a:p>
          <a:p>
            <a:pPr marL="342900" marR="0" lvl="0" indent="-342900" defTabSz="449263" rtl="0" eaLnBrk="0" fontAlgn="base" latinLnBrk="0" hangingPunct="0">
              <a:lnSpc>
                <a:spcPts val="38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lang="it-IT" sz="2800" kern="0" dirty="0" err="1" smtClean="0">
                <a:solidFill>
                  <a:srgbClr val="000000"/>
                </a:solidFill>
                <a:latin typeface="Georgia" pitchFamily="18" charset="0"/>
                <a:ea typeface="+mn-ea"/>
              </a:rPr>
              <a:t>Strategy</a:t>
            </a:r>
            <a:r>
              <a:rPr lang="it-IT" sz="2800" kern="0" dirty="0" smtClean="0">
                <a:solidFill>
                  <a:srgbClr val="000000"/>
                </a:solidFill>
                <a:latin typeface="Georgia" pitchFamily="18" charset="0"/>
                <a:ea typeface="+mn-ea"/>
              </a:rPr>
              <a:t> </a:t>
            </a:r>
            <a:r>
              <a:rPr lang="it-IT" sz="2800" kern="0" dirty="0" err="1" smtClean="0">
                <a:solidFill>
                  <a:srgbClr val="000000"/>
                </a:solidFill>
                <a:latin typeface="Georgia" pitchFamily="18" charset="0"/>
                <a:ea typeface="+mn-ea"/>
              </a:rPr>
              <a:t>analysis</a:t>
            </a:r>
            <a:endParaRPr kumimoji="0" lang="it-IT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Proposal writer, again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124744"/>
            <a:ext cx="8431213" cy="5256584"/>
          </a:xfrm>
        </p:spPr>
        <p:txBody>
          <a:bodyPr/>
          <a:lstStyle/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accent2"/>
                </a:solidFill>
                <a:latin typeface="Georgia" pitchFamily="18" charset="0"/>
              </a:rPr>
              <a:t>Identifying the project idea with relevant stakeholders</a:t>
            </a:r>
          </a:p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Analysing the funding programme</a:t>
            </a:r>
          </a:p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Creating the network of partners</a:t>
            </a:r>
          </a:p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Elaborating the proposal’s description</a:t>
            </a:r>
          </a:p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Elaborating the budget’s description</a:t>
            </a:r>
          </a:p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Checking the formal completeness of the proposal</a:t>
            </a:r>
          </a:p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“Managing” the proposal writing team</a:t>
            </a:r>
          </a:p>
          <a:p>
            <a:pPr marL="339725" indent="-339725">
              <a:lnSpc>
                <a:spcPct val="90000"/>
              </a:lnSpc>
              <a:spcBef>
                <a:spcPts val="800"/>
              </a:spcBef>
              <a:buClrTx/>
              <a:buSzPct val="65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Sending the proposal by the deadline!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Definition of Stakeholders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89654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Any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people 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institutions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firms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that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may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significant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interest in the success 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failure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project</a:t>
            </a:r>
            <a:endParaRPr lang="it-IT" sz="26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When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interaction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with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stakeholder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needed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can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difficult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identify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representative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non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structured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group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people 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principle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stakeholders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can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also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individuals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- 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i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n Project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 Management,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however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it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unusual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 deal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with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this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kind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stakeholders</a:t>
            </a:r>
            <a:endParaRPr lang="it-IT" sz="2800" i="1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Steps for the analysis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89654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Identifying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general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problem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opportunity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addressed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/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considered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Identify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those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significant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interest in the (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potential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) project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Investigate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their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respective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roles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different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interests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relative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power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capacity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participate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Identify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extent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conflict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relationships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btw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stakeholders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Items of the analysis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89654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The following information must be collected:</a:t>
            </a: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Basic characteristics</a:t>
            </a: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Interest and how affected by the problems</a:t>
            </a: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Capacity and motivation to bring about change</a:t>
            </a: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en-US" sz="2800" i="1" dirty="0" smtClean="0">
                <a:solidFill>
                  <a:srgbClr val="FF0000"/>
                </a:solidFill>
                <a:latin typeface="Georgia" pitchFamily="18" charset="0"/>
              </a:rPr>
              <a:t>Possible actions to address stakeholders interests</a:t>
            </a:r>
            <a:endParaRPr lang="it-IT" sz="2800" i="1" dirty="0" smtClean="0">
              <a:solidFill>
                <a:srgbClr val="FF000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None/>
            </a:pP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Cooperation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projects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are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based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on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stakeholders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’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involvement</a:t>
            </a:r>
            <a:endParaRPr lang="it-IT" sz="3600" b="1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i="1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3" name="Picture 2" descr="UNIMC -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8010" y="188640"/>
            <a:ext cx="2857500" cy="127635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331</Words>
  <Application>Microsoft Office PowerPoint</Application>
  <PresentationFormat>Personalizzato</PresentationFormat>
  <Paragraphs>58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Tema di Office</vt:lpstr>
      <vt:lpstr>Diapositiva 1</vt:lpstr>
      <vt:lpstr>Logical Framework approach</vt:lpstr>
      <vt:lpstr>Logical Framework approach steps</vt:lpstr>
      <vt:lpstr>Proposal writer, again</vt:lpstr>
      <vt:lpstr>Definition of Stakeholders</vt:lpstr>
      <vt:lpstr>Steps for the analysis</vt:lpstr>
      <vt:lpstr>Items of the analysis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 Celotti</cp:lastModifiedBy>
  <cp:revision>127</cp:revision>
  <dcterms:modified xsi:type="dcterms:W3CDTF">2013-10-23T08:37:12Z</dcterms:modified>
</cp:coreProperties>
</file>