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82" r:id="rId2"/>
    <p:sldId id="371" r:id="rId3"/>
    <p:sldId id="391" r:id="rId4"/>
    <p:sldId id="370" r:id="rId5"/>
    <p:sldId id="374" r:id="rId6"/>
    <p:sldId id="373" r:id="rId7"/>
    <p:sldId id="372" r:id="rId8"/>
    <p:sldId id="377" r:id="rId9"/>
    <p:sldId id="384" r:id="rId10"/>
    <p:sldId id="385" r:id="rId11"/>
    <p:sldId id="392" r:id="rId12"/>
    <p:sldId id="388" r:id="rId13"/>
    <p:sldId id="389" r:id="rId14"/>
    <p:sldId id="390" r:id="rId15"/>
    <p:sldId id="393" r:id="rId16"/>
    <p:sldId id="307" r:id="rId17"/>
  </p:sldIdLst>
  <p:sldSz cx="9907588" cy="6858000"/>
  <p:notesSz cx="6797675" cy="987425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BD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21" autoAdjust="0"/>
    <p:restoredTop sz="94718" autoAdjust="0"/>
  </p:normalViewPr>
  <p:slideViewPr>
    <p:cSldViewPr>
      <p:cViewPr>
        <p:scale>
          <a:sx n="90" d="100"/>
          <a:sy n="90" d="100"/>
        </p:scale>
        <p:origin x="-714" y="60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10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501" cy="49426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587" y="0"/>
            <a:ext cx="2945500" cy="49426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30/10/2013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8406"/>
            <a:ext cx="2945501" cy="49426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587" y="9378406"/>
            <a:ext cx="2945500" cy="49426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63413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36600" y="747713"/>
            <a:ext cx="5318125" cy="3681412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183" y="4746841"/>
            <a:ext cx="4881115" cy="4172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074" y="4683676"/>
            <a:ext cx="4877939" cy="4656831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535" y="382147"/>
            <a:ext cx="4793782" cy="158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2081" y="180020"/>
            <a:ext cx="4981150" cy="217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535" y="9460520"/>
            <a:ext cx="4793782" cy="1579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2081" y="9452624"/>
            <a:ext cx="4981150" cy="217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346" y="4768948"/>
            <a:ext cx="685960" cy="30950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  <p:extLst>
      <p:ext uri="{BB962C8B-B14F-4D97-AF65-F5344CB8AC3E}">
        <p14:creationId xmlns:p14="http://schemas.microsoft.com/office/powerpoint/2010/main" xmlns="" val="19801173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36600" y="747713"/>
            <a:ext cx="5319713" cy="3681412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587" y="9378406"/>
            <a:ext cx="2945500" cy="4942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16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553" y="4727891"/>
            <a:ext cx="4997029" cy="4421541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Logical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Framework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tool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677062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25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October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2013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6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Proposal formulation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design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facilitated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Logical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Framework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. 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matrix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allowing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organise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different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elements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Intervention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Georgia" pitchFamily="18" charset="0"/>
              </a:rPr>
              <a:t>logic</a:t>
            </a:r>
            <a:endParaRPr lang="it-IT" dirty="0">
              <a:solidFill>
                <a:schemeClr val="tx1"/>
              </a:solidFill>
              <a:latin typeface="Georgia" pitchFamily="18" charset="0"/>
            </a:endParaRP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Verifiable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Georgia" pitchFamily="18" charset="0"/>
              </a:rPr>
              <a:t>indicators</a:t>
            </a:r>
            <a:endParaRPr lang="it-IT" dirty="0">
              <a:solidFill>
                <a:schemeClr val="tx1"/>
              </a:solidFill>
              <a:latin typeface="Georgia" pitchFamily="18" charset="0"/>
            </a:endParaRP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Sources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Georgia" pitchFamily="18" charset="0"/>
              </a:rPr>
              <a:t>verification</a:t>
            </a:r>
            <a:endParaRPr lang="it-IT" dirty="0">
              <a:solidFill>
                <a:schemeClr val="tx1"/>
              </a:solidFill>
              <a:latin typeface="Georgia" pitchFamily="18" charset="0"/>
            </a:endParaRP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Georgia" pitchFamily="18" charset="0"/>
              </a:rPr>
              <a:t>Assumptions</a:t>
            </a:r>
            <a:endParaRPr lang="it-IT" sz="2100" dirty="0">
              <a:solidFill>
                <a:schemeClr val="tx1"/>
              </a:solidFill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Proposal formulation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Logical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Framework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methodology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allowing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check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intervention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properly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structured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supports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implementation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monitoring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evaluation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actions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Logical framework</a:t>
            </a:r>
          </a:p>
        </p:txBody>
      </p:sp>
      <p:pic>
        <p:nvPicPr>
          <p:cNvPr id="31746" name="Immagine 3" descr="logo t3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7963" y="142875"/>
            <a:ext cx="70167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704850" y="1125538"/>
          <a:ext cx="8640763" cy="5429251"/>
        </p:xfrm>
        <a:graphic>
          <a:graphicData uri="http://schemas.openxmlformats.org/drawingml/2006/table">
            <a:tbl>
              <a:tblPr/>
              <a:tblGrid>
                <a:gridCol w="1728788"/>
                <a:gridCol w="1727200"/>
                <a:gridCol w="1728787"/>
                <a:gridCol w="1728788"/>
                <a:gridCol w="1727200"/>
              </a:tblGrid>
              <a:tr h="974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Intervention logic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Verifiable indicators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Sources of verification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Assumptions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General</a:t>
                      </a: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it-IT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objective</a:t>
                      </a: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Project purpose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Results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Activities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MEANS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MEANS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LF description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563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Intervention logic 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indicates the contents of the project.</a:t>
            </a:r>
          </a:p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Indicators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 gives the tools to verify if the objectives are reached and the results achieved. </a:t>
            </a:r>
          </a:p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Sources of verification 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indicates what information have to be used in order to apply the indicators.</a:t>
            </a:r>
          </a:p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Assumptions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 includes the external factors affecting (positively or negatively) the project’s impementation.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Intervention logic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following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hierarchy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designed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pPr marL="798513" lvl="2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GENERAL 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OBJECTIVE: 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long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term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benefits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society.</a:t>
            </a:r>
          </a:p>
          <a:p>
            <a:pPr marL="798513" lvl="2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PROJECT PURPOSE: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benefits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beneficiaries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798513" lvl="2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RESULTS: concrete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services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/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goods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made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available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project.</a:t>
            </a:r>
          </a:p>
          <a:p>
            <a:pPr marL="798513" lvl="2" indent="-341313">
              <a:lnSpc>
                <a:spcPts val="3363"/>
              </a:lnSpc>
              <a:spcBef>
                <a:spcPts val="5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ACTIVITIES: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how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services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/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goods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delivered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Vertical logic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If-then logic: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ressources are provided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activities can be performed.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activities are performed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results are produced.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results are produced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project’s puropose is achieved.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 project’s purpose is achieved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 general objective is pursued.</a:t>
            </a:r>
          </a:p>
          <a:p>
            <a:pPr marL="341313" indent="-457200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Horizontal logic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Indicators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specify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how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achievement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of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objectives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can be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verified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measured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They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established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according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to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questions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such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“How to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realise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what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planned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has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really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happened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not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?”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There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not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indicators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without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sources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of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verification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Intervention logic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45282" y="1300161"/>
            <a:ext cx="8839201" cy="5557839"/>
            <a:chOff x="96" y="746"/>
            <a:chExt cx="5568" cy="3501"/>
          </a:xfrm>
        </p:grpSpPr>
        <p:sp>
          <p:nvSpPr>
            <p:cNvPr id="41992" name="Text Box 7"/>
            <p:cNvSpPr txBox="1">
              <a:spLocks noChangeArrowheads="1"/>
            </p:cNvSpPr>
            <p:nvPr/>
          </p:nvSpPr>
          <p:spPr bwMode="auto">
            <a:xfrm>
              <a:off x="2232" y="1895"/>
              <a:ext cx="1296" cy="3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>
                  <a:solidFill>
                    <a:srgbClr val="000000"/>
                  </a:solidFill>
                  <a:latin typeface="Tahoma" pitchFamily="34" charset="0"/>
                </a:rPr>
                <a:t>Increased/earlier diagnosis of birth complications</a:t>
              </a:r>
            </a:p>
          </p:txBody>
        </p:sp>
        <p:sp>
          <p:nvSpPr>
            <p:cNvPr id="41993" name="Text Box 8"/>
            <p:cNvSpPr txBox="1">
              <a:spLocks noChangeArrowheads="1"/>
            </p:cNvSpPr>
            <p:nvPr/>
          </p:nvSpPr>
          <p:spPr bwMode="auto">
            <a:xfrm>
              <a:off x="2232" y="1322"/>
              <a:ext cx="1296" cy="36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Reduced incidence of acute birth complications</a:t>
              </a:r>
            </a:p>
          </p:txBody>
        </p:sp>
        <p:sp>
          <p:nvSpPr>
            <p:cNvPr id="41994" name="Text Box 9"/>
            <p:cNvSpPr txBox="1">
              <a:spLocks noChangeArrowheads="1"/>
            </p:cNvSpPr>
            <p:nvPr/>
          </p:nvSpPr>
          <p:spPr bwMode="auto">
            <a:xfrm>
              <a:off x="936" y="791"/>
              <a:ext cx="1224" cy="360"/>
            </a:xfrm>
            <a:prstGeom prst="rect">
              <a:avLst/>
            </a:pr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Infant and maternal mortality rates reduced</a:t>
              </a:r>
            </a:p>
          </p:txBody>
        </p:sp>
        <p:sp>
          <p:nvSpPr>
            <p:cNvPr id="41995" name="Text Box 10"/>
            <p:cNvSpPr txBox="1">
              <a:spLocks noChangeArrowheads="1"/>
            </p:cNvSpPr>
            <p:nvPr/>
          </p:nvSpPr>
          <p:spPr bwMode="auto">
            <a:xfrm>
              <a:off x="3600" y="1895"/>
              <a:ext cx="1296" cy="3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 dirty="0" err="1"/>
                <a:t>Standards</a:t>
              </a:r>
              <a:r>
                <a:rPr lang="it-IT" dirty="0"/>
                <a:t> </a:t>
              </a:r>
              <a:r>
                <a:rPr lang="it-IT" dirty="0" err="1"/>
                <a:t>of</a:t>
              </a:r>
              <a:r>
                <a:rPr lang="it-IT" dirty="0"/>
                <a:t> </a:t>
              </a:r>
              <a:r>
                <a:rPr lang="it-IT" dirty="0" err="1"/>
                <a:t>hygiene</a:t>
              </a:r>
              <a:r>
                <a:rPr lang="it-IT" dirty="0"/>
                <a:t> and </a:t>
              </a:r>
              <a:r>
                <a:rPr lang="it-IT" dirty="0" err="1"/>
                <a:t>patient</a:t>
              </a:r>
              <a:r>
                <a:rPr lang="it-IT" dirty="0"/>
                <a:t> care </a:t>
              </a:r>
              <a:r>
                <a:rPr lang="it-IT" dirty="0" err="1"/>
                <a:t>improved</a:t>
              </a:r>
              <a:endParaRPr lang="it-IT" dirty="0"/>
            </a:p>
          </p:txBody>
        </p:sp>
        <p:sp>
          <p:nvSpPr>
            <p:cNvPr id="41996" name="Text Box 11"/>
            <p:cNvSpPr txBox="1">
              <a:spLocks noChangeArrowheads="1"/>
            </p:cNvSpPr>
            <p:nvPr/>
          </p:nvSpPr>
          <p:spPr bwMode="auto">
            <a:xfrm>
              <a:off x="3600" y="1322"/>
              <a:ext cx="1296" cy="36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post-partum and neo-natal infection reduced</a:t>
              </a:r>
            </a:p>
          </p:txBody>
        </p:sp>
        <p:sp>
          <p:nvSpPr>
            <p:cNvPr id="41997" name="Text Box 12"/>
            <p:cNvSpPr txBox="1">
              <a:spLocks noChangeArrowheads="1"/>
            </p:cNvSpPr>
            <p:nvPr/>
          </p:nvSpPr>
          <p:spPr bwMode="auto">
            <a:xfrm>
              <a:off x="936" y="1871"/>
              <a:ext cx="1224" cy="360"/>
            </a:xfrm>
            <a:prstGeom prst="rect">
              <a:avLst/>
            </a:prstGeom>
            <a:solidFill>
              <a:srgbClr val="4BD0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Increased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 N.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of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babies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and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infants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vaccinated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41998" name="Text Box 13"/>
            <p:cNvSpPr txBox="1">
              <a:spLocks noChangeArrowheads="1"/>
            </p:cNvSpPr>
            <p:nvPr/>
          </p:nvSpPr>
          <p:spPr bwMode="auto">
            <a:xfrm>
              <a:off x="936" y="1322"/>
              <a:ext cx="1224" cy="36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infection among babies and infants reduced</a:t>
              </a:r>
            </a:p>
          </p:txBody>
        </p:sp>
        <p:sp>
          <p:nvSpPr>
            <p:cNvPr id="41999" name="Line 14"/>
            <p:cNvSpPr>
              <a:spLocks noChangeShapeType="1"/>
            </p:cNvSpPr>
            <p:nvPr/>
          </p:nvSpPr>
          <p:spPr bwMode="auto">
            <a:xfrm>
              <a:off x="96" y="1799"/>
              <a:ext cx="556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0" name="Line 15"/>
            <p:cNvSpPr>
              <a:spLocks noChangeShapeType="1"/>
            </p:cNvSpPr>
            <p:nvPr/>
          </p:nvSpPr>
          <p:spPr bwMode="auto">
            <a:xfrm>
              <a:off x="96" y="1223"/>
              <a:ext cx="556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1" name="Line 16"/>
            <p:cNvSpPr>
              <a:spLocks noChangeShapeType="1"/>
            </p:cNvSpPr>
            <p:nvPr/>
          </p:nvSpPr>
          <p:spPr bwMode="auto">
            <a:xfrm>
              <a:off x="96" y="3887"/>
              <a:ext cx="556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2" name="Line 17"/>
            <p:cNvSpPr>
              <a:spLocks noChangeShapeType="1"/>
            </p:cNvSpPr>
            <p:nvPr/>
          </p:nvSpPr>
          <p:spPr bwMode="auto">
            <a:xfrm>
              <a:off x="2182" y="746"/>
              <a:ext cx="1" cy="339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003" name="Text Box 18"/>
            <p:cNvSpPr txBox="1">
              <a:spLocks noChangeArrowheads="1"/>
            </p:cNvSpPr>
            <p:nvPr/>
          </p:nvSpPr>
          <p:spPr bwMode="auto">
            <a:xfrm>
              <a:off x="96" y="791"/>
              <a:ext cx="768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General Objective Level</a:t>
              </a:r>
            </a:p>
          </p:txBody>
        </p:sp>
        <p:sp>
          <p:nvSpPr>
            <p:cNvPr id="42004" name="Text Box 19"/>
            <p:cNvSpPr txBox="1">
              <a:spLocks noChangeArrowheads="1"/>
            </p:cNvSpPr>
            <p:nvPr/>
          </p:nvSpPr>
          <p:spPr bwMode="auto">
            <a:xfrm>
              <a:off x="96" y="1367"/>
              <a:ext cx="768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Project purpose level</a:t>
              </a:r>
            </a:p>
          </p:txBody>
        </p:sp>
        <p:sp>
          <p:nvSpPr>
            <p:cNvPr id="42005" name="Text Box 20"/>
            <p:cNvSpPr txBox="1">
              <a:spLocks noChangeArrowheads="1"/>
            </p:cNvSpPr>
            <p:nvPr/>
          </p:nvSpPr>
          <p:spPr bwMode="auto">
            <a:xfrm>
              <a:off x="96" y="1871"/>
              <a:ext cx="768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Results level</a:t>
              </a:r>
            </a:p>
          </p:txBody>
        </p:sp>
        <p:sp>
          <p:nvSpPr>
            <p:cNvPr id="42006" name="Text Box 21"/>
            <p:cNvSpPr txBox="1">
              <a:spLocks noChangeArrowheads="1"/>
            </p:cNvSpPr>
            <p:nvPr/>
          </p:nvSpPr>
          <p:spPr bwMode="auto">
            <a:xfrm>
              <a:off x="96" y="3959"/>
              <a:ext cx="768" cy="2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Activity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level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42007" name="Text Box 22"/>
            <p:cNvSpPr txBox="1">
              <a:spLocks noChangeArrowheads="1"/>
            </p:cNvSpPr>
            <p:nvPr/>
          </p:nvSpPr>
          <p:spPr bwMode="auto">
            <a:xfrm>
              <a:off x="2592" y="791"/>
              <a:ext cx="504" cy="3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 smtClean="0">
                  <a:solidFill>
                    <a:srgbClr val="000000"/>
                  </a:solidFill>
                  <a:latin typeface="Tahoma" pitchFamily="34" charset="0"/>
                </a:rPr>
                <a:t>OUT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42009" name="Text Box 24"/>
            <p:cNvSpPr txBox="1">
              <a:spLocks noChangeArrowheads="1"/>
            </p:cNvSpPr>
            <p:nvPr/>
          </p:nvSpPr>
          <p:spPr bwMode="auto">
            <a:xfrm>
              <a:off x="936" y="3959"/>
              <a:ext cx="1224" cy="288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1…..</a:t>
              </a:r>
            </a:p>
          </p:txBody>
        </p:sp>
        <p:sp>
          <p:nvSpPr>
            <p:cNvPr id="42013" name="Text Box 28"/>
            <p:cNvSpPr txBox="1">
              <a:spLocks noChangeArrowheads="1"/>
            </p:cNvSpPr>
            <p:nvPr/>
          </p:nvSpPr>
          <p:spPr bwMode="auto">
            <a:xfrm>
              <a:off x="3634" y="2359"/>
              <a:ext cx="1296" cy="2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 dirty="0" err="1"/>
                <a:t>Improved</a:t>
              </a:r>
              <a:r>
                <a:rPr lang="it-IT" dirty="0"/>
                <a:t> staff </a:t>
              </a:r>
              <a:r>
                <a:rPr lang="it-IT" dirty="0" err="1"/>
                <a:t>skills</a:t>
              </a:r>
              <a:endParaRPr lang="it-IT" dirty="0"/>
            </a:p>
          </p:txBody>
        </p:sp>
        <p:sp>
          <p:nvSpPr>
            <p:cNvPr id="42015" name="Text Box 30"/>
            <p:cNvSpPr txBox="1">
              <a:spLocks noChangeArrowheads="1"/>
            </p:cNvSpPr>
            <p:nvPr/>
          </p:nvSpPr>
          <p:spPr bwMode="auto">
            <a:xfrm>
              <a:off x="2228" y="2314"/>
              <a:ext cx="1315" cy="3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>
              <a:defPPr>
                <a:defRPr lang="en-GB"/>
              </a:defPPr>
              <a:lvl1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100">
                  <a:solidFill>
                    <a:srgbClr val="000000"/>
                  </a:solidFill>
                  <a:latin typeface="Tahoma" pitchFamily="34" charset="0"/>
                </a:defRPr>
              </a:lvl1pPr>
            </a:lstStyle>
            <a:p>
              <a:r>
                <a:rPr lang="it-IT" dirty="0" err="1" smtClean="0"/>
                <a:t>Attendance</a:t>
              </a:r>
              <a:r>
                <a:rPr lang="it-IT" dirty="0" smtClean="0"/>
                <a:t> at </a:t>
              </a:r>
              <a:r>
                <a:rPr lang="it-IT" dirty="0" err="1" smtClean="0"/>
                <a:t>rural</a:t>
              </a:r>
              <a:r>
                <a:rPr lang="it-IT" dirty="0" smtClean="0"/>
                <a:t> </a:t>
              </a:r>
              <a:r>
                <a:rPr lang="it-IT" dirty="0" err="1" smtClean="0"/>
                <a:t>clins</a:t>
              </a:r>
              <a:r>
                <a:rPr lang="it-IT" dirty="0" smtClean="0"/>
                <a:t> </a:t>
              </a:r>
              <a:r>
                <a:rPr lang="it-IT" dirty="0" err="1" smtClean="0"/>
                <a:t>by</a:t>
              </a:r>
              <a:r>
                <a:rPr lang="it-IT" dirty="0" smtClean="0"/>
                <a:t> </a:t>
              </a:r>
              <a:r>
                <a:rPr lang="it-IT" dirty="0" err="1" smtClean="0"/>
                <a:t>mothers</a:t>
              </a:r>
              <a:endParaRPr lang="it-IT" dirty="0"/>
            </a:p>
          </p:txBody>
        </p:sp>
      </p:grp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1713434" y="3789040"/>
            <a:ext cx="1943100" cy="576064"/>
          </a:xfrm>
          <a:prstGeom prst="rect">
            <a:avLst/>
          </a:prstGeom>
          <a:solidFill>
            <a:srgbClr val="4BD0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defPPr>
              <a:defRPr lang="en-GB"/>
            </a:defPPr>
            <a:lvl1pPr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100" b="1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r>
              <a:rPr lang="it-IT" dirty="0" err="1" smtClean="0"/>
              <a:t>Nutritional</a:t>
            </a:r>
            <a:r>
              <a:rPr lang="it-IT" dirty="0" smtClean="0"/>
              <a:t> status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babies</a:t>
            </a:r>
            <a:r>
              <a:rPr lang="it-IT" dirty="0" smtClean="0"/>
              <a:t> and </a:t>
            </a:r>
            <a:r>
              <a:rPr lang="it-IT" dirty="0" err="1" smtClean="0"/>
              <a:t>infants</a:t>
            </a:r>
            <a:r>
              <a:rPr lang="it-IT" dirty="0" smtClean="0"/>
              <a:t> </a:t>
            </a:r>
            <a:r>
              <a:rPr lang="it-IT" dirty="0" err="1" smtClean="0"/>
              <a:t>improved</a:t>
            </a:r>
            <a:endParaRPr lang="it-IT" dirty="0"/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3729658" y="4509120"/>
            <a:ext cx="2088232" cy="571500"/>
          </a:xfrm>
          <a:prstGeom prst="rect">
            <a:avLst/>
          </a:prstGeom>
          <a:solidFill>
            <a:schemeClr val="bg1">
              <a:lumMod val="85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defPPr>
              <a:defRPr lang="en-GB"/>
            </a:defPPr>
            <a:lvl1pPr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1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r>
              <a:rPr lang="it-IT" dirty="0" err="1"/>
              <a:t>Increased</a:t>
            </a:r>
            <a:r>
              <a:rPr lang="it-IT" dirty="0"/>
              <a:t> and regular </a:t>
            </a:r>
            <a:r>
              <a:rPr lang="it-IT" dirty="0" err="1"/>
              <a:t>coverage</a:t>
            </a:r>
            <a:r>
              <a:rPr lang="it-IT" dirty="0"/>
              <a:t> by clinics</a:t>
            </a:r>
          </a:p>
        </p:txBody>
      </p:sp>
      <p:sp>
        <p:nvSpPr>
          <p:cNvPr id="31" name="Text Box 30"/>
          <p:cNvSpPr txBox="1">
            <a:spLocks noChangeArrowheads="1"/>
          </p:cNvSpPr>
          <p:nvPr/>
        </p:nvSpPr>
        <p:spPr bwMode="auto">
          <a:xfrm>
            <a:off x="3729658" y="5229200"/>
            <a:ext cx="2088232" cy="571500"/>
          </a:xfrm>
          <a:prstGeom prst="rect">
            <a:avLst/>
          </a:prstGeom>
          <a:solidFill>
            <a:schemeClr val="bg1">
              <a:lumMod val="85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defPPr>
              <a:defRPr lang="en-GB"/>
            </a:defPPr>
            <a:lvl1pPr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1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r>
              <a:rPr lang="it-IT" dirty="0" err="1" smtClean="0"/>
              <a:t>Mothers</a:t>
            </a:r>
            <a:r>
              <a:rPr lang="it-IT" dirty="0" smtClean="0"/>
              <a:t> </a:t>
            </a:r>
            <a:r>
              <a:rPr lang="it-IT" dirty="0" err="1" smtClean="0"/>
              <a:t>willing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attend</a:t>
            </a:r>
            <a:r>
              <a:rPr lang="it-IT" dirty="0" smtClean="0"/>
              <a:t> </a:t>
            </a:r>
            <a:r>
              <a:rPr lang="it-IT" dirty="0" err="1" smtClean="0"/>
              <a:t>clinics</a:t>
            </a:r>
            <a:endParaRPr lang="it-IT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Identifying the objective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5305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Once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Problem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Objective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trees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designed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and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possible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strategies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identified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,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purpose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(or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objective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)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has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chosen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only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one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objective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purpose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chosen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, the project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clearer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Results, activities, assumptions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772816"/>
            <a:ext cx="8229600" cy="47518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Once 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objective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and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relevant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strategy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chosen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,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means-ends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relations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must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analised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again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“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” and “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”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inserted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Logical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Framework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The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elements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that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we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not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inserted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are out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the project. </a:t>
            </a: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They</a:t>
            </a:r>
            <a:r>
              <a:rPr lang="it-IT" sz="26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can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considered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“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assumptions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”.</a:t>
            </a:r>
            <a:endParaRPr lang="it-IT" sz="2600" dirty="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Indicators and sources of verification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2564904"/>
            <a:ext cx="8229600" cy="35660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Bef>
                <a:spcPts val="6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You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will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discuss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wiht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issue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with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my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dirty="0" err="1" smtClean="0">
                <a:solidFill>
                  <a:srgbClr val="00B0F0"/>
                </a:solidFill>
                <a:latin typeface="Georgia" pitchFamily="18" charset="0"/>
              </a:rPr>
              <a:t>colleague</a:t>
            </a:r>
            <a:r>
              <a:rPr lang="it-IT" sz="3200" dirty="0" smtClean="0">
                <a:solidFill>
                  <a:srgbClr val="00B0F0"/>
                </a:solidFill>
                <a:latin typeface="Georgia" pitchFamily="18" charset="0"/>
              </a:rPr>
              <a:t> Alessandro Valenza</a:t>
            </a:r>
            <a:endParaRPr lang="it-IT" sz="3200" dirty="0">
              <a:solidFill>
                <a:srgbClr val="00B0F0"/>
              </a:solidFill>
              <a:latin typeface="Georgia" pitchFamily="18" charset="0"/>
            </a:endParaRPr>
          </a:p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Assumptions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628800"/>
            <a:ext cx="8229600" cy="450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Assumptions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external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factors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which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affect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implementation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long-term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sustainability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but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lie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outside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control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probability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significance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these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assumptions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being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met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should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be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estimated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as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part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assessing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feasibility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/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riskiness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  <a:cs typeface="Arial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 the project</a:t>
            </a:r>
            <a:r>
              <a:rPr lang="ar-SA" sz="2800" dirty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‏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  <a:cs typeface="Arial" charset="0"/>
              </a:rPr>
              <a:t>.</a:t>
            </a:r>
          </a:p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  <a:cs typeface="Arial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Assumptions</a:t>
            </a:r>
          </a:p>
        </p:txBody>
      </p:sp>
      <p:pic>
        <p:nvPicPr>
          <p:cNvPr id="54275" name="Picture 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813" y="1105307"/>
            <a:ext cx="5113213" cy="5536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Logical Framework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628800"/>
            <a:ext cx="8229600" cy="450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  <a:cs typeface="Arial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" name="Group 162"/>
          <p:cNvGrpSpPr>
            <a:grpSpLocks/>
          </p:cNvGrpSpPr>
          <p:nvPr/>
        </p:nvGrpSpPr>
        <p:grpSpPr bwMode="auto">
          <a:xfrm>
            <a:off x="561306" y="908720"/>
            <a:ext cx="8928992" cy="5760640"/>
            <a:chOff x="116" y="96"/>
            <a:chExt cx="5580" cy="3600"/>
          </a:xfrm>
        </p:grpSpPr>
        <p:grpSp>
          <p:nvGrpSpPr>
            <p:cNvPr id="3" name="Group 163"/>
            <p:cNvGrpSpPr>
              <a:grpSpLocks/>
            </p:cNvGrpSpPr>
            <p:nvPr/>
          </p:nvGrpSpPr>
          <p:grpSpPr bwMode="auto">
            <a:xfrm>
              <a:off x="576" y="96"/>
              <a:ext cx="1680" cy="240"/>
              <a:chOff x="460" y="0"/>
              <a:chExt cx="2056" cy="480"/>
            </a:xfrm>
          </p:grpSpPr>
          <p:sp>
            <p:nvSpPr>
              <p:cNvPr id="76" name="Rectangle 164"/>
              <p:cNvSpPr>
                <a:spLocks noChangeArrowheads="1"/>
              </p:cNvSpPr>
              <p:nvPr/>
            </p:nvSpPr>
            <p:spPr bwMode="auto">
              <a:xfrm>
                <a:off x="488" y="0"/>
                <a:ext cx="2000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Intervention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logic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77" name="Rectangle 165"/>
              <p:cNvSpPr>
                <a:spLocks noChangeArrowheads="1"/>
              </p:cNvSpPr>
              <p:nvPr/>
            </p:nvSpPr>
            <p:spPr bwMode="auto">
              <a:xfrm>
                <a:off x="460" y="0"/>
                <a:ext cx="2056" cy="48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4" name="Group 166"/>
            <p:cNvGrpSpPr>
              <a:grpSpLocks/>
            </p:cNvGrpSpPr>
            <p:nvPr/>
          </p:nvGrpSpPr>
          <p:grpSpPr bwMode="auto">
            <a:xfrm>
              <a:off x="2256" y="96"/>
              <a:ext cx="1488" cy="240"/>
              <a:chOff x="2516" y="0"/>
              <a:chExt cx="1712" cy="480"/>
            </a:xfrm>
          </p:grpSpPr>
          <p:sp>
            <p:nvSpPr>
              <p:cNvPr id="74" name="Rectangle 167"/>
              <p:cNvSpPr>
                <a:spLocks noChangeArrowheads="1"/>
              </p:cNvSpPr>
              <p:nvPr/>
            </p:nvSpPr>
            <p:spPr bwMode="auto">
              <a:xfrm>
                <a:off x="2544" y="0"/>
                <a:ext cx="1656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Indicators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75" name="Rectangle 168"/>
              <p:cNvSpPr>
                <a:spLocks noChangeArrowheads="1"/>
              </p:cNvSpPr>
              <p:nvPr/>
            </p:nvSpPr>
            <p:spPr bwMode="auto">
              <a:xfrm>
                <a:off x="2516" y="0"/>
                <a:ext cx="1712" cy="479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5" name="Group 169"/>
            <p:cNvGrpSpPr>
              <a:grpSpLocks/>
            </p:cNvGrpSpPr>
            <p:nvPr/>
          </p:nvGrpSpPr>
          <p:grpSpPr bwMode="auto">
            <a:xfrm>
              <a:off x="3744" y="96"/>
              <a:ext cx="960" cy="240"/>
              <a:chOff x="4228" y="0"/>
              <a:chExt cx="992" cy="480"/>
            </a:xfrm>
          </p:grpSpPr>
          <p:sp>
            <p:nvSpPr>
              <p:cNvPr id="72" name="Rectangle 170"/>
              <p:cNvSpPr>
                <a:spLocks noChangeArrowheads="1"/>
              </p:cNvSpPr>
              <p:nvPr/>
            </p:nvSpPr>
            <p:spPr bwMode="auto">
              <a:xfrm>
                <a:off x="4256" y="0"/>
                <a:ext cx="936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Sources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indicators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73" name="Rectangle 171"/>
              <p:cNvSpPr>
                <a:spLocks noChangeArrowheads="1"/>
              </p:cNvSpPr>
              <p:nvPr/>
            </p:nvSpPr>
            <p:spPr bwMode="auto">
              <a:xfrm>
                <a:off x="4228" y="0"/>
                <a:ext cx="992" cy="48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6" name="Group 172"/>
            <p:cNvGrpSpPr>
              <a:grpSpLocks/>
            </p:cNvGrpSpPr>
            <p:nvPr/>
          </p:nvGrpSpPr>
          <p:grpSpPr bwMode="auto">
            <a:xfrm>
              <a:off x="4704" y="96"/>
              <a:ext cx="992" cy="240"/>
              <a:chOff x="5220" y="0"/>
              <a:chExt cx="992" cy="480"/>
            </a:xfrm>
          </p:grpSpPr>
          <p:sp>
            <p:nvSpPr>
              <p:cNvPr id="70" name="Rectangle 173"/>
              <p:cNvSpPr>
                <a:spLocks noChangeArrowheads="1"/>
              </p:cNvSpPr>
              <p:nvPr/>
            </p:nvSpPr>
            <p:spPr bwMode="auto">
              <a:xfrm>
                <a:off x="5248" y="0"/>
                <a:ext cx="936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ctr"/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Assumptions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71" name="Rectangle 174"/>
              <p:cNvSpPr>
                <a:spLocks noChangeArrowheads="1"/>
              </p:cNvSpPr>
              <p:nvPr/>
            </p:nvSpPr>
            <p:spPr bwMode="auto">
              <a:xfrm>
                <a:off x="5220" y="0"/>
                <a:ext cx="992" cy="48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7" name="Group 175"/>
            <p:cNvGrpSpPr>
              <a:grpSpLocks/>
            </p:cNvGrpSpPr>
            <p:nvPr/>
          </p:nvGrpSpPr>
          <p:grpSpPr bwMode="auto">
            <a:xfrm>
              <a:off x="116" y="336"/>
              <a:ext cx="460" cy="528"/>
              <a:chOff x="0" y="480"/>
              <a:chExt cx="460" cy="768"/>
            </a:xfrm>
          </p:grpSpPr>
          <p:sp>
            <p:nvSpPr>
              <p:cNvPr id="68" name="Rectangle 176"/>
              <p:cNvSpPr>
                <a:spLocks noChangeArrowheads="1"/>
              </p:cNvSpPr>
              <p:nvPr/>
            </p:nvSpPr>
            <p:spPr bwMode="auto">
              <a:xfrm>
                <a:off x="28" y="480"/>
                <a:ext cx="404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ctr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General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objective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9" name="Rectangle 177"/>
              <p:cNvSpPr>
                <a:spLocks noChangeArrowheads="1"/>
              </p:cNvSpPr>
              <p:nvPr/>
            </p:nvSpPr>
            <p:spPr bwMode="auto">
              <a:xfrm>
                <a:off x="0" y="480"/>
                <a:ext cx="460" cy="76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8" name="Group 178"/>
            <p:cNvGrpSpPr>
              <a:grpSpLocks/>
            </p:cNvGrpSpPr>
            <p:nvPr/>
          </p:nvGrpSpPr>
          <p:grpSpPr bwMode="auto">
            <a:xfrm>
              <a:off x="576" y="336"/>
              <a:ext cx="1680" cy="528"/>
              <a:chOff x="460" y="480"/>
              <a:chExt cx="2056" cy="768"/>
            </a:xfrm>
          </p:grpSpPr>
          <p:sp>
            <p:nvSpPr>
              <p:cNvPr id="66" name="Rectangle 179"/>
              <p:cNvSpPr>
                <a:spLocks noChangeArrowheads="1"/>
              </p:cNvSpPr>
              <p:nvPr/>
            </p:nvSpPr>
            <p:spPr bwMode="auto">
              <a:xfrm>
                <a:off x="488" y="480"/>
                <a:ext cx="2000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reduce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infant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/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babies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and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maternal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mortality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rates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in the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country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eaLnBrk="0" hangingPunct="0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 </a:t>
                </a:r>
              </a:p>
              <a:p>
                <a:pPr eaLnBrk="0" hangingPunct="0"/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" name="Rectangle 180"/>
              <p:cNvSpPr>
                <a:spLocks noChangeArrowheads="1"/>
              </p:cNvSpPr>
              <p:nvPr/>
            </p:nvSpPr>
            <p:spPr bwMode="auto">
              <a:xfrm>
                <a:off x="460" y="480"/>
                <a:ext cx="2056" cy="76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9" name="Group 181"/>
            <p:cNvGrpSpPr>
              <a:grpSpLocks/>
            </p:cNvGrpSpPr>
            <p:nvPr/>
          </p:nvGrpSpPr>
          <p:grpSpPr bwMode="auto">
            <a:xfrm>
              <a:off x="2256" y="336"/>
              <a:ext cx="1488" cy="528"/>
              <a:chOff x="2516" y="480"/>
              <a:chExt cx="1712" cy="768"/>
            </a:xfrm>
          </p:grpSpPr>
          <p:sp>
            <p:nvSpPr>
              <p:cNvPr id="64" name="Rectangle 182"/>
              <p:cNvSpPr>
                <a:spLocks noChangeArrowheads="1"/>
              </p:cNvSpPr>
              <p:nvPr/>
            </p:nvSpPr>
            <p:spPr bwMode="auto">
              <a:xfrm>
                <a:off x="2544" y="480"/>
                <a:ext cx="1656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pPr algn="just"/>
                <a:r>
                  <a:rPr lang="it-IT" sz="95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Infant</a:t>
                </a:r>
                <a:r>
                  <a:rPr lang="it-IT" sz="95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/</a:t>
                </a:r>
                <a:r>
                  <a:rPr lang="it-IT" sz="95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babies</a:t>
                </a:r>
                <a:r>
                  <a:rPr lang="it-IT" sz="95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95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mortality</a:t>
                </a:r>
                <a:r>
                  <a:rPr lang="it-IT" sz="95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rate </a:t>
                </a:r>
                <a:r>
                  <a:rPr lang="it-IT" sz="95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reduced</a:t>
                </a:r>
                <a:r>
                  <a:rPr lang="it-IT" sz="95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95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from</a:t>
                </a:r>
                <a:r>
                  <a:rPr lang="it-IT" sz="95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x </a:t>
                </a:r>
                <a:r>
                  <a:rPr lang="it-IT" sz="95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95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y </a:t>
                </a:r>
                <a:r>
                  <a:rPr lang="it-IT" sz="95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from</a:t>
                </a:r>
                <a:r>
                  <a:rPr lang="it-IT" sz="95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95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year</a:t>
                </a:r>
                <a:r>
                  <a:rPr lang="it-IT" sz="95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201</a:t>
                </a:r>
                <a:r>
                  <a:rPr lang="it-IT" sz="95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..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to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year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201..</a:t>
                </a:r>
                <a:endParaRPr lang="it-IT" sz="950" dirty="0" smtClean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/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Motallity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rate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pregnant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/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taking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care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children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women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reduced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from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x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to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y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from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year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201..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to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95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year</a:t>
                </a:r>
                <a:r>
                  <a:rPr lang="it-IT" sz="950" dirty="0" smtClean="0">
                    <a:solidFill>
                      <a:schemeClr val="tx1"/>
                    </a:solidFill>
                    <a:latin typeface="Tahoma" pitchFamily="34" charset="0"/>
                  </a:rPr>
                  <a:t> 201..</a:t>
                </a:r>
                <a:endParaRPr lang="it-IT" sz="950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5" name="Rectangle 183"/>
              <p:cNvSpPr>
                <a:spLocks noChangeArrowheads="1"/>
              </p:cNvSpPr>
              <p:nvPr/>
            </p:nvSpPr>
            <p:spPr bwMode="auto">
              <a:xfrm>
                <a:off x="2516" y="480"/>
                <a:ext cx="1712" cy="76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endParaRPr lang="it-IT"/>
              </a:p>
            </p:txBody>
          </p:sp>
        </p:grpSp>
        <p:grpSp>
          <p:nvGrpSpPr>
            <p:cNvPr id="10" name="Group 184"/>
            <p:cNvGrpSpPr>
              <a:grpSpLocks/>
            </p:cNvGrpSpPr>
            <p:nvPr/>
          </p:nvGrpSpPr>
          <p:grpSpPr bwMode="auto">
            <a:xfrm>
              <a:off x="3744" y="336"/>
              <a:ext cx="960" cy="528"/>
              <a:chOff x="4228" y="480"/>
              <a:chExt cx="992" cy="768"/>
            </a:xfrm>
          </p:grpSpPr>
          <p:sp>
            <p:nvSpPr>
              <p:cNvPr id="62" name="Rectangle 185"/>
              <p:cNvSpPr>
                <a:spLocks noChangeArrowheads="1"/>
              </p:cNvSpPr>
              <p:nvPr/>
            </p:nvSpPr>
            <p:spPr bwMode="auto">
              <a:xfrm>
                <a:off x="4256" y="480"/>
                <a:ext cx="936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Stats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Health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Ministry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  (ex ante, in itinere, ex post)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3" name="Rectangle 186"/>
              <p:cNvSpPr>
                <a:spLocks noChangeArrowheads="1"/>
              </p:cNvSpPr>
              <p:nvPr/>
            </p:nvSpPr>
            <p:spPr bwMode="auto">
              <a:xfrm>
                <a:off x="4228" y="480"/>
                <a:ext cx="992" cy="76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endParaRPr lang="it-IT"/>
              </a:p>
            </p:txBody>
          </p:sp>
        </p:grpSp>
        <p:grpSp>
          <p:nvGrpSpPr>
            <p:cNvPr id="11" name="Group 187"/>
            <p:cNvGrpSpPr>
              <a:grpSpLocks/>
            </p:cNvGrpSpPr>
            <p:nvPr/>
          </p:nvGrpSpPr>
          <p:grpSpPr bwMode="auto">
            <a:xfrm>
              <a:off x="4704" y="336"/>
              <a:ext cx="992" cy="528"/>
              <a:chOff x="5220" y="480"/>
              <a:chExt cx="992" cy="768"/>
            </a:xfrm>
          </p:grpSpPr>
          <p:sp>
            <p:nvSpPr>
              <p:cNvPr id="60" name="Rectangle 188"/>
              <p:cNvSpPr>
                <a:spLocks noChangeArrowheads="1"/>
              </p:cNvSpPr>
              <p:nvPr/>
            </p:nvSpPr>
            <p:spPr bwMode="auto">
              <a:xfrm>
                <a:off x="5248" y="480"/>
                <a:ext cx="936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it-IT" sz="100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 </a:t>
                </a:r>
              </a:p>
              <a:p>
                <a:pPr algn="ctr" eaLnBrk="0" hangingPunct="0"/>
                <a:endParaRPr lang="it-IT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1" name="Rectangle 189"/>
              <p:cNvSpPr>
                <a:spLocks noChangeArrowheads="1"/>
              </p:cNvSpPr>
              <p:nvPr/>
            </p:nvSpPr>
            <p:spPr bwMode="auto">
              <a:xfrm>
                <a:off x="5220" y="480"/>
                <a:ext cx="992" cy="76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12" name="Group 190"/>
            <p:cNvGrpSpPr>
              <a:grpSpLocks/>
            </p:cNvGrpSpPr>
            <p:nvPr/>
          </p:nvGrpSpPr>
          <p:grpSpPr bwMode="auto">
            <a:xfrm>
              <a:off x="116" y="864"/>
              <a:ext cx="460" cy="432"/>
              <a:chOff x="0" y="1248"/>
              <a:chExt cx="460" cy="672"/>
            </a:xfrm>
          </p:grpSpPr>
          <p:sp>
            <p:nvSpPr>
              <p:cNvPr id="58" name="Rectangle 191"/>
              <p:cNvSpPr>
                <a:spLocks noChangeArrowheads="1"/>
              </p:cNvSpPr>
              <p:nvPr/>
            </p:nvSpPr>
            <p:spPr bwMode="auto">
              <a:xfrm>
                <a:off x="28" y="1248"/>
                <a:ext cx="404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ctr"/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Project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purpose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59" name="Rectangle 192"/>
              <p:cNvSpPr>
                <a:spLocks noChangeArrowheads="1"/>
              </p:cNvSpPr>
              <p:nvPr/>
            </p:nvSpPr>
            <p:spPr bwMode="auto">
              <a:xfrm>
                <a:off x="0" y="1248"/>
                <a:ext cx="460" cy="67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13" name="Group 193"/>
            <p:cNvGrpSpPr>
              <a:grpSpLocks/>
            </p:cNvGrpSpPr>
            <p:nvPr/>
          </p:nvGrpSpPr>
          <p:grpSpPr bwMode="auto">
            <a:xfrm>
              <a:off x="576" y="864"/>
              <a:ext cx="1680" cy="432"/>
              <a:chOff x="460" y="1248"/>
              <a:chExt cx="2056" cy="672"/>
            </a:xfrm>
          </p:grpSpPr>
          <p:sp>
            <p:nvSpPr>
              <p:cNvPr id="56" name="Rectangle 194"/>
              <p:cNvSpPr>
                <a:spLocks noChangeArrowheads="1"/>
              </p:cNvSpPr>
              <p:nvPr/>
            </p:nvSpPr>
            <p:spPr bwMode="auto">
              <a:xfrm>
                <a:off x="488" y="1248"/>
                <a:ext cx="2000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just"/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reduce the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rates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infection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among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babies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and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infant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in the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region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…</a:t>
                </a:r>
                <a:endParaRPr lang="it-IT" sz="1000" b="1" dirty="0" smtClean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/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57" name="Rectangle 195"/>
              <p:cNvSpPr>
                <a:spLocks noChangeArrowheads="1"/>
              </p:cNvSpPr>
              <p:nvPr/>
            </p:nvSpPr>
            <p:spPr bwMode="auto">
              <a:xfrm>
                <a:off x="460" y="1248"/>
                <a:ext cx="2056" cy="67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14" name="Group 196"/>
            <p:cNvGrpSpPr>
              <a:grpSpLocks/>
            </p:cNvGrpSpPr>
            <p:nvPr/>
          </p:nvGrpSpPr>
          <p:grpSpPr bwMode="auto">
            <a:xfrm>
              <a:off x="2256" y="864"/>
              <a:ext cx="1488" cy="432"/>
              <a:chOff x="2516" y="1248"/>
              <a:chExt cx="1712" cy="672"/>
            </a:xfrm>
          </p:grpSpPr>
          <p:sp>
            <p:nvSpPr>
              <p:cNvPr id="54" name="Rectangle 197"/>
              <p:cNvSpPr>
                <a:spLocks noChangeArrowheads="1"/>
              </p:cNvSpPr>
              <p:nvPr/>
            </p:nvSpPr>
            <p:spPr bwMode="auto">
              <a:xfrm>
                <a:off x="2544" y="1248"/>
                <a:ext cx="1656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pPr algn="just"/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Rate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babies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’ and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infants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’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infections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reduced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x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y in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hospitals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clinics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concerned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year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201..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year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201..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55" name="Rectangle 198"/>
              <p:cNvSpPr>
                <a:spLocks noChangeArrowheads="1"/>
              </p:cNvSpPr>
              <p:nvPr/>
            </p:nvSpPr>
            <p:spPr bwMode="auto">
              <a:xfrm>
                <a:off x="2516" y="1248"/>
                <a:ext cx="1712" cy="67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endParaRPr lang="it-IT"/>
              </a:p>
            </p:txBody>
          </p:sp>
        </p:grpSp>
        <p:grpSp>
          <p:nvGrpSpPr>
            <p:cNvPr id="15" name="Group 199"/>
            <p:cNvGrpSpPr>
              <a:grpSpLocks/>
            </p:cNvGrpSpPr>
            <p:nvPr/>
          </p:nvGrpSpPr>
          <p:grpSpPr bwMode="auto">
            <a:xfrm>
              <a:off x="3744" y="864"/>
              <a:ext cx="960" cy="432"/>
              <a:chOff x="4228" y="1248"/>
              <a:chExt cx="992" cy="672"/>
            </a:xfrm>
          </p:grpSpPr>
          <p:sp>
            <p:nvSpPr>
              <p:cNvPr id="52" name="Rectangle 200"/>
              <p:cNvSpPr>
                <a:spLocks noChangeArrowheads="1"/>
              </p:cNvSpPr>
              <p:nvPr/>
            </p:nvSpPr>
            <p:spPr bwMode="auto">
              <a:xfrm>
                <a:off x="4256" y="1248"/>
                <a:ext cx="936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pPr algn="just"/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Data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provided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by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hospitals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clinics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concerned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(ex ante, in itinere and ex post)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53" name="Rectangle 201"/>
              <p:cNvSpPr>
                <a:spLocks noChangeArrowheads="1"/>
              </p:cNvSpPr>
              <p:nvPr/>
            </p:nvSpPr>
            <p:spPr bwMode="auto">
              <a:xfrm>
                <a:off x="4228" y="1248"/>
                <a:ext cx="992" cy="67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54000" rIns="54000"/>
              <a:lstStyle/>
              <a:p>
                <a:endParaRPr lang="it-IT"/>
              </a:p>
            </p:txBody>
          </p:sp>
        </p:grpSp>
        <p:grpSp>
          <p:nvGrpSpPr>
            <p:cNvPr id="16" name="Group 202"/>
            <p:cNvGrpSpPr>
              <a:grpSpLocks/>
            </p:cNvGrpSpPr>
            <p:nvPr/>
          </p:nvGrpSpPr>
          <p:grpSpPr bwMode="auto">
            <a:xfrm>
              <a:off x="4704" y="864"/>
              <a:ext cx="992" cy="432"/>
              <a:chOff x="5220" y="1248"/>
              <a:chExt cx="992" cy="672"/>
            </a:xfrm>
          </p:grpSpPr>
          <p:sp>
            <p:nvSpPr>
              <p:cNvPr id="50" name="Rectangle 203"/>
              <p:cNvSpPr>
                <a:spLocks noChangeArrowheads="1"/>
              </p:cNvSpPr>
              <p:nvPr/>
            </p:nvSpPr>
            <p:spPr bwMode="auto">
              <a:xfrm>
                <a:off x="5248" y="1248"/>
                <a:ext cx="936" cy="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ctr"/>
                <a:r>
                  <a:rPr lang="it-IT" sz="100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 </a:t>
                </a:r>
              </a:p>
              <a:p>
                <a:pPr algn="ctr" eaLnBrk="0" hangingPunct="0"/>
                <a:endParaRPr lang="it-IT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51" name="Rectangle 204"/>
              <p:cNvSpPr>
                <a:spLocks noChangeArrowheads="1"/>
              </p:cNvSpPr>
              <p:nvPr/>
            </p:nvSpPr>
            <p:spPr bwMode="auto">
              <a:xfrm>
                <a:off x="5220" y="1248"/>
                <a:ext cx="992" cy="67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17" name="Group 205"/>
            <p:cNvGrpSpPr>
              <a:grpSpLocks/>
            </p:cNvGrpSpPr>
            <p:nvPr/>
          </p:nvGrpSpPr>
          <p:grpSpPr bwMode="auto">
            <a:xfrm>
              <a:off x="116" y="1296"/>
              <a:ext cx="460" cy="1632"/>
              <a:chOff x="0" y="1920"/>
              <a:chExt cx="460" cy="1728"/>
            </a:xfrm>
          </p:grpSpPr>
          <p:sp>
            <p:nvSpPr>
              <p:cNvPr id="48" name="Rectangle 206"/>
              <p:cNvSpPr>
                <a:spLocks noChangeArrowheads="1"/>
              </p:cNvSpPr>
              <p:nvPr/>
            </p:nvSpPr>
            <p:spPr bwMode="auto">
              <a:xfrm>
                <a:off x="28" y="1920"/>
                <a:ext cx="404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ctr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Results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49" name="Rectangle 207"/>
              <p:cNvSpPr>
                <a:spLocks noChangeArrowheads="1"/>
              </p:cNvSpPr>
              <p:nvPr/>
            </p:nvSpPr>
            <p:spPr bwMode="auto">
              <a:xfrm>
                <a:off x="0" y="1920"/>
                <a:ext cx="460" cy="172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18" name="Group 208"/>
            <p:cNvGrpSpPr>
              <a:grpSpLocks/>
            </p:cNvGrpSpPr>
            <p:nvPr/>
          </p:nvGrpSpPr>
          <p:grpSpPr bwMode="auto">
            <a:xfrm>
              <a:off x="576" y="1296"/>
              <a:ext cx="1680" cy="1632"/>
              <a:chOff x="460" y="1920"/>
              <a:chExt cx="2056" cy="1728"/>
            </a:xfrm>
          </p:grpSpPr>
          <p:sp>
            <p:nvSpPr>
              <p:cNvPr id="46" name="Rectangle 209"/>
              <p:cNvSpPr>
                <a:spLocks noChangeArrowheads="1"/>
              </p:cNvSpPr>
              <p:nvPr/>
            </p:nvSpPr>
            <p:spPr bwMode="auto">
              <a:xfrm>
                <a:off x="488" y="1920"/>
                <a:ext cx="2000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Regular system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vaccination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infants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and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babies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in 2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hospitals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and 3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clinics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located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in the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region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…</a:t>
                </a:r>
              </a:p>
              <a:p>
                <a:pPr algn="just"/>
                <a:endParaRPr lang="it-IT" sz="1000" b="1" dirty="0" smtClean="0">
                  <a:solidFill>
                    <a:schemeClr val="tx1"/>
                  </a:solidFill>
                  <a:latin typeface="Tahoma" pitchFamily="34" charset="0"/>
                </a:endParaRPr>
              </a:p>
              <a:p>
                <a:pPr algn="just"/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Improved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nutritional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status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infants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and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babies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monitored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by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2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hospitals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and 3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clinics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located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in the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region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b="1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b="1" dirty="0" smtClean="0">
                    <a:solidFill>
                      <a:schemeClr val="tx1"/>
                    </a:solidFill>
                    <a:latin typeface="Tahoma" pitchFamily="34" charset="0"/>
                  </a:rPr>
                  <a:t>..</a:t>
                </a:r>
              </a:p>
              <a:p>
                <a:pPr algn="just"/>
                <a:endParaRPr lang="it-IT" sz="1000" b="1" dirty="0" smtClean="0">
                  <a:solidFill>
                    <a:schemeClr val="tx1"/>
                  </a:solidFill>
                  <a:latin typeface="Tahoma" pitchFamily="34" charset="0"/>
                </a:endParaRPr>
              </a:p>
            </p:txBody>
          </p:sp>
          <p:sp>
            <p:nvSpPr>
              <p:cNvPr id="47" name="Rectangle 210"/>
              <p:cNvSpPr>
                <a:spLocks noChangeArrowheads="1"/>
              </p:cNvSpPr>
              <p:nvPr/>
            </p:nvSpPr>
            <p:spPr bwMode="auto">
              <a:xfrm>
                <a:off x="460" y="1920"/>
                <a:ext cx="2056" cy="172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19" name="Group 211"/>
            <p:cNvGrpSpPr>
              <a:grpSpLocks/>
            </p:cNvGrpSpPr>
            <p:nvPr/>
          </p:nvGrpSpPr>
          <p:grpSpPr bwMode="auto">
            <a:xfrm>
              <a:off x="2256" y="1296"/>
              <a:ext cx="1502" cy="1632"/>
              <a:chOff x="2516" y="1920"/>
              <a:chExt cx="1712" cy="1728"/>
            </a:xfrm>
          </p:grpSpPr>
          <p:sp>
            <p:nvSpPr>
              <p:cNvPr id="44" name="Rectangle 212"/>
              <p:cNvSpPr>
                <a:spLocks noChangeArrowheads="1"/>
              </p:cNvSpPr>
              <p:nvPr/>
            </p:nvSpPr>
            <p:spPr bwMode="auto">
              <a:xfrm>
                <a:off x="2544" y="1920"/>
                <a:ext cx="1656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Number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under 5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babies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vaccinated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in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hospitals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clinics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concerned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…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increased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x%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y%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the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year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201..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year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201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..</a:t>
                </a:r>
              </a:p>
              <a:p>
                <a:pPr algn="just"/>
                <a:endParaRPr lang="it-IT" sz="1000" dirty="0" smtClean="0">
                  <a:solidFill>
                    <a:schemeClr val="tx1"/>
                  </a:solidFill>
                  <a:latin typeface="Tahoma" pitchFamily="34" charset="0"/>
                </a:endParaRPr>
              </a:p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Number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under 5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babies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properly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fed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in 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the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region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…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increased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x%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y%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from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the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year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201..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year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201..</a:t>
                </a:r>
              </a:p>
              <a:p>
                <a:pPr algn="just"/>
                <a:endParaRPr lang="it-IT" sz="1000" dirty="0" smtClean="0">
                  <a:solidFill>
                    <a:schemeClr val="tx1"/>
                  </a:solidFill>
                  <a:latin typeface="Tahoma" pitchFamily="34" charset="0"/>
                </a:endParaRPr>
              </a:p>
              <a:p>
                <a:pPr algn="just"/>
                <a:endParaRPr lang="it-IT" sz="1000" dirty="0" smtClean="0">
                  <a:solidFill>
                    <a:schemeClr val="tx1"/>
                  </a:solidFill>
                  <a:latin typeface="Tahoma" pitchFamily="34" charset="0"/>
                </a:endParaRPr>
              </a:p>
              <a:p>
                <a:pPr algn="just"/>
                <a:endParaRPr lang="it-IT" sz="1000" dirty="0" smtClean="0">
                  <a:solidFill>
                    <a:schemeClr val="tx1"/>
                  </a:solidFill>
                  <a:latin typeface="Tahoma" pitchFamily="34" charset="0"/>
                </a:endParaRPr>
              </a:p>
              <a:p>
                <a:pPr algn="just"/>
                <a:endParaRPr lang="it-IT" sz="1000" dirty="0" smtClean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/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 </a:t>
                </a:r>
              </a:p>
              <a:p>
                <a:pPr algn="just" eaLnBrk="0" hangingPunct="0"/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45" name="Rectangle 213"/>
              <p:cNvSpPr>
                <a:spLocks noChangeArrowheads="1"/>
              </p:cNvSpPr>
              <p:nvPr/>
            </p:nvSpPr>
            <p:spPr bwMode="auto">
              <a:xfrm>
                <a:off x="2516" y="1920"/>
                <a:ext cx="1712" cy="172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0" name="Group 214"/>
            <p:cNvGrpSpPr>
              <a:grpSpLocks/>
            </p:cNvGrpSpPr>
            <p:nvPr/>
          </p:nvGrpSpPr>
          <p:grpSpPr bwMode="auto">
            <a:xfrm>
              <a:off x="3758" y="1296"/>
              <a:ext cx="946" cy="1632"/>
              <a:chOff x="4228" y="1920"/>
              <a:chExt cx="992" cy="1728"/>
            </a:xfrm>
          </p:grpSpPr>
          <p:sp>
            <p:nvSpPr>
              <p:cNvPr id="42" name="Rectangle 215"/>
              <p:cNvSpPr>
                <a:spLocks noChangeArrowheads="1"/>
              </p:cNvSpPr>
              <p:nvPr/>
            </p:nvSpPr>
            <p:spPr bwMode="auto">
              <a:xfrm>
                <a:off x="4256" y="1920"/>
                <a:ext cx="936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 eaLnBrk="0" hangingPunct="0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Clinical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data on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vaccination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provided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every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3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months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by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hospitals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clinics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concerned</a:t>
                </a:r>
                <a:endParaRPr lang="it-IT" sz="1000" dirty="0" smtClean="0">
                  <a:solidFill>
                    <a:schemeClr val="tx1"/>
                  </a:solidFill>
                  <a:latin typeface="Tahoma" pitchFamily="34" charset="0"/>
                </a:endParaRPr>
              </a:p>
              <a:p>
                <a:pPr algn="just" eaLnBrk="0" hangingPunct="0"/>
                <a:endParaRPr lang="it-IT" sz="1000" dirty="0" smtClean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 err="1" smtClean="0">
                    <a:solidFill>
                      <a:srgbClr val="FF0000"/>
                    </a:solidFill>
                    <a:latin typeface="Tahoma" pitchFamily="34" charset="0"/>
                  </a:rPr>
                  <a:t>Survey</a:t>
                </a:r>
                <a:r>
                  <a:rPr lang="it-IT" sz="1000" dirty="0" smtClean="0">
                    <a:solidFill>
                      <a:srgbClr val="FF0000"/>
                    </a:solidFill>
                    <a:latin typeface="Tahoma" pitchFamily="34" charset="0"/>
                  </a:rPr>
                  <a:t> on the </a:t>
                </a:r>
                <a:r>
                  <a:rPr lang="it-IT" sz="1000" dirty="0" err="1" smtClean="0">
                    <a:solidFill>
                      <a:srgbClr val="FF0000"/>
                    </a:solidFill>
                    <a:latin typeface="Tahoma" pitchFamily="34" charset="0"/>
                  </a:rPr>
                  <a:t>nutritional</a:t>
                </a:r>
                <a:r>
                  <a:rPr lang="it-IT" sz="1000" dirty="0" smtClean="0">
                    <a:solidFill>
                      <a:srgbClr val="FF0000"/>
                    </a:solidFill>
                    <a:latin typeface="Tahoma" pitchFamily="34" charset="0"/>
                  </a:rPr>
                  <a:t> status </a:t>
                </a:r>
                <a:r>
                  <a:rPr lang="it-IT" sz="1000" dirty="0" err="1" smtClean="0">
                    <a:solidFill>
                      <a:srgbClr val="FF0000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rgbClr val="FF0000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rgbClr val="FF0000"/>
                    </a:solidFill>
                    <a:latin typeface="Tahoma" pitchFamily="34" charset="0"/>
                  </a:rPr>
                  <a:t>infants</a:t>
                </a:r>
                <a:r>
                  <a:rPr lang="it-IT" sz="1000" dirty="0" smtClean="0">
                    <a:solidFill>
                      <a:srgbClr val="FF0000"/>
                    </a:solidFill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rgbClr val="FF0000"/>
                    </a:solidFill>
                    <a:latin typeface="Tahoma" pitchFamily="34" charset="0"/>
                  </a:rPr>
                  <a:t>babies</a:t>
                </a:r>
                <a:r>
                  <a:rPr lang="it-IT" sz="1000" dirty="0" smtClean="0">
                    <a:solidFill>
                      <a:srgbClr val="FF0000"/>
                    </a:solidFill>
                    <a:latin typeface="Tahoma" pitchFamily="34" charset="0"/>
                  </a:rPr>
                  <a:t> in the </a:t>
                </a:r>
                <a:r>
                  <a:rPr lang="it-IT" sz="1000" dirty="0" err="1" smtClean="0">
                    <a:solidFill>
                      <a:srgbClr val="FF0000"/>
                    </a:solidFill>
                    <a:latin typeface="Tahoma" pitchFamily="34" charset="0"/>
                  </a:rPr>
                  <a:t>region</a:t>
                </a:r>
                <a:r>
                  <a:rPr lang="it-IT" sz="1000" dirty="0" smtClean="0">
                    <a:solidFill>
                      <a:srgbClr val="FF0000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rgbClr val="FF0000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rgbClr val="FF0000"/>
                    </a:solidFill>
                    <a:latin typeface="Tahoma" pitchFamily="34" charset="0"/>
                  </a:rPr>
                  <a:t> …</a:t>
                </a:r>
                <a:endParaRPr lang="it-IT" dirty="0">
                  <a:solidFill>
                    <a:srgbClr val="FF0000"/>
                  </a:solidFill>
                  <a:effectLst/>
                </a:endParaRPr>
              </a:p>
            </p:txBody>
          </p:sp>
          <p:sp>
            <p:nvSpPr>
              <p:cNvPr id="43" name="Rectangle 216"/>
              <p:cNvSpPr>
                <a:spLocks noChangeArrowheads="1"/>
              </p:cNvSpPr>
              <p:nvPr/>
            </p:nvSpPr>
            <p:spPr bwMode="auto">
              <a:xfrm>
                <a:off x="4228" y="1920"/>
                <a:ext cx="992" cy="172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1" name="Group 217"/>
            <p:cNvGrpSpPr>
              <a:grpSpLocks/>
            </p:cNvGrpSpPr>
            <p:nvPr/>
          </p:nvGrpSpPr>
          <p:grpSpPr bwMode="auto">
            <a:xfrm>
              <a:off x="4704" y="1296"/>
              <a:ext cx="992" cy="1632"/>
              <a:chOff x="5220" y="1920"/>
              <a:chExt cx="992" cy="1728"/>
            </a:xfrm>
          </p:grpSpPr>
          <p:sp>
            <p:nvSpPr>
              <p:cNvPr id="40" name="Rectangle 218"/>
              <p:cNvSpPr>
                <a:spLocks noChangeArrowheads="1"/>
              </p:cNvSpPr>
              <p:nvPr/>
            </p:nvSpPr>
            <p:spPr bwMode="auto">
              <a:xfrm>
                <a:off x="5248" y="1920"/>
                <a:ext cx="936" cy="1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Increased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and regular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coverage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by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clinics</a:t>
                </a:r>
                <a:endParaRPr lang="it-IT" sz="1000" dirty="0" smtClean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/>
                <a:endParaRPr lang="it-IT" sz="1000" dirty="0" smtClean="0">
                  <a:solidFill>
                    <a:schemeClr val="tx1"/>
                  </a:solidFill>
                  <a:latin typeface="Tahoma" pitchFamily="34" charset="0"/>
                </a:endParaRPr>
              </a:p>
              <a:p>
                <a:pPr algn="just"/>
                <a:endParaRPr lang="it-IT" sz="1000" dirty="0" smtClean="0">
                  <a:solidFill>
                    <a:schemeClr val="tx1"/>
                  </a:solidFill>
                  <a:latin typeface="Tahoma" pitchFamily="34" charset="0"/>
                </a:endParaRPr>
              </a:p>
            </p:txBody>
          </p:sp>
          <p:sp>
            <p:nvSpPr>
              <p:cNvPr id="41" name="Rectangle 219"/>
              <p:cNvSpPr>
                <a:spLocks noChangeArrowheads="1"/>
              </p:cNvSpPr>
              <p:nvPr/>
            </p:nvSpPr>
            <p:spPr bwMode="auto">
              <a:xfrm>
                <a:off x="5220" y="1920"/>
                <a:ext cx="992" cy="172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2" name="Group 220"/>
            <p:cNvGrpSpPr>
              <a:grpSpLocks/>
            </p:cNvGrpSpPr>
            <p:nvPr/>
          </p:nvGrpSpPr>
          <p:grpSpPr bwMode="auto">
            <a:xfrm>
              <a:off x="116" y="2928"/>
              <a:ext cx="460" cy="768"/>
              <a:chOff x="0" y="3648"/>
              <a:chExt cx="460" cy="960"/>
            </a:xfrm>
          </p:grpSpPr>
          <p:sp>
            <p:nvSpPr>
              <p:cNvPr id="38" name="Rectangle 221"/>
              <p:cNvSpPr>
                <a:spLocks noChangeArrowheads="1"/>
              </p:cNvSpPr>
              <p:nvPr/>
            </p:nvSpPr>
            <p:spPr bwMode="auto">
              <a:xfrm>
                <a:off x="28" y="3648"/>
                <a:ext cx="404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Activities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9" name="Rectangle 222"/>
              <p:cNvSpPr>
                <a:spLocks noChangeArrowheads="1"/>
              </p:cNvSpPr>
              <p:nvPr/>
            </p:nvSpPr>
            <p:spPr bwMode="auto">
              <a:xfrm>
                <a:off x="0" y="3648"/>
                <a:ext cx="460" cy="96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3" name="Group 223"/>
            <p:cNvGrpSpPr>
              <a:grpSpLocks/>
            </p:cNvGrpSpPr>
            <p:nvPr/>
          </p:nvGrpSpPr>
          <p:grpSpPr bwMode="auto">
            <a:xfrm>
              <a:off x="576" y="2928"/>
              <a:ext cx="1680" cy="768"/>
              <a:chOff x="460" y="3648"/>
              <a:chExt cx="2056" cy="960"/>
            </a:xfrm>
          </p:grpSpPr>
          <p:sp>
            <p:nvSpPr>
              <p:cNvPr id="36" name="Rectangle 224"/>
              <p:cNvSpPr>
                <a:spLocks noChangeArrowheads="1"/>
              </p:cNvSpPr>
              <p:nvPr/>
            </p:nvSpPr>
            <p:spPr bwMode="auto">
              <a:xfrm>
                <a:off x="488" y="3648"/>
                <a:ext cx="2000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1.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renovate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the hospital’s and clinic’s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equipment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2.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provide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hospitals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clinics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with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ambulances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dedicated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vaccination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3.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encourage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mothers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breastfeed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4.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To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guarantee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logistic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for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regular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supply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high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protein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foods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and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drugs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…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7" name="Rectangle 225"/>
              <p:cNvSpPr>
                <a:spLocks noChangeArrowheads="1"/>
              </p:cNvSpPr>
              <p:nvPr/>
            </p:nvSpPr>
            <p:spPr bwMode="auto">
              <a:xfrm>
                <a:off x="460" y="3648"/>
                <a:ext cx="2056" cy="96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5" name="Group 226"/>
            <p:cNvGrpSpPr>
              <a:grpSpLocks/>
            </p:cNvGrpSpPr>
            <p:nvPr/>
          </p:nvGrpSpPr>
          <p:grpSpPr bwMode="auto">
            <a:xfrm>
              <a:off x="2256" y="2928"/>
              <a:ext cx="1488" cy="768"/>
              <a:chOff x="2516" y="3648"/>
              <a:chExt cx="1712" cy="960"/>
            </a:xfrm>
          </p:grpSpPr>
          <p:sp>
            <p:nvSpPr>
              <p:cNvPr id="34" name="Rectangle 227"/>
              <p:cNvSpPr>
                <a:spLocks noChangeArrowheads="1"/>
              </p:cNvSpPr>
              <p:nvPr/>
            </p:nvSpPr>
            <p:spPr bwMode="auto">
              <a:xfrm>
                <a:off x="2544" y="3648"/>
                <a:ext cx="1656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Technical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assistance</a:t>
                </a:r>
                <a:endParaRPr lang="it-IT" sz="1000" dirty="0" smtClean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/>
                <a:endParaRPr lang="it-IT" sz="1000" dirty="0" smtClean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Supply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equipment</a:t>
                </a:r>
                <a:endParaRPr lang="it-IT" sz="1000" dirty="0" smtClean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/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Supply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drugs</a:t>
                </a:r>
                <a:endParaRPr lang="it-IT" sz="1000" dirty="0" smtClean="0">
                  <a:solidFill>
                    <a:schemeClr val="tx1"/>
                  </a:solidFill>
                  <a:latin typeface="Tahoma" pitchFamily="34" charset="0"/>
                </a:endParaRPr>
              </a:p>
              <a:p>
                <a:pPr algn="just" eaLnBrk="0" hangingPunct="0"/>
                <a:endParaRPr lang="it-IT" sz="1000" dirty="0" smtClean="0">
                  <a:solidFill>
                    <a:schemeClr val="tx1"/>
                  </a:solidFill>
                  <a:latin typeface="Tahoma" pitchFamily="34" charset="0"/>
                </a:endParaRPr>
              </a:p>
              <a:p>
                <a:pPr algn="just" eaLnBrk="0" hangingPunct="0"/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Awareness</a:t>
                </a:r>
                <a:r>
                  <a:rPr lang="it-IT" sz="1000" dirty="0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effectLst/>
                    <a:latin typeface="Tahoma" pitchFamily="34" charset="0"/>
                  </a:rPr>
                  <a:t>campaign</a:t>
                </a:r>
                <a:endParaRPr lang="it-IT" sz="1000" dirty="0"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35" name="Rectangle 228"/>
              <p:cNvSpPr>
                <a:spLocks noChangeArrowheads="1"/>
              </p:cNvSpPr>
              <p:nvPr/>
            </p:nvSpPr>
            <p:spPr bwMode="auto">
              <a:xfrm>
                <a:off x="2516" y="3648"/>
                <a:ext cx="1712" cy="96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6" name="Group 229"/>
            <p:cNvGrpSpPr>
              <a:grpSpLocks/>
            </p:cNvGrpSpPr>
            <p:nvPr/>
          </p:nvGrpSpPr>
          <p:grpSpPr bwMode="auto">
            <a:xfrm>
              <a:off x="3744" y="2928"/>
              <a:ext cx="960" cy="768"/>
              <a:chOff x="4228" y="3648"/>
              <a:chExt cx="992" cy="960"/>
            </a:xfrm>
          </p:grpSpPr>
          <p:sp>
            <p:nvSpPr>
              <p:cNvPr id="32" name="Rectangle 230"/>
              <p:cNvSpPr>
                <a:spLocks noChangeArrowheads="1"/>
              </p:cNvSpPr>
              <p:nvPr/>
            </p:nvSpPr>
            <p:spPr bwMode="auto">
              <a:xfrm>
                <a:off x="4256" y="3648"/>
                <a:ext cx="936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pPr algn="just"/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3" name="Rectangle 231"/>
              <p:cNvSpPr>
                <a:spLocks noChangeArrowheads="1"/>
              </p:cNvSpPr>
              <p:nvPr/>
            </p:nvSpPr>
            <p:spPr bwMode="auto">
              <a:xfrm>
                <a:off x="4228" y="3648"/>
                <a:ext cx="992" cy="96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  <p:grpSp>
          <p:nvGrpSpPr>
            <p:cNvPr id="27" name="Group 232"/>
            <p:cNvGrpSpPr>
              <a:grpSpLocks/>
            </p:cNvGrpSpPr>
            <p:nvPr/>
          </p:nvGrpSpPr>
          <p:grpSpPr bwMode="auto">
            <a:xfrm>
              <a:off x="4704" y="2928"/>
              <a:ext cx="992" cy="768"/>
              <a:chOff x="5220" y="3648"/>
              <a:chExt cx="992" cy="960"/>
            </a:xfrm>
          </p:grpSpPr>
          <p:sp>
            <p:nvSpPr>
              <p:cNvPr id="30" name="Rectangle 233"/>
              <p:cNvSpPr>
                <a:spLocks noChangeArrowheads="1"/>
              </p:cNvSpPr>
              <p:nvPr/>
            </p:nvSpPr>
            <p:spPr bwMode="auto">
              <a:xfrm>
                <a:off x="5248" y="3648"/>
                <a:ext cx="936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Mantainance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of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equipment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is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guaranteed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by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local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 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experts</a:t>
                </a:r>
                <a:r>
                  <a:rPr lang="it-IT" sz="1000" dirty="0" smtClean="0">
                    <a:solidFill>
                      <a:schemeClr val="tx1"/>
                    </a:solidFill>
                    <a:latin typeface="Tahoma" pitchFamily="34" charset="0"/>
                  </a:rPr>
                  <a:t>/</a:t>
                </a:r>
                <a:r>
                  <a:rPr lang="it-IT" sz="1000" dirty="0" err="1" smtClean="0">
                    <a:solidFill>
                      <a:schemeClr val="tx1"/>
                    </a:solidFill>
                    <a:latin typeface="Tahoma" pitchFamily="34" charset="0"/>
                  </a:rPr>
                  <a:t>companies</a:t>
                </a:r>
                <a:endParaRPr lang="it-IT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1" name="Rectangle 234"/>
              <p:cNvSpPr>
                <a:spLocks noChangeArrowheads="1"/>
              </p:cNvSpPr>
              <p:nvPr/>
            </p:nvSpPr>
            <p:spPr bwMode="auto">
              <a:xfrm>
                <a:off x="5220" y="3648"/>
                <a:ext cx="992" cy="960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lIns="18000" rIns="18000"/>
              <a:lstStyle/>
              <a:p>
                <a:endParaRPr lang="it-IT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LF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represents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the project in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one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page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3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</TotalTime>
  <Words>912</Words>
  <Application>Microsoft Office PowerPoint</Application>
  <PresentationFormat>Personalizzato</PresentationFormat>
  <Paragraphs>139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Diapositiva 1</vt:lpstr>
      <vt:lpstr>Proposal formulation</vt:lpstr>
      <vt:lpstr>Proposal formulation</vt:lpstr>
      <vt:lpstr>Logical framework</vt:lpstr>
      <vt:lpstr>LF description</vt:lpstr>
      <vt:lpstr>Intervention logic</vt:lpstr>
      <vt:lpstr>Vertical logic</vt:lpstr>
      <vt:lpstr>Horizontal logic</vt:lpstr>
      <vt:lpstr>Intervention logic</vt:lpstr>
      <vt:lpstr>Identifying the objective</vt:lpstr>
      <vt:lpstr>Results, activities, assumptions</vt:lpstr>
      <vt:lpstr>Indicators and sources of verification</vt:lpstr>
      <vt:lpstr>Assumptions</vt:lpstr>
      <vt:lpstr>Assumptions</vt:lpstr>
      <vt:lpstr>Our Logical Framework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 Celotti</cp:lastModifiedBy>
  <cp:revision>226</cp:revision>
  <dcterms:modified xsi:type="dcterms:W3CDTF">2013-10-30T14:38:10Z</dcterms:modified>
</cp:coreProperties>
</file>