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  <Override PartName="/ppt/notesSlides/notesSlide3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382" r:id="rId2"/>
    <p:sldId id="383" r:id="rId3"/>
    <p:sldId id="384" r:id="rId4"/>
    <p:sldId id="385" r:id="rId5"/>
    <p:sldId id="357" r:id="rId6"/>
    <p:sldId id="364" r:id="rId7"/>
    <p:sldId id="366" r:id="rId8"/>
    <p:sldId id="365" r:id="rId9"/>
    <p:sldId id="367" r:id="rId10"/>
    <p:sldId id="369" r:id="rId11"/>
    <p:sldId id="307" r:id="rId12"/>
  </p:sldIdLst>
  <p:sldSz cx="9907588" cy="6858000"/>
  <p:notesSz cx="6797675" cy="9874250"/>
  <p:defaultTextStyle>
    <a:defPPr>
      <a:defRPr lang="en-GB"/>
    </a:defPPr>
    <a:lvl1pPr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1pPr>
    <a:lvl2pPr marL="4572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2pPr>
    <a:lvl3pPr marL="9144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3pPr>
    <a:lvl4pPr marL="13716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4pPr>
    <a:lvl5pPr marL="1828800" algn="l" defTabSz="449263" rtl="0" fontAlgn="base">
      <a:spcBef>
        <a:spcPct val="0"/>
      </a:spcBef>
      <a:spcAft>
        <a:spcPct val="0"/>
      </a:spcAft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Times New Roman" pitchFamily="18" charset="0"/>
        <a:ea typeface="MS Gothic" pitchFamily="49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chemeClr val="tx1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718" autoAdjust="0"/>
  </p:normalViewPr>
  <p:slideViewPr>
    <p:cSldViewPr>
      <p:cViewPr varScale="1">
        <p:scale>
          <a:sx n="69" d="100"/>
          <a:sy n="69" d="100"/>
        </p:scale>
        <p:origin x="-1254" y="-10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9" d="100"/>
          <a:sy n="59" d="100"/>
        </p:scale>
        <p:origin x="-1752" y="-72"/>
      </p:cViewPr>
      <p:guideLst>
        <p:guide orient="horz" pos="3110"/>
        <p:guide pos="2142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501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587" y="0"/>
            <a:ext cx="2945500" cy="494266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EA06BC72-537A-4751-8173-45C96B47FD05}" type="datetimeFigureOut">
              <a:rPr lang="it-IT"/>
              <a:pPr/>
              <a:t>23/10/2013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378406"/>
            <a:ext cx="2945501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587" y="9378406"/>
            <a:ext cx="2945500" cy="49426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defRPr sz="1200"/>
            </a:lvl1pPr>
          </a:lstStyle>
          <a:p>
            <a:fld id="{C1803655-75B3-469A-8F64-115BD3F9B7A2}" type="slidenum">
              <a:rPr lang="it-IT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AutoShape 1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360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0" name="AutoShape 2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1" name="AutoShape 3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2" name="AutoShape 4"/>
          <p:cNvSpPr>
            <a:spLocks noChangeArrowheads="1"/>
          </p:cNvSpPr>
          <p:nvPr/>
        </p:nvSpPr>
        <p:spPr bwMode="auto">
          <a:xfrm>
            <a:off x="0" y="0"/>
            <a:ext cx="6797675" cy="987425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3318" name="Rectangle 5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736600" y="747713"/>
            <a:ext cx="5318125" cy="3681412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54" name="Rectangle 6"/>
          <p:cNvSpPr>
            <a:spLocks noGrp="1" noChangeArrowheads="1"/>
          </p:cNvSpPr>
          <p:nvPr>
            <p:ph type="body"/>
          </p:nvPr>
        </p:nvSpPr>
        <p:spPr bwMode="auto">
          <a:xfrm>
            <a:off x="997183" y="4746841"/>
            <a:ext cx="4881115" cy="4172040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vert="horz" wrap="square" lIns="93600" tIns="47520" rIns="93600" bIns="47520" numCol="1" anchor="t" anchorCtr="0" compatLnSpc="1">
            <a:prstTxWarp prst="textNoShape">
              <a:avLst/>
            </a:prstTxWarp>
          </a:bodyPr>
          <a:lstStyle/>
          <a:p>
            <a:pPr lvl="0"/>
            <a:endParaRPr lang="it-IT" smtClean="0"/>
          </a:p>
        </p:txBody>
      </p:sp>
      <p:sp>
        <p:nvSpPr>
          <p:cNvPr id="2055" name="Rectangle 7"/>
          <p:cNvSpPr>
            <a:spLocks noChangeArrowheads="1"/>
          </p:cNvSpPr>
          <p:nvPr/>
        </p:nvSpPr>
        <p:spPr bwMode="auto">
          <a:xfrm>
            <a:off x="959074" y="4683676"/>
            <a:ext cx="4877939" cy="4656831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56" name="Line 8"/>
          <p:cNvSpPr>
            <a:spLocks noChangeShapeType="1"/>
          </p:cNvSpPr>
          <p:nvPr/>
        </p:nvSpPr>
        <p:spPr bwMode="auto">
          <a:xfrm>
            <a:off x="1003535" y="382147"/>
            <a:ext cx="4793782" cy="1580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7" name="Rectangle 9"/>
          <p:cNvSpPr>
            <a:spLocks noChangeArrowheads="1"/>
          </p:cNvSpPr>
          <p:nvPr/>
        </p:nvSpPr>
        <p:spPr bwMode="auto">
          <a:xfrm>
            <a:off x="932081" y="180020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ABBEY NATIONAL	PROJECT MANAGEMENT SKILLS FOR PROJECT TEAM MEMBERS</a:t>
            </a:r>
          </a:p>
        </p:txBody>
      </p:sp>
      <p:sp>
        <p:nvSpPr>
          <p:cNvPr id="2058" name="Line 10"/>
          <p:cNvSpPr>
            <a:spLocks noChangeShapeType="1"/>
          </p:cNvSpPr>
          <p:nvPr/>
        </p:nvSpPr>
        <p:spPr bwMode="auto">
          <a:xfrm>
            <a:off x="1003535" y="9460520"/>
            <a:ext cx="4793782" cy="1579"/>
          </a:xfrm>
          <a:prstGeom prst="line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ffectLst/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6" charset="0"/>
              <a:buNone/>
              <a:defRPr/>
            </a:pPr>
            <a:endParaRPr lang="it-IT">
              <a:latin typeface="Times New Roman" pitchFamily="16" charset="0"/>
              <a:ea typeface="MS Gothic" charset="-128"/>
            </a:endParaRPr>
          </a:p>
        </p:txBody>
      </p:sp>
      <p:sp>
        <p:nvSpPr>
          <p:cNvPr id="2059" name="Rectangle 11"/>
          <p:cNvSpPr>
            <a:spLocks noChangeArrowheads="1"/>
          </p:cNvSpPr>
          <p:nvPr/>
        </p:nvSpPr>
        <p:spPr bwMode="auto">
          <a:xfrm>
            <a:off x="932081" y="9452624"/>
            <a:ext cx="4981150" cy="217919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2325688" algn="ctr"/>
                <a:tab pos="4711700" algn="r"/>
                <a:tab pos="5224463" algn="l"/>
                <a:tab pos="6270625" algn="l"/>
                <a:tab pos="7316788" algn="l"/>
                <a:tab pos="8362950" algn="l"/>
                <a:tab pos="9409113" algn="l"/>
                <a:tab pos="10455275" algn="l"/>
                <a:tab pos="10779125" algn="l"/>
                <a:tab pos="10779125" algn="l"/>
                <a:tab pos="10780713" algn="l"/>
              </a:tabLst>
              <a:defRPr/>
            </a:pPr>
            <a:r>
              <a:rPr lang="it-IT" sz="800">
                <a:solidFill>
                  <a:srgbClr val="000000"/>
                </a:solidFill>
                <a:latin typeface="Arial" charset="0"/>
                <a:ea typeface="MS Gothic" charset="-128"/>
              </a:rPr>
              <a:t>	 ABN-010	 © 1999 Learning Dimensions</a:t>
            </a:r>
          </a:p>
        </p:txBody>
      </p:sp>
      <p:sp>
        <p:nvSpPr>
          <p:cNvPr id="2060" name="Rectangle 12"/>
          <p:cNvSpPr>
            <a:spLocks noChangeArrowheads="1"/>
          </p:cNvSpPr>
          <p:nvPr/>
        </p:nvSpPr>
        <p:spPr bwMode="auto">
          <a:xfrm>
            <a:off x="1054346" y="4768948"/>
            <a:ext cx="685960" cy="30950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lIns="93600" tIns="47520" rIns="93600" bIns="47520">
            <a:spAutoFit/>
          </a:bodyPr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  <a:defRPr/>
            </a:pPr>
            <a:r>
              <a:rPr lang="it-IT" sz="1400" b="1">
                <a:solidFill>
                  <a:srgbClr val="000000"/>
                </a:solidFill>
                <a:latin typeface="Arial" charset="0"/>
                <a:ea typeface="MS Gothic" charset="-128"/>
              </a:rPr>
              <a:t>Notes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1pPr>
    <a:lvl2pPr marL="742950" indent="-28575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2pPr>
    <a:lvl3pPr marL="11430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3pPr>
    <a:lvl4pPr marL="16002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4pPr>
    <a:lvl5pPr marL="2057400" indent="-228600" algn="l" defTabSz="449263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pitchFamily="18" charset="0"/>
      <a:defRPr sz="1200" kern="1200">
        <a:solidFill>
          <a:srgbClr val="000000"/>
        </a:solidFill>
        <a:latin typeface="Times New Roman" pitchFamily="16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736600" y="747713"/>
            <a:ext cx="5319713" cy="3681412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it-IT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ext Box 1"/>
          <p:cNvSpPr txBox="1">
            <a:spLocks noChangeArrowheads="1"/>
          </p:cNvSpPr>
          <p:nvPr/>
        </p:nvSpPr>
        <p:spPr bwMode="auto">
          <a:xfrm>
            <a:off x="961432" y="762855"/>
            <a:ext cx="4922020" cy="3659986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it-IT"/>
          </a:p>
        </p:txBody>
      </p:sp>
      <p:sp>
        <p:nvSpPr>
          <p:cNvPr id="8195" name="Rectangle 2"/>
          <p:cNvSpPr>
            <a:spLocks noGrp="1" noChangeArrowheads="1"/>
          </p:cNvSpPr>
          <p:nvPr>
            <p:ph type="body"/>
          </p:nvPr>
        </p:nvSpPr>
        <p:spPr>
          <a:xfrm>
            <a:off x="997623" y="4746841"/>
            <a:ext cx="4882682" cy="417427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8435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0483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2531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4579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6627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28675" name="Rectangle 2"/>
          <p:cNvSpPr>
            <a:spLocks noGrp="1" noChangeArrowheads="1"/>
          </p:cNvSpPr>
          <p:nvPr>
            <p:ph type="body"/>
          </p:nvPr>
        </p:nvSpPr>
        <p:spPr>
          <a:xfrm>
            <a:off x="997183" y="4746841"/>
            <a:ext cx="4882703" cy="4173620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8"/>
          <p:cNvSpPr>
            <a:spLocks noGrp="1" noChangeArrowheads="1"/>
          </p:cNvSpPr>
          <p:nvPr>
            <p:ph type="sldNum" sz="quarter" idx="4294967295"/>
          </p:nvPr>
        </p:nvSpPr>
        <p:spPr bwMode="auto">
          <a:xfrm>
            <a:off x="3850587" y="9378406"/>
            <a:ext cx="2945500" cy="494265"/>
          </a:xfrm>
          <a:prstGeom prst="rect">
            <a:avLst/>
          </a:prstGeom>
          <a:noFill/>
          <a:ln>
            <a:miter lim="800000"/>
            <a:headEnd/>
            <a:tailEnd/>
          </a:ln>
        </p:spPr>
        <p:txBody>
          <a:bodyPr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50850" algn="l"/>
                <a:tab pos="903288" algn="l"/>
                <a:tab pos="1355725" algn="l"/>
                <a:tab pos="1808163" algn="l"/>
                <a:tab pos="2260600" algn="l"/>
                <a:tab pos="2713038" algn="l"/>
                <a:tab pos="3165475" algn="l"/>
                <a:tab pos="3617913" algn="l"/>
                <a:tab pos="4070350" algn="l"/>
                <a:tab pos="4522788" algn="l"/>
                <a:tab pos="4975225" algn="l"/>
                <a:tab pos="5427663" algn="l"/>
                <a:tab pos="5880100" algn="l"/>
                <a:tab pos="6332538" algn="l"/>
                <a:tab pos="6784975" algn="l"/>
                <a:tab pos="7237413" algn="l"/>
                <a:tab pos="7689850" algn="l"/>
                <a:tab pos="8142288" algn="l"/>
                <a:tab pos="8594725" algn="l"/>
                <a:tab pos="9047163" algn="l"/>
              </a:tabLst>
            </a:pPr>
            <a:fld id="{47040E14-8DC1-4DF7-8BB2-EB6FBEA09DFC}" type="slidenum">
              <a:rPr lang="it-IT"/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  <a:tabLst>
                  <a:tab pos="0" algn="l"/>
                  <a:tab pos="450850" algn="l"/>
                  <a:tab pos="903288" algn="l"/>
                  <a:tab pos="1355725" algn="l"/>
                  <a:tab pos="1808163" algn="l"/>
                  <a:tab pos="2260600" algn="l"/>
                  <a:tab pos="2713038" algn="l"/>
                  <a:tab pos="3165475" algn="l"/>
                  <a:tab pos="3617913" algn="l"/>
                  <a:tab pos="4070350" algn="l"/>
                  <a:tab pos="4522788" algn="l"/>
                  <a:tab pos="4975225" algn="l"/>
                  <a:tab pos="5427663" algn="l"/>
                  <a:tab pos="5880100" algn="l"/>
                  <a:tab pos="6332538" algn="l"/>
                  <a:tab pos="6784975" algn="l"/>
                  <a:tab pos="7237413" algn="l"/>
                  <a:tab pos="7689850" algn="l"/>
                  <a:tab pos="8142288" algn="l"/>
                  <a:tab pos="8594725" algn="l"/>
                  <a:tab pos="9047163" algn="l"/>
                </a:tabLst>
              </a:pPr>
              <a:t>11</a:t>
            </a:fld>
            <a:endParaRPr lang="it-IT"/>
          </a:p>
        </p:txBody>
      </p:sp>
      <p:sp>
        <p:nvSpPr>
          <p:cNvPr id="57347" name="Text Box 1"/>
          <p:cNvSpPr txBox="1">
            <a:spLocks noChangeArrowheads="1"/>
          </p:cNvSpPr>
          <p:nvPr/>
        </p:nvSpPr>
        <p:spPr bwMode="auto">
          <a:xfrm>
            <a:off x="960662" y="762717"/>
            <a:ext cx="4922399" cy="3660405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lIns="92089" tIns="46045" rIns="92089" bIns="46045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57348" name="Rectangle 2"/>
          <p:cNvSpPr>
            <a:spLocks noGrp="1" noChangeArrowheads="1"/>
          </p:cNvSpPr>
          <p:nvPr>
            <p:ph type="body"/>
          </p:nvPr>
        </p:nvSpPr>
        <p:spPr>
          <a:xfrm>
            <a:off x="922553" y="4727891"/>
            <a:ext cx="4997029" cy="4421541"/>
          </a:xfrm>
          <a:noFill/>
          <a:ln/>
        </p:spPr>
        <p:txBody>
          <a:bodyPr wrap="none" anchor="ctr"/>
          <a:lstStyle/>
          <a:p>
            <a:endParaRPr lang="it-IT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742950" y="2130425"/>
            <a:ext cx="8421688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485900" y="3886200"/>
            <a:ext cx="6935788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82638" y="4406900"/>
            <a:ext cx="8421687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82638" y="2906713"/>
            <a:ext cx="8421687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1055688" y="1962150"/>
            <a:ext cx="4144962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5353050" y="1962150"/>
            <a:ext cx="4146550" cy="408463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4638"/>
            <a:ext cx="8916988" cy="1143000"/>
          </a:xfrm>
        </p:spPr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95300" y="1535113"/>
            <a:ext cx="437832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95300" y="2174875"/>
            <a:ext cx="437832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5032375" y="1535113"/>
            <a:ext cx="437991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5032375" y="2174875"/>
            <a:ext cx="437991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95300" y="273050"/>
            <a:ext cx="3259138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873500" y="273050"/>
            <a:ext cx="5538788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95300" y="1435100"/>
            <a:ext cx="3259138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941513" y="4800600"/>
            <a:ext cx="5945187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941513" y="612775"/>
            <a:ext cx="5945187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it-IT" noProof="0" smtClean="0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941513" y="5367338"/>
            <a:ext cx="5945187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7389813" y="504825"/>
            <a:ext cx="2109787" cy="5541963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1055688" y="504825"/>
            <a:ext cx="6181725" cy="5541963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055688" y="504825"/>
            <a:ext cx="8375650" cy="1136650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 titolo</a:t>
            </a:r>
          </a:p>
        </p:txBody>
      </p:sp>
      <p:sp>
        <p:nvSpPr>
          <p:cNvPr id="1027" name="Rectangle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55688" y="1962150"/>
            <a:ext cx="8443912" cy="4084638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vert="horz" wrap="square" lIns="90360" tIns="44280" rIns="90360" bIns="4428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smtClean="0"/>
              <a:t>Cliccate per modificare il formato del testo della struttura</a:t>
            </a:r>
          </a:p>
          <a:p>
            <a:pPr lvl="1"/>
            <a:r>
              <a:rPr lang="en-GB" smtClean="0"/>
              <a:t>Secondo livello struttura</a:t>
            </a:r>
          </a:p>
          <a:p>
            <a:pPr lvl="2"/>
            <a:r>
              <a:rPr lang="en-GB" smtClean="0"/>
              <a:t>Terzo livello struttura</a:t>
            </a:r>
          </a:p>
          <a:p>
            <a:pPr lvl="3"/>
            <a:r>
              <a:rPr lang="en-GB" smtClean="0"/>
              <a:t>Quarto livello struttura</a:t>
            </a:r>
          </a:p>
          <a:p>
            <a:pPr lvl="4"/>
            <a:r>
              <a:rPr lang="en-GB" smtClean="0"/>
              <a:t>Quinto livello struttura</a:t>
            </a:r>
          </a:p>
          <a:p>
            <a:pPr lvl="4"/>
            <a:r>
              <a:rPr lang="en-GB" smtClean="0"/>
              <a:t>Sesto livello struttura</a:t>
            </a:r>
          </a:p>
          <a:p>
            <a:pPr lvl="4"/>
            <a:r>
              <a:rPr lang="en-GB" smtClean="0"/>
              <a:t>Settimo livello struttura</a:t>
            </a:r>
          </a:p>
          <a:p>
            <a:pPr lvl="4"/>
            <a:r>
              <a:rPr lang="en-GB" smtClean="0"/>
              <a:t>Ottavo livello struttura</a:t>
            </a:r>
          </a:p>
          <a:p>
            <a:pPr lvl="4"/>
            <a:r>
              <a:rPr lang="en-GB" smtClean="0"/>
              <a:t>Nono livello struttura</a:t>
            </a:r>
          </a:p>
        </p:txBody>
      </p:sp>
      <p:sp>
        <p:nvSpPr>
          <p:cNvPr id="2" name="Rectangle 3"/>
          <p:cNvSpPr>
            <a:spLocks noChangeArrowheads="1"/>
          </p:cNvSpPr>
          <p:nvPr/>
        </p:nvSpPr>
        <p:spPr bwMode="auto">
          <a:xfrm>
            <a:off x="6350" y="6350"/>
            <a:ext cx="9891713" cy="6843713"/>
          </a:xfrm>
          <a:prstGeom prst="rect">
            <a:avLst/>
          </a:prstGeom>
          <a:noFill/>
          <a:ln w="12600">
            <a:solidFill>
              <a:srgbClr val="00008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  <p:sp>
        <p:nvSpPr>
          <p:cNvPr id="1028" name="Rectangle 4"/>
          <p:cNvSpPr>
            <a:spLocks noChangeArrowheads="1"/>
          </p:cNvSpPr>
          <p:nvPr/>
        </p:nvSpPr>
        <p:spPr bwMode="auto">
          <a:xfrm>
            <a:off x="4057650" y="2914650"/>
            <a:ext cx="9906000" cy="1588"/>
          </a:xfrm>
          <a:prstGeom prst="rect">
            <a:avLst/>
          </a:prstGeom>
          <a:noFill/>
          <a:ln w="9525">
            <a:noFill/>
            <a:round/>
            <a:headEnd/>
            <a:tailEnd/>
          </a:ln>
          <a:effectLst/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</a:pPr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+mj-lt"/>
          <a:ea typeface="+mj-ea"/>
          <a:cs typeface="+mj-cs"/>
        </a:defRPr>
      </a:lvl1pPr>
      <a:lvl2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2pPr>
      <a:lvl3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3pPr>
      <a:lvl4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4pPr>
      <a:lvl5pPr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5pPr>
      <a:lvl6pPr marL="4572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6pPr>
      <a:lvl7pPr marL="9144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7pPr>
      <a:lvl8pPr marL="13716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8pPr>
      <a:lvl9pPr marL="1828800" algn="l" defTabSz="449263" rtl="0" eaLnBrk="0" fontAlgn="base" hangingPunct="0">
        <a:lnSpc>
          <a:spcPct val="87000"/>
        </a:lnSpc>
        <a:spcBef>
          <a:spcPct val="0"/>
        </a:spcBef>
        <a:spcAft>
          <a:spcPct val="0"/>
        </a:spcAft>
        <a:buClr>
          <a:srgbClr val="000000"/>
        </a:buClr>
        <a:buSzPct val="100000"/>
        <a:buFont typeface="Arial" charset="0"/>
        <a:defRPr sz="3600" b="1">
          <a:solidFill>
            <a:srgbClr val="000000"/>
          </a:solidFill>
          <a:latin typeface="Arial" charset="0"/>
          <a:ea typeface="MS Gothic" charset="-128"/>
        </a:defRPr>
      </a:lvl9pPr>
    </p:titleStyle>
    <p:bodyStyle>
      <a:lvl1pPr marL="342900" indent="-342900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000000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  <a:cs typeface="+mn-cs"/>
        </a:defRPr>
      </a:lvl1pPr>
      <a:lvl2pPr marL="371475" indent="-25876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77000"/>
        <a:buFont typeface="Wingdings 3" pitchFamily="18" charset="2"/>
        <a:buChar char=""/>
        <a:defRPr sz="2000">
          <a:solidFill>
            <a:srgbClr val="000000"/>
          </a:solidFill>
          <a:latin typeface="+mn-lt"/>
          <a:ea typeface="+mn-ea"/>
        </a:defRPr>
      </a:lvl2pPr>
      <a:lvl3pPr marL="747713" indent="-255588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87000"/>
        <a:buFont typeface="Arial" charset="0"/>
        <a:buChar char="–"/>
        <a:defRPr sz="2000">
          <a:solidFill>
            <a:srgbClr val="000000"/>
          </a:solidFill>
          <a:latin typeface="+mn-lt"/>
          <a:ea typeface="+mn-ea"/>
        </a:defRPr>
      </a:lvl3pPr>
      <a:lvl4pPr marL="1125538" indent="-257175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Wingdings" pitchFamily="2" charset="2"/>
        <a:buChar char=""/>
        <a:defRPr sz="2000">
          <a:solidFill>
            <a:srgbClr val="000000"/>
          </a:solidFill>
          <a:latin typeface="+mn-lt"/>
          <a:ea typeface="+mn-ea"/>
        </a:defRPr>
      </a:lvl4pPr>
      <a:lvl5pPr marL="14827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5pPr>
      <a:lvl6pPr marL="19399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6pPr>
      <a:lvl7pPr marL="23971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7pPr>
      <a:lvl8pPr marL="28543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8pPr>
      <a:lvl9pPr marL="3311525" indent="-239713" algn="l" defTabSz="449263" rtl="0" eaLnBrk="0" fontAlgn="base" hangingPunct="0">
        <a:lnSpc>
          <a:spcPct val="87000"/>
        </a:lnSpc>
        <a:spcBef>
          <a:spcPct val="0"/>
        </a:spcBef>
        <a:spcAft>
          <a:spcPts val="1000"/>
        </a:spcAft>
        <a:buClr>
          <a:srgbClr val="FF6401"/>
        </a:buClr>
        <a:buSzPct val="100000"/>
        <a:buFont typeface="Arial" charset="0"/>
        <a:buChar char="•"/>
        <a:defRPr sz="2000">
          <a:solidFill>
            <a:srgbClr val="000000"/>
          </a:solidFill>
          <a:latin typeface="+mn-lt"/>
          <a:ea typeface="+mn-ea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Segnaposto contenuto 2"/>
          <p:cNvSpPr>
            <a:spLocks noGrp="1"/>
          </p:cNvSpPr>
          <p:nvPr>
            <p:ph idx="1"/>
          </p:nvPr>
        </p:nvSpPr>
        <p:spPr>
          <a:xfrm>
            <a:off x="452438" y="2143125"/>
            <a:ext cx="8821836" cy="1573907"/>
          </a:xfrm>
        </p:spPr>
        <p:txBody>
          <a:bodyPr/>
          <a:lstStyle/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Project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Cycle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Management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for</a:t>
            </a: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smtClean="0">
                <a:solidFill>
                  <a:schemeClr val="tx1"/>
                </a:solidFill>
                <a:latin typeface="Georgia" pitchFamily="18" charset="0"/>
              </a:rPr>
              <a:t>International </a:t>
            </a: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Development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ts val="1200"/>
              </a:spcAft>
              <a:buNone/>
            </a:pPr>
            <a:r>
              <a:rPr lang="it-IT" sz="3200" b="1" dirty="0" err="1" smtClean="0">
                <a:solidFill>
                  <a:schemeClr val="tx1"/>
                </a:solidFill>
                <a:latin typeface="Georgia" pitchFamily="18" charset="0"/>
              </a:rPr>
              <a:t>Cooperation</a:t>
            </a:r>
            <a:endParaRPr lang="it-IT" sz="3200" b="1" dirty="0" smtClean="0">
              <a:solidFill>
                <a:schemeClr val="tx1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Problem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tree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,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Objective</a:t>
            </a:r>
            <a:r>
              <a:rPr lang="it-IT" sz="3600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  <a:r>
              <a:rPr lang="it-IT" sz="3600" dirty="0" err="1" smtClean="0">
                <a:solidFill>
                  <a:srgbClr val="00B0F0"/>
                </a:solidFill>
                <a:latin typeface="Georgia" pitchFamily="18" charset="0"/>
              </a:rPr>
              <a:t>tree</a:t>
            </a:r>
            <a:endParaRPr lang="it-IT" sz="3600" dirty="0" smtClean="0">
              <a:solidFill>
                <a:srgbClr val="00B0F0"/>
              </a:solidFill>
              <a:latin typeface="Georgia" pitchFamily="18" charset="0"/>
            </a:endParaRPr>
          </a:p>
          <a:p>
            <a:pPr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sp>
        <p:nvSpPr>
          <p:cNvPr id="3076" name="Rettangolo 8"/>
          <p:cNvSpPr>
            <a:spLocks noChangeArrowheads="1"/>
          </p:cNvSpPr>
          <p:nvPr/>
        </p:nvSpPr>
        <p:spPr bwMode="auto">
          <a:xfrm>
            <a:off x="447675" y="5000625"/>
            <a:ext cx="4953000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err="1" smtClean="0">
                <a:solidFill>
                  <a:schemeClr val="tx1"/>
                </a:solidFill>
                <a:latin typeface="Georgia" pitchFamily="18" charset="0"/>
              </a:rPr>
              <a:t>Teacher</a:t>
            </a:r>
            <a:endParaRPr lang="it-IT" i="1" dirty="0">
              <a:solidFill>
                <a:schemeClr val="tx1"/>
              </a:solidFill>
              <a:latin typeface="Georgia" pitchFamily="18" charset="0"/>
            </a:endParaRPr>
          </a:p>
          <a:p>
            <a:r>
              <a:rPr lang="it-IT" dirty="0">
                <a:solidFill>
                  <a:schemeClr val="tx1"/>
                </a:solidFill>
                <a:latin typeface="Georgia" pitchFamily="18" charset="0"/>
              </a:rPr>
              <a:t>Pietro </a:t>
            </a:r>
            <a:r>
              <a:rPr lang="it-IT" dirty="0" err="1">
                <a:solidFill>
                  <a:schemeClr val="tx1"/>
                </a:solidFill>
                <a:latin typeface="Georgia" pitchFamily="18" charset="0"/>
              </a:rPr>
              <a:t>Celotti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7" name="Rettangolo 9"/>
          <p:cNvSpPr>
            <a:spLocks noChangeArrowheads="1"/>
          </p:cNvSpPr>
          <p:nvPr/>
        </p:nvSpPr>
        <p:spPr bwMode="auto">
          <a:xfrm>
            <a:off x="501650" y="895350"/>
            <a:ext cx="4953000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it-IT" i="1" dirty="0" smtClean="0">
                <a:solidFill>
                  <a:schemeClr val="tx1"/>
                </a:solidFill>
                <a:latin typeface="Georgia" pitchFamily="18" charset="0"/>
              </a:rPr>
              <a:t>Università degli Studi di Macerata</a:t>
            </a:r>
          </a:p>
          <a:p>
            <a:r>
              <a:rPr lang="it-IT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endParaRPr lang="it-IT" dirty="0">
              <a:latin typeface="Georgia" pitchFamily="18" charset="0"/>
            </a:endParaRPr>
          </a:p>
        </p:txBody>
      </p:sp>
      <p:sp>
        <p:nvSpPr>
          <p:cNvPr id="3078" name="Rettangolo 10"/>
          <p:cNvSpPr>
            <a:spLocks noChangeArrowheads="1"/>
          </p:cNvSpPr>
          <p:nvPr/>
        </p:nvSpPr>
        <p:spPr bwMode="auto">
          <a:xfrm>
            <a:off x="561306" y="1628800"/>
            <a:ext cx="1662635" cy="2400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18 </a:t>
            </a:r>
            <a:r>
              <a:rPr lang="it-IT" sz="1600" dirty="0" err="1" smtClean="0">
                <a:solidFill>
                  <a:schemeClr val="tx1"/>
                </a:solidFill>
                <a:latin typeface="Georgia" pitchFamily="18" charset="0"/>
              </a:rPr>
              <a:t>October</a:t>
            </a:r>
            <a:r>
              <a:rPr lang="it-IT" sz="1600" dirty="0" smtClean="0">
                <a:solidFill>
                  <a:schemeClr val="tx1"/>
                </a:solidFill>
                <a:latin typeface="Georgia" pitchFamily="18" charset="0"/>
              </a:rPr>
              <a:t> 2013</a:t>
            </a:r>
            <a:endParaRPr lang="it-IT" sz="1600" dirty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6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the problems</a:t>
            </a: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124744"/>
            <a:ext cx="8431213" cy="5256584"/>
          </a:xfrm>
        </p:spPr>
        <p:txBody>
          <a:bodyPr/>
          <a:lstStyle/>
          <a:p>
            <a:pPr eaLnBrk="1" hangingPunct="1">
              <a:lnSpc>
                <a:spcPct val="90000"/>
              </a:lnSpc>
              <a:spcBef>
                <a:spcPts val="8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3200" dirty="0" smtClean="0">
                <a:latin typeface="Georgia" pitchFamily="18" charset="0"/>
              </a:rPr>
              <a:t>The </a:t>
            </a:r>
            <a:r>
              <a:rPr lang="it-IT" sz="3200" dirty="0" err="1" smtClean="0">
                <a:latin typeface="Georgia" pitchFamily="18" charset="0"/>
              </a:rPr>
              <a:t>existing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cause-effect</a:t>
            </a:r>
            <a:r>
              <a:rPr lang="it-IT" sz="3200" dirty="0" smtClean="0">
                <a:latin typeface="Georgia" pitchFamily="18" charset="0"/>
              </a:rPr>
              <a:t> relations (</a:t>
            </a:r>
            <a:r>
              <a:rPr lang="it-IT" sz="3200" dirty="0" err="1" smtClean="0">
                <a:latin typeface="Georgia" pitchFamily="18" charset="0"/>
              </a:rPr>
              <a:t>normally</a:t>
            </a:r>
            <a:r>
              <a:rPr lang="it-IT" sz="3200" dirty="0" smtClean="0">
                <a:latin typeface="Georgia" pitchFamily="18" charset="0"/>
              </a:rPr>
              <a:t> negative) are </a:t>
            </a:r>
            <a:r>
              <a:rPr lang="it-IT" sz="3200" dirty="0" err="1" smtClean="0">
                <a:latin typeface="Georgia" pitchFamily="18" charset="0"/>
              </a:rPr>
              <a:t>identified</a:t>
            </a:r>
            <a:r>
              <a:rPr lang="it-IT" sz="3200" dirty="0" smtClean="0">
                <a:latin typeface="Georgia" pitchFamily="18" charset="0"/>
              </a:rPr>
              <a:t> in a </a:t>
            </a:r>
            <a:r>
              <a:rPr lang="it-IT" sz="3200" dirty="0" err="1" smtClean="0">
                <a:latin typeface="Georgia" pitchFamily="18" charset="0"/>
              </a:rPr>
              <a:t>given</a:t>
            </a:r>
            <a:r>
              <a:rPr lang="it-IT" sz="3200" dirty="0" smtClean="0">
                <a:latin typeface="Georgia" pitchFamily="18" charset="0"/>
              </a:rPr>
              <a:t> situation. </a:t>
            </a:r>
            <a:r>
              <a:rPr lang="it-IT" sz="3200" dirty="0" err="1" smtClean="0">
                <a:latin typeface="Georgia" pitchFamily="18" charset="0"/>
              </a:rPr>
              <a:t>This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exercise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is</a:t>
            </a:r>
            <a:r>
              <a:rPr lang="it-IT" sz="3200" dirty="0" smtClean="0">
                <a:latin typeface="Georgia" pitchFamily="18" charset="0"/>
              </a:rPr>
              <a:t> </a:t>
            </a:r>
            <a:r>
              <a:rPr lang="it-IT" sz="3200" dirty="0" err="1" smtClean="0">
                <a:latin typeface="Georgia" pitchFamily="18" charset="0"/>
              </a:rPr>
              <a:t>aimed</a:t>
            </a:r>
            <a:r>
              <a:rPr lang="it-IT" sz="3200" dirty="0" smtClean="0">
                <a:latin typeface="Georgia" pitchFamily="18" charset="0"/>
              </a:rPr>
              <a:t> at: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object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analysis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partners</a:t>
            </a:r>
            <a:r>
              <a:rPr lang="it-IT" sz="2800" dirty="0" smtClean="0">
                <a:latin typeface="Georgia" pitchFamily="18" charset="0"/>
              </a:rPr>
              <a:t> and </a:t>
            </a:r>
            <a:r>
              <a:rPr lang="it-IT" sz="2800" dirty="0" err="1" smtClean="0">
                <a:latin typeface="Georgia" pitchFamily="18" charset="0"/>
              </a:rPr>
              <a:t>stakeholders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 lvl="2" eaLnBrk="1" hangingPunct="1">
              <a:lnSpc>
                <a:spcPct val="90000"/>
              </a:lnSpc>
              <a:spcBef>
                <a:spcPts val="700"/>
              </a:spcBef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 err="1" smtClean="0">
                <a:latin typeface="Georgia" pitchFamily="18" charset="0"/>
              </a:rPr>
              <a:t>Identifying</a:t>
            </a:r>
            <a:r>
              <a:rPr lang="it-IT" sz="2800" dirty="0" smtClean="0">
                <a:latin typeface="Georgia" pitchFamily="18" charset="0"/>
              </a:rPr>
              <a:t> and building the </a:t>
            </a:r>
            <a:r>
              <a:rPr lang="it-IT" sz="2800" dirty="0" err="1" smtClean="0">
                <a:latin typeface="Georgia" pitchFamily="18" charset="0"/>
              </a:rPr>
              <a:t>hierarchy</a:t>
            </a:r>
            <a:r>
              <a:rPr lang="it-IT" sz="2800" dirty="0" smtClean="0">
                <a:latin typeface="Georgia" pitchFamily="18" charset="0"/>
              </a:rPr>
              <a:t> </a:t>
            </a:r>
            <a:r>
              <a:rPr lang="it-IT" sz="2800" dirty="0" err="1" smtClean="0">
                <a:latin typeface="Georgia" pitchFamily="18" charset="0"/>
              </a:rPr>
              <a:t>of</a:t>
            </a:r>
            <a:r>
              <a:rPr lang="it-IT" sz="2800" dirty="0" smtClean="0">
                <a:latin typeface="Georgia" pitchFamily="18" charset="0"/>
              </a:rPr>
              <a:t> the </a:t>
            </a:r>
            <a:r>
              <a:rPr lang="it-IT" sz="2800" dirty="0" err="1" smtClean="0">
                <a:latin typeface="Georgia" pitchFamily="18" charset="0"/>
              </a:rPr>
              <a:t>problems</a:t>
            </a:r>
            <a:r>
              <a:rPr lang="it-IT" sz="2800" dirty="0" smtClean="0">
                <a:latin typeface="Georgia" pitchFamily="18" charset="0"/>
              </a:rPr>
              <a:t> </a:t>
            </a:r>
          </a:p>
          <a:p>
            <a:pPr>
              <a:lnSpc>
                <a:spcPts val="3800"/>
              </a:lnSpc>
              <a:spcAft>
                <a:spcPts val="1200"/>
              </a:spcAft>
              <a:buNone/>
            </a:pPr>
            <a:endParaRPr lang="it-IT" sz="2800" dirty="0" smtClean="0">
              <a:latin typeface="Georgia" pitchFamily="18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sp>
        <p:nvSpPr>
          <p:cNvPr id="5" name="Text Box 2"/>
          <p:cNvSpPr txBox="1">
            <a:spLocks noChangeArrowheads="1"/>
          </p:cNvSpPr>
          <p:nvPr/>
        </p:nvSpPr>
        <p:spPr bwMode="auto">
          <a:xfrm>
            <a:off x="1116013" y="1196975"/>
            <a:ext cx="6911975" cy="1236663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PROBLEM  CONSEQUENCES </a:t>
            </a:r>
          </a:p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 dirty="0" err="1">
                <a:solidFill>
                  <a:srgbClr val="003399"/>
                </a:solidFill>
                <a:latin typeface="Georgia" pitchFamily="18" charset="0"/>
              </a:rPr>
              <a:t>Current</a:t>
            </a:r>
            <a:r>
              <a:rPr lang="it-IT" sz="3200" b="1" dirty="0">
                <a:solidFill>
                  <a:srgbClr val="003399"/>
                </a:solidFill>
                <a:latin typeface="Georgia" pitchFamily="18" charset="0"/>
              </a:rPr>
              <a:t> situation</a:t>
            </a:r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2577530" y="2852936"/>
            <a:ext cx="4464496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wrap="square"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dirty="0">
                <a:solidFill>
                  <a:srgbClr val="003399"/>
                </a:solidFill>
                <a:latin typeface="Georgia" pitchFamily="18" charset="0"/>
              </a:rPr>
              <a:t>PROBLEM</a:t>
            </a:r>
          </a:p>
        </p:txBody>
      </p:sp>
      <p:grpSp>
        <p:nvGrpSpPr>
          <p:cNvPr id="3" name="Group 9"/>
          <p:cNvGrpSpPr>
            <a:grpSpLocks/>
          </p:cNvGrpSpPr>
          <p:nvPr/>
        </p:nvGrpSpPr>
        <p:grpSpPr bwMode="auto">
          <a:xfrm>
            <a:off x="1619250" y="3429000"/>
            <a:ext cx="2447925" cy="788988"/>
            <a:chOff x="1020" y="2160"/>
            <a:chExt cx="1542" cy="497"/>
          </a:xfrm>
        </p:grpSpPr>
        <p:sp>
          <p:nvSpPr>
            <p:cNvPr id="14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5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6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17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5745882" y="3429000"/>
            <a:ext cx="2447925" cy="790575"/>
            <a:chOff x="3379" y="2115"/>
            <a:chExt cx="1542" cy="498"/>
          </a:xfrm>
        </p:grpSpPr>
        <p:sp>
          <p:nvSpPr>
            <p:cNvPr id="24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8" name="Text Box 5"/>
          <p:cNvSpPr txBox="1">
            <a:spLocks noChangeArrowheads="1"/>
          </p:cNvSpPr>
          <p:nvPr/>
        </p:nvSpPr>
        <p:spPr bwMode="auto">
          <a:xfrm>
            <a:off x="3009578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29" name="Text Box 5"/>
          <p:cNvSpPr txBox="1">
            <a:spLocks noChangeArrowheads="1"/>
          </p:cNvSpPr>
          <p:nvPr/>
        </p:nvSpPr>
        <p:spPr bwMode="auto">
          <a:xfrm>
            <a:off x="63331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0" name="Text Box 5"/>
          <p:cNvSpPr txBox="1">
            <a:spLocks noChangeArrowheads="1"/>
          </p:cNvSpPr>
          <p:nvPr/>
        </p:nvSpPr>
        <p:spPr bwMode="auto">
          <a:xfrm>
            <a:off x="4953794" y="4221088"/>
            <a:ext cx="1728787" cy="8699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sp>
        <p:nvSpPr>
          <p:cNvPr id="31" name="Text Box 8"/>
          <p:cNvSpPr txBox="1">
            <a:spLocks noChangeArrowheads="1"/>
          </p:cNvSpPr>
          <p:nvPr/>
        </p:nvSpPr>
        <p:spPr bwMode="auto">
          <a:xfrm>
            <a:off x="7114034" y="4221088"/>
            <a:ext cx="1728788" cy="86201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800" dirty="0" err="1">
                <a:solidFill>
                  <a:srgbClr val="003399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3399"/>
                </a:solidFill>
                <a:latin typeface="Georgia" pitchFamily="18" charset="0"/>
              </a:rPr>
              <a:t> cause </a:t>
            </a:r>
          </a:p>
        </p:txBody>
      </p:sp>
      <p:cxnSp>
        <p:nvCxnSpPr>
          <p:cNvPr id="33" name="Connettore 1 32"/>
          <p:cNvCxnSpPr>
            <a:stCxn id="11" idx="0"/>
          </p:cNvCxnSpPr>
          <p:nvPr/>
        </p:nvCxnSpPr>
        <p:spPr bwMode="auto">
          <a:xfrm flipV="1">
            <a:off x="4809778" y="2492896"/>
            <a:ext cx="0" cy="360040"/>
          </a:xfrm>
          <a:prstGeom prst="line">
            <a:avLst/>
          </a:prstGeom>
          <a:solidFill>
            <a:srgbClr val="00B8FF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Problem tree</a:t>
            </a:r>
          </a:p>
        </p:txBody>
      </p:sp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489298" y="1412776"/>
            <a:ext cx="8643938" cy="4719637"/>
            <a:chOff x="144" y="867"/>
            <a:chExt cx="5445" cy="2973"/>
          </a:xfrm>
        </p:grpSpPr>
        <p:sp>
          <p:nvSpPr>
            <p:cNvPr id="6" name="Line 3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2191" cy="532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1669" y="3311"/>
              <a:ext cx="861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unwilling to attend clinics</a:t>
              </a:r>
            </a:p>
          </p:txBody>
        </p:sp>
        <p:sp>
          <p:nvSpPr>
            <p:cNvPr id="8" name="Text Box 5"/>
            <p:cNvSpPr txBox="1">
              <a:spLocks noChangeArrowheads="1"/>
            </p:cNvSpPr>
            <p:nvPr/>
          </p:nvSpPr>
          <p:spPr bwMode="auto">
            <a:xfrm>
              <a:off x="2663" y="3311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Infrequent and inadequate coverage of clinics</a:t>
              </a:r>
            </a:p>
          </p:txBody>
        </p:sp>
        <p:sp>
          <p:nvSpPr>
            <p:cNvPr id="9" name="Text Box 6"/>
            <p:cNvSpPr txBox="1">
              <a:spLocks noChangeArrowheads="1"/>
            </p:cNvSpPr>
            <p:nvPr/>
          </p:nvSpPr>
          <p:spPr bwMode="auto">
            <a:xfrm>
              <a:off x="3591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Shortage of drugs</a:t>
              </a:r>
            </a:p>
          </p:txBody>
        </p:sp>
        <p:sp>
          <p:nvSpPr>
            <p:cNvPr id="10" name="Text Box 7"/>
            <p:cNvSpPr txBox="1">
              <a:spLocks noChangeArrowheads="1"/>
            </p:cNvSpPr>
            <p:nvPr/>
          </p:nvSpPr>
          <p:spPr bwMode="auto">
            <a:xfrm>
              <a:off x="4453" y="2981"/>
              <a:ext cx="729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staff skills</a:t>
              </a:r>
            </a:p>
          </p:txBody>
        </p:sp>
        <p:sp>
          <p:nvSpPr>
            <p:cNvPr id="11" name="Text Box 8"/>
            <p:cNvSpPr txBox="1">
              <a:spLocks noChangeArrowheads="1"/>
            </p:cNvSpPr>
            <p:nvPr/>
          </p:nvSpPr>
          <p:spPr bwMode="auto">
            <a:xfrm>
              <a:off x="2133" y="2717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attendance at rural clinics</a:t>
              </a:r>
            </a:p>
          </p:txBody>
        </p:sp>
        <p:sp>
          <p:nvSpPr>
            <p:cNvPr id="12" name="Text Box 9"/>
            <p:cNvSpPr txBox="1">
              <a:spLocks noChangeArrowheads="1"/>
            </p:cNvSpPr>
            <p:nvPr/>
          </p:nvSpPr>
          <p:spPr bwMode="auto">
            <a:xfrm>
              <a:off x="2133" y="2122"/>
              <a:ext cx="1126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Birth complications diagnosed late or not at all</a:t>
              </a:r>
            </a:p>
          </p:txBody>
        </p:sp>
        <p:sp>
          <p:nvSpPr>
            <p:cNvPr id="13" name="Text Box 10"/>
            <p:cNvSpPr txBox="1">
              <a:spLocks noChangeArrowheads="1"/>
            </p:cNvSpPr>
            <p:nvPr/>
          </p:nvSpPr>
          <p:spPr bwMode="auto">
            <a:xfrm>
              <a:off x="2133" y="1528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incidence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of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acute birth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complications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4" name="Text Box 11"/>
            <p:cNvSpPr txBox="1">
              <a:spLocks noChangeArrowheads="1"/>
            </p:cNvSpPr>
            <p:nvPr/>
          </p:nvSpPr>
          <p:spPr bwMode="auto">
            <a:xfrm>
              <a:off x="2133" y="933"/>
              <a:ext cx="1126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High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infant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and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maternal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mortality</a:t>
              </a:r>
              <a:r>
                <a:rPr lang="it-IT" sz="1100" b="1" dirty="0">
                  <a:solidFill>
                    <a:srgbClr val="000000"/>
                  </a:solidFill>
                  <a:latin typeface="Tahoma" pitchFamily="34" charset="0"/>
                </a:rPr>
                <a:t> </a:t>
              </a:r>
              <a:r>
                <a:rPr lang="it-IT" sz="1100" b="1" dirty="0" err="1">
                  <a:solidFill>
                    <a:srgbClr val="000000"/>
                  </a:solidFill>
                  <a:latin typeface="Tahoma" pitchFamily="34" charset="0"/>
                </a:rPr>
                <a:t>rates</a:t>
              </a:r>
              <a:endParaRPr lang="it-IT" sz="1100" b="1" dirty="0">
                <a:solidFill>
                  <a:srgbClr val="000000"/>
                </a:solidFill>
                <a:latin typeface="Tahoma" pitchFamily="34" charset="0"/>
              </a:endParaRPr>
            </a:p>
          </p:txBody>
        </p:sp>
        <p:sp>
          <p:nvSpPr>
            <p:cNvPr id="15" name="Text Box 12"/>
            <p:cNvSpPr txBox="1">
              <a:spLocks noChangeArrowheads="1"/>
            </p:cNvSpPr>
            <p:nvPr/>
          </p:nvSpPr>
          <p:spPr bwMode="auto">
            <a:xfrm>
              <a:off x="3727" y="2122"/>
              <a:ext cx="1127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Low standards of hygiene and patient care by staff</a:t>
              </a:r>
            </a:p>
          </p:txBody>
        </p:sp>
        <p:sp>
          <p:nvSpPr>
            <p:cNvPr id="16" name="Text Box 13"/>
            <p:cNvSpPr txBox="1">
              <a:spLocks noChangeArrowheads="1"/>
            </p:cNvSpPr>
            <p:nvPr/>
          </p:nvSpPr>
          <p:spPr bwMode="auto">
            <a:xfrm>
              <a:off x="3723" y="1528"/>
              <a:ext cx="1131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post-partum and neo-natal infection</a:t>
              </a:r>
            </a:p>
          </p:txBody>
        </p:sp>
        <p:sp>
          <p:nvSpPr>
            <p:cNvPr id="17" name="Text Box 14"/>
            <p:cNvSpPr txBox="1">
              <a:spLocks noChangeArrowheads="1"/>
            </p:cNvSpPr>
            <p:nvPr/>
          </p:nvSpPr>
          <p:spPr bwMode="auto">
            <a:xfrm>
              <a:off x="144" y="2717"/>
              <a:ext cx="928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Commecial pressures to use milk supplements</a:t>
              </a:r>
            </a:p>
          </p:txBody>
        </p:sp>
        <p:sp>
          <p:nvSpPr>
            <p:cNvPr id="18" name="Text Box 15"/>
            <p:cNvSpPr txBox="1">
              <a:spLocks noChangeArrowheads="1"/>
            </p:cNvSpPr>
            <p:nvPr/>
          </p:nvSpPr>
          <p:spPr bwMode="auto">
            <a:xfrm>
              <a:off x="1138" y="2717"/>
              <a:ext cx="862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seasonal availability of high protein foods</a:t>
              </a:r>
            </a:p>
          </p:txBody>
        </p:sp>
        <p:sp>
          <p:nvSpPr>
            <p:cNvPr id="19" name="Text Box 16"/>
            <p:cNvSpPr txBox="1">
              <a:spLocks noChangeArrowheads="1"/>
            </p:cNvSpPr>
            <p:nvPr/>
          </p:nvSpPr>
          <p:spPr bwMode="auto">
            <a:xfrm>
              <a:off x="144" y="2122"/>
              <a:ext cx="928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Poor nutritional status of babies and infants</a:t>
              </a:r>
            </a:p>
          </p:txBody>
        </p:sp>
        <p:sp>
          <p:nvSpPr>
            <p:cNvPr id="20" name="Text Box 17"/>
            <p:cNvSpPr txBox="1">
              <a:spLocks noChangeArrowheads="1"/>
            </p:cNvSpPr>
            <p:nvPr/>
          </p:nvSpPr>
          <p:spPr bwMode="auto">
            <a:xfrm>
              <a:off x="1138" y="2122"/>
              <a:ext cx="862" cy="331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Few babies and infants vaccinated</a:t>
              </a:r>
            </a:p>
          </p:txBody>
        </p:sp>
        <p:sp>
          <p:nvSpPr>
            <p:cNvPr id="21" name="Text Box 18"/>
            <p:cNvSpPr txBox="1">
              <a:spLocks noChangeArrowheads="1"/>
            </p:cNvSpPr>
            <p:nvPr/>
          </p:nvSpPr>
          <p:spPr bwMode="auto">
            <a:xfrm>
              <a:off x="542" y="1528"/>
              <a:ext cx="1193" cy="330"/>
            </a:xfrm>
            <a:prstGeom prst="rect">
              <a:avLst/>
            </a:prstGeom>
            <a:solidFill>
              <a:srgbClr val="FFFF27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18000" tIns="18000" rIns="1800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High rates of infection among babies and infants</a:t>
              </a:r>
            </a:p>
          </p:txBody>
        </p:sp>
        <p:sp>
          <p:nvSpPr>
            <p:cNvPr id="22" name="Line 19"/>
            <p:cNvSpPr>
              <a:spLocks noChangeShapeType="1"/>
            </p:cNvSpPr>
            <p:nvPr/>
          </p:nvSpPr>
          <p:spPr bwMode="auto">
            <a:xfrm flipV="1">
              <a:off x="608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" name="Line 20"/>
            <p:cNvSpPr>
              <a:spLocks noChangeShapeType="1"/>
            </p:cNvSpPr>
            <p:nvPr/>
          </p:nvSpPr>
          <p:spPr bwMode="auto">
            <a:xfrm flipV="1">
              <a:off x="2663" y="2451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4" name="Line 21"/>
            <p:cNvSpPr>
              <a:spLocks noChangeShapeType="1"/>
            </p:cNvSpPr>
            <p:nvPr/>
          </p:nvSpPr>
          <p:spPr bwMode="auto">
            <a:xfrm flipV="1">
              <a:off x="2663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5" name="Line 22"/>
            <p:cNvSpPr>
              <a:spLocks noChangeShapeType="1"/>
            </p:cNvSpPr>
            <p:nvPr/>
          </p:nvSpPr>
          <p:spPr bwMode="auto">
            <a:xfrm flipV="1">
              <a:off x="2663" y="1261"/>
              <a:ext cx="1" cy="26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6" name="Line 23"/>
            <p:cNvSpPr>
              <a:spLocks noChangeShapeType="1"/>
            </p:cNvSpPr>
            <p:nvPr/>
          </p:nvSpPr>
          <p:spPr bwMode="auto">
            <a:xfrm flipV="1">
              <a:off x="2199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" name="Line 24"/>
            <p:cNvSpPr>
              <a:spLocks noChangeShapeType="1"/>
            </p:cNvSpPr>
            <p:nvPr/>
          </p:nvSpPr>
          <p:spPr bwMode="auto">
            <a:xfrm flipV="1">
              <a:off x="3127" y="317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8" name="Line 25"/>
            <p:cNvSpPr>
              <a:spLocks noChangeShapeType="1"/>
            </p:cNvSpPr>
            <p:nvPr/>
          </p:nvSpPr>
          <p:spPr bwMode="auto">
            <a:xfrm>
              <a:off x="2199" y="317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9" name="Line 26"/>
            <p:cNvSpPr>
              <a:spLocks noChangeShapeType="1"/>
            </p:cNvSpPr>
            <p:nvPr/>
          </p:nvSpPr>
          <p:spPr bwMode="auto">
            <a:xfrm flipV="1">
              <a:off x="2663" y="304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0" name="Line 27"/>
            <p:cNvSpPr>
              <a:spLocks noChangeShapeType="1"/>
            </p:cNvSpPr>
            <p:nvPr/>
          </p:nvSpPr>
          <p:spPr bwMode="auto">
            <a:xfrm flipV="1">
              <a:off x="1602" y="2583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1" name="Line 28"/>
            <p:cNvSpPr>
              <a:spLocks noChangeShapeType="1"/>
            </p:cNvSpPr>
            <p:nvPr/>
          </p:nvSpPr>
          <p:spPr bwMode="auto">
            <a:xfrm flipH="1">
              <a:off x="606" y="2585"/>
              <a:ext cx="99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2" name="Line 29"/>
            <p:cNvSpPr>
              <a:spLocks noChangeShapeType="1"/>
            </p:cNvSpPr>
            <p:nvPr/>
          </p:nvSpPr>
          <p:spPr bwMode="auto">
            <a:xfrm flipV="1">
              <a:off x="3922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3" name="Line 30"/>
            <p:cNvSpPr>
              <a:spLocks noChangeShapeType="1"/>
            </p:cNvSpPr>
            <p:nvPr/>
          </p:nvSpPr>
          <p:spPr bwMode="auto">
            <a:xfrm flipV="1">
              <a:off x="4850" y="2847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4" name="Line 31"/>
            <p:cNvSpPr>
              <a:spLocks noChangeShapeType="1"/>
            </p:cNvSpPr>
            <p:nvPr/>
          </p:nvSpPr>
          <p:spPr bwMode="auto">
            <a:xfrm>
              <a:off x="3922" y="2849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5" name="Line 32"/>
            <p:cNvSpPr>
              <a:spLocks noChangeShapeType="1"/>
            </p:cNvSpPr>
            <p:nvPr/>
          </p:nvSpPr>
          <p:spPr bwMode="auto">
            <a:xfrm flipV="1">
              <a:off x="4320" y="2451"/>
              <a:ext cx="1" cy="400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6" name="Line 33"/>
            <p:cNvSpPr>
              <a:spLocks noChangeShapeType="1"/>
            </p:cNvSpPr>
            <p:nvPr/>
          </p:nvSpPr>
          <p:spPr bwMode="auto">
            <a:xfrm flipV="1">
              <a:off x="4320" y="1856"/>
              <a:ext cx="1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7" name="Line 34"/>
            <p:cNvSpPr>
              <a:spLocks noChangeShapeType="1"/>
            </p:cNvSpPr>
            <p:nvPr/>
          </p:nvSpPr>
          <p:spPr bwMode="auto">
            <a:xfrm flipH="1" flipV="1">
              <a:off x="1733" y="2451"/>
              <a:ext cx="402" cy="268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8" name="Line 35"/>
            <p:cNvSpPr>
              <a:spLocks noChangeShapeType="1"/>
            </p:cNvSpPr>
            <p:nvPr/>
          </p:nvSpPr>
          <p:spPr bwMode="auto">
            <a:xfrm flipV="1">
              <a:off x="74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39" name="Line 36"/>
            <p:cNvSpPr>
              <a:spLocks noChangeShapeType="1"/>
            </p:cNvSpPr>
            <p:nvPr/>
          </p:nvSpPr>
          <p:spPr bwMode="auto">
            <a:xfrm flipV="1">
              <a:off x="4651" y="1394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0" name="Line 37"/>
            <p:cNvSpPr>
              <a:spLocks noChangeShapeType="1"/>
            </p:cNvSpPr>
            <p:nvPr/>
          </p:nvSpPr>
          <p:spPr bwMode="auto">
            <a:xfrm>
              <a:off x="741" y="1396"/>
              <a:ext cx="3910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1" name="Text Box 38"/>
            <p:cNvSpPr txBox="1">
              <a:spLocks noChangeArrowheads="1"/>
            </p:cNvSpPr>
            <p:nvPr/>
          </p:nvSpPr>
          <p:spPr bwMode="auto">
            <a:xfrm>
              <a:off x="5085" y="3510"/>
              <a:ext cx="504" cy="330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CAUSES</a:t>
              </a:r>
            </a:p>
          </p:txBody>
        </p:sp>
        <p:sp>
          <p:nvSpPr>
            <p:cNvPr id="42" name="Text Box 39"/>
            <p:cNvSpPr txBox="1">
              <a:spLocks noChangeArrowheads="1"/>
            </p:cNvSpPr>
            <p:nvPr/>
          </p:nvSpPr>
          <p:spPr bwMode="auto">
            <a:xfrm>
              <a:off x="5037" y="867"/>
              <a:ext cx="531" cy="189"/>
            </a:xfrm>
            <a:prstGeom prst="rect">
              <a:avLst/>
            </a:pr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lIns="90000" tIns="46800" rIns="90000" bIns="46800"/>
            <a:lstStyle/>
            <a:p>
              <a:pPr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200" b="1">
                  <a:solidFill>
                    <a:srgbClr val="000000"/>
                  </a:solidFill>
                  <a:latin typeface="Tahoma" pitchFamily="34" charset="0"/>
                </a:rPr>
                <a:t>EFFECTS</a:t>
              </a:r>
            </a:p>
          </p:txBody>
        </p:sp>
        <p:sp>
          <p:nvSpPr>
            <p:cNvPr id="43" name="Line 40"/>
            <p:cNvSpPr>
              <a:spLocks noChangeShapeType="1"/>
            </p:cNvSpPr>
            <p:nvPr/>
          </p:nvSpPr>
          <p:spPr bwMode="auto">
            <a:xfrm flipV="1">
              <a:off x="5324" y="1128"/>
              <a:ext cx="1" cy="2316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4" name="Line 41"/>
            <p:cNvSpPr>
              <a:spLocks noChangeShapeType="1"/>
            </p:cNvSpPr>
            <p:nvPr/>
          </p:nvSpPr>
          <p:spPr bwMode="auto">
            <a:xfrm flipV="1">
              <a:off x="1602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5" name="Line 42"/>
            <p:cNvSpPr>
              <a:spLocks noChangeShapeType="1"/>
            </p:cNvSpPr>
            <p:nvPr/>
          </p:nvSpPr>
          <p:spPr bwMode="auto">
            <a:xfrm>
              <a:off x="674" y="1990"/>
              <a:ext cx="928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6" name="Line 43"/>
            <p:cNvSpPr>
              <a:spLocks noChangeShapeType="1"/>
            </p:cNvSpPr>
            <p:nvPr/>
          </p:nvSpPr>
          <p:spPr bwMode="auto">
            <a:xfrm flipV="1">
              <a:off x="1072" y="1856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47" name="Line 44"/>
            <p:cNvSpPr>
              <a:spLocks noChangeShapeType="1"/>
            </p:cNvSpPr>
            <p:nvPr/>
          </p:nvSpPr>
          <p:spPr bwMode="auto">
            <a:xfrm flipV="1">
              <a:off x="674" y="1988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objectives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63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>
                <a:solidFill>
                  <a:srgbClr val="000000"/>
                </a:solidFill>
                <a:latin typeface="Georgia" pitchFamily="18" charset="0"/>
              </a:rPr>
              <a:t>This methodology allows: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describe the future scenarios deriving from the problems’ solution.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verify the objectives’ hierarchy.</a:t>
            </a:r>
          </a:p>
          <a:p>
            <a:pPr marL="798513" lvl="3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SzPct val="77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>
                <a:solidFill>
                  <a:srgbClr val="000000"/>
                </a:solidFill>
                <a:latin typeface="Georgia" pitchFamily="18" charset="0"/>
              </a:rPr>
              <a:t>To clarify in a diagram the means-ends relations.</a:t>
            </a:r>
          </a:p>
          <a:p>
            <a:pPr marL="341313" lvl="1" indent="-341313">
              <a:lnSpc>
                <a:spcPts val="3363"/>
              </a:lnSpc>
              <a:spcBef>
                <a:spcPts val="600"/>
              </a:spcBef>
              <a:spcAft>
                <a:spcPts val="1200"/>
              </a:spcAft>
              <a:buClr>
                <a:srgbClr val="FF6401"/>
              </a:buClr>
              <a:buSzPct val="77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>
              <a:solidFill>
                <a:srgbClr val="000000"/>
              </a:solidFill>
              <a:latin typeface="Georgia" pitchFamily="18" charset="0"/>
            </a:endParaRP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The negative situations identified in the problem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tree are transformed into positive and already</a:t>
            </a:r>
          </a:p>
          <a:p>
            <a:pPr marL="341313" indent="-341313">
              <a:lnSpc>
                <a:spcPts val="2800"/>
              </a:lnSpc>
              <a:spcBef>
                <a:spcPts val="700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i="1">
                <a:solidFill>
                  <a:srgbClr val="000000"/>
                </a:solidFill>
                <a:latin typeface="Georgia" pitchFamily="18" charset="0"/>
              </a:rPr>
              <a:t>reached situations.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4200" smtClean="0">
                <a:latin typeface="Georgia" pitchFamily="18" charset="0"/>
              </a:rPr>
              <a:t>Transformation of the problems into objectives</a:t>
            </a:r>
            <a:endParaRPr lang="en-US" sz="4200" smtClean="0">
              <a:latin typeface="Georgia" pitchFamily="18" charset="0"/>
            </a:endParaRPr>
          </a:p>
        </p:txBody>
      </p:sp>
      <p:sp>
        <p:nvSpPr>
          <p:cNvPr id="4101" name="Segnaposto contenuto 8"/>
          <p:cNvSpPr>
            <a:spLocks noGrp="1"/>
          </p:cNvSpPr>
          <p:nvPr>
            <p:ph idx="1"/>
          </p:nvPr>
        </p:nvSpPr>
        <p:spPr>
          <a:xfrm>
            <a:off x="666750" y="1773238"/>
            <a:ext cx="8431213" cy="4176712"/>
          </a:xfrm>
        </p:spPr>
        <p:txBody>
          <a:bodyPr/>
          <a:lstStyle/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2800" smtClean="0">
              <a:latin typeface="Georgia" pitchFamily="18" charset="0"/>
            </a:endParaRPr>
          </a:p>
          <a:p>
            <a:pPr>
              <a:lnSpc>
                <a:spcPts val="3800"/>
              </a:lnSpc>
              <a:spcAft>
                <a:spcPts val="1200"/>
              </a:spcAft>
              <a:buFont typeface="Arial" charset="0"/>
              <a:buNone/>
            </a:pPr>
            <a:endParaRPr lang="it-IT" sz="1900" b="1" smtClean="0">
              <a:latin typeface="Georgia" pitchFamily="18" charset="0"/>
            </a:endParaRPr>
          </a:p>
        </p:txBody>
      </p:sp>
      <p:sp>
        <p:nvSpPr>
          <p:cNvPr id="19460" name="AutoShape 8"/>
          <p:cNvSpPr>
            <a:spLocks noChangeArrowheads="1"/>
          </p:cNvSpPr>
          <p:nvPr/>
        </p:nvSpPr>
        <p:spPr bwMode="auto">
          <a:xfrm>
            <a:off x="849313" y="1916113"/>
            <a:ext cx="3086100" cy="571500"/>
          </a:xfrm>
          <a:prstGeom prst="rightArrowCallout">
            <a:avLst>
              <a:gd name="adj1" fmla="val 25000"/>
              <a:gd name="adj2" fmla="val 25000"/>
              <a:gd name="adj3" fmla="val 9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Problem</a:t>
            </a:r>
          </a:p>
        </p:txBody>
      </p:sp>
      <p:sp>
        <p:nvSpPr>
          <p:cNvPr id="19461" name="Text Box 10"/>
          <p:cNvSpPr txBox="1">
            <a:spLocks noChangeArrowheads="1"/>
          </p:cNvSpPr>
          <p:nvPr/>
        </p:nvSpPr>
        <p:spPr bwMode="auto">
          <a:xfrm>
            <a:off x="5097463" y="1916113"/>
            <a:ext cx="3168650" cy="5334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18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Objective</a:t>
            </a:r>
          </a:p>
        </p:txBody>
      </p:sp>
      <p:sp>
        <p:nvSpPr>
          <p:cNvPr id="19462" name="AutoShape 6"/>
          <p:cNvSpPr>
            <a:spLocks noChangeArrowheads="1"/>
          </p:cNvSpPr>
          <p:nvPr/>
        </p:nvSpPr>
        <p:spPr bwMode="auto">
          <a:xfrm>
            <a:off x="920750" y="27813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infant and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maternal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mortality rates</a:t>
            </a:r>
          </a:p>
        </p:txBody>
      </p:sp>
      <p:sp>
        <p:nvSpPr>
          <p:cNvPr id="19463" name="Text Box 11"/>
          <p:cNvSpPr txBox="1">
            <a:spLocks noChangeArrowheads="1"/>
          </p:cNvSpPr>
          <p:nvPr/>
        </p:nvSpPr>
        <p:spPr bwMode="auto">
          <a:xfrm>
            <a:off x="5097463" y="2708275"/>
            <a:ext cx="3240087" cy="108108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Infant and maternal mortality rates reduced</a:t>
            </a:r>
          </a:p>
        </p:txBody>
      </p:sp>
      <p:sp>
        <p:nvSpPr>
          <p:cNvPr id="19464" name="AutoShape 4"/>
          <p:cNvSpPr>
            <a:spLocks noChangeArrowheads="1"/>
          </p:cNvSpPr>
          <p:nvPr/>
        </p:nvSpPr>
        <p:spPr bwMode="auto">
          <a:xfrm>
            <a:off x="920750" y="4076700"/>
            <a:ext cx="3086100" cy="1028700"/>
          </a:xfrm>
          <a:prstGeom prst="rightArrowCallout">
            <a:avLst>
              <a:gd name="adj1" fmla="val 25000"/>
              <a:gd name="adj2" fmla="val 25000"/>
              <a:gd name="adj3" fmla="val 50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High incidence of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acute 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</a:t>
            </a:r>
          </a:p>
        </p:txBody>
      </p:sp>
      <p:sp>
        <p:nvSpPr>
          <p:cNvPr id="19465" name="AutoShape 2"/>
          <p:cNvSpPr>
            <a:spLocks noChangeArrowheads="1"/>
          </p:cNvSpPr>
          <p:nvPr/>
        </p:nvSpPr>
        <p:spPr bwMode="auto">
          <a:xfrm>
            <a:off x="920750" y="5445125"/>
            <a:ext cx="3086100" cy="1143000"/>
          </a:xfrm>
          <a:prstGeom prst="rightArrowCallout">
            <a:avLst>
              <a:gd name="adj1" fmla="val 25000"/>
              <a:gd name="adj2" fmla="val 25000"/>
              <a:gd name="adj3" fmla="val 45000"/>
              <a:gd name="adj4" fmla="val 66667"/>
            </a:avLst>
          </a:prstGeom>
          <a:solidFill>
            <a:srgbClr val="FFFF27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Birth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complications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diagnosed </a:t>
            </a:r>
          </a:p>
          <a:p>
            <a:pPr algn="ctr" eaLnBrk="0" hangingPunct="0">
              <a:buClr>
                <a:srgbClr val="000000"/>
              </a:buClr>
              <a:buSzPct val="100000"/>
              <a:buFont typeface="Times New Roman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1700" b="1">
                <a:solidFill>
                  <a:srgbClr val="000000"/>
                </a:solidFill>
                <a:latin typeface="Georgia" pitchFamily="18" charset="0"/>
              </a:rPr>
              <a:t>late or not at all</a:t>
            </a:r>
          </a:p>
        </p:txBody>
      </p:sp>
      <p:sp>
        <p:nvSpPr>
          <p:cNvPr id="19466" name="Text Box 12"/>
          <p:cNvSpPr txBox="1">
            <a:spLocks noChangeArrowheads="1"/>
          </p:cNvSpPr>
          <p:nvPr/>
        </p:nvSpPr>
        <p:spPr bwMode="auto">
          <a:xfrm>
            <a:off x="5097463" y="4149725"/>
            <a:ext cx="3313112" cy="1150938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Reduced incidence of acute birth complications</a:t>
            </a:r>
          </a:p>
        </p:txBody>
      </p:sp>
      <p:sp>
        <p:nvSpPr>
          <p:cNvPr id="19467" name="Text Box 13"/>
          <p:cNvSpPr txBox="1">
            <a:spLocks noChangeArrowheads="1"/>
          </p:cNvSpPr>
          <p:nvPr/>
        </p:nvSpPr>
        <p:spPr bwMode="auto">
          <a:xfrm>
            <a:off x="5097463" y="5589588"/>
            <a:ext cx="3384550" cy="1079500"/>
          </a:xfrm>
          <a:prstGeom prst="rect">
            <a:avLst/>
          </a:prstGeom>
          <a:solidFill>
            <a:srgbClr val="00CC66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lIns="90000" tIns="154800" rIns="90000" bIns="46800"/>
          <a:lstStyle/>
          <a:p>
            <a:pPr algn="ctr" eaLnBrk="0" hangingPunct="0">
              <a:buClr>
                <a:srgbClr val="000000"/>
              </a:buClr>
              <a:buSzPct val="100000"/>
              <a:buFont typeface="Tahoma" pitchFamily="34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2000" b="1">
                <a:solidFill>
                  <a:srgbClr val="000000"/>
                </a:solidFill>
                <a:latin typeface="Georgia" pitchFamily="18" charset="0"/>
              </a:rPr>
              <a:t>Increased/earlier diagnosis of birth complications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21507" name="Text Box 2"/>
          <p:cNvSpPr txBox="1">
            <a:spLocks noChangeArrowheads="1"/>
          </p:cNvSpPr>
          <p:nvPr/>
        </p:nvSpPr>
        <p:spPr bwMode="auto">
          <a:xfrm>
            <a:off x="1425575" y="1341438"/>
            <a:ext cx="6911975" cy="12366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EFFECTS OF THE PROJECT</a:t>
            </a:r>
          </a:p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 b="1">
                <a:solidFill>
                  <a:srgbClr val="003399"/>
                </a:solidFill>
                <a:latin typeface="Georgia" pitchFamily="18" charset="0"/>
              </a:rPr>
              <a:t>Expected situation</a:t>
            </a:r>
          </a:p>
        </p:txBody>
      </p:sp>
      <p:grpSp>
        <p:nvGrpSpPr>
          <p:cNvPr id="21508" name="Group 14"/>
          <p:cNvGrpSpPr>
            <a:grpSpLocks/>
          </p:cNvGrpSpPr>
          <p:nvPr/>
        </p:nvGrpSpPr>
        <p:grpSpPr bwMode="auto">
          <a:xfrm>
            <a:off x="2144713" y="2565400"/>
            <a:ext cx="5400675" cy="788988"/>
            <a:chOff x="1247" y="1525"/>
            <a:chExt cx="3402" cy="271"/>
          </a:xfrm>
        </p:grpSpPr>
        <p:sp>
          <p:nvSpPr>
            <p:cNvPr id="21525" name="Line 15"/>
            <p:cNvSpPr>
              <a:spLocks noChangeShapeType="1"/>
            </p:cNvSpPr>
            <p:nvPr/>
          </p:nvSpPr>
          <p:spPr bwMode="auto">
            <a:xfrm>
              <a:off x="2880" y="1525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6" name="Line 16"/>
            <p:cNvSpPr>
              <a:spLocks noChangeShapeType="1"/>
            </p:cNvSpPr>
            <p:nvPr/>
          </p:nvSpPr>
          <p:spPr bwMode="auto">
            <a:xfrm>
              <a:off x="1247" y="1661"/>
              <a:ext cx="340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7" name="Line 17"/>
            <p:cNvSpPr>
              <a:spLocks noChangeShapeType="1"/>
            </p:cNvSpPr>
            <p:nvPr/>
          </p:nvSpPr>
          <p:spPr bwMode="auto">
            <a:xfrm>
              <a:off x="4649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8" name="Line 18"/>
            <p:cNvSpPr>
              <a:spLocks noChangeShapeType="1"/>
            </p:cNvSpPr>
            <p:nvPr/>
          </p:nvSpPr>
          <p:spPr bwMode="auto">
            <a:xfrm>
              <a:off x="1247" y="1661"/>
              <a:ext cx="1" cy="13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09" name="Text Box 3"/>
          <p:cNvSpPr txBox="1">
            <a:spLocks noChangeArrowheads="1"/>
          </p:cNvSpPr>
          <p:nvPr/>
        </p:nvSpPr>
        <p:spPr bwMode="auto">
          <a:xfrm>
            <a:off x="777875" y="3357563"/>
            <a:ext cx="3240088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sp>
        <p:nvSpPr>
          <p:cNvPr id="21510" name="Text Box 4"/>
          <p:cNvSpPr txBox="1">
            <a:spLocks noChangeArrowheads="1"/>
          </p:cNvSpPr>
          <p:nvPr/>
        </p:nvSpPr>
        <p:spPr bwMode="auto">
          <a:xfrm>
            <a:off x="5386388" y="3357563"/>
            <a:ext cx="3311525" cy="538162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PURPOSE</a:t>
            </a:r>
          </a:p>
        </p:txBody>
      </p:sp>
      <p:grpSp>
        <p:nvGrpSpPr>
          <p:cNvPr id="21511" name="Group 9"/>
          <p:cNvGrpSpPr>
            <a:grpSpLocks/>
          </p:cNvGrpSpPr>
          <p:nvPr/>
        </p:nvGrpSpPr>
        <p:grpSpPr bwMode="auto">
          <a:xfrm>
            <a:off x="1497013" y="3933825"/>
            <a:ext cx="2447925" cy="788988"/>
            <a:chOff x="1020" y="2160"/>
            <a:chExt cx="1542" cy="497"/>
          </a:xfrm>
        </p:grpSpPr>
        <p:sp>
          <p:nvSpPr>
            <p:cNvPr id="21521" name="Line 10"/>
            <p:cNvSpPr>
              <a:spLocks noChangeShapeType="1"/>
            </p:cNvSpPr>
            <p:nvPr/>
          </p:nvSpPr>
          <p:spPr bwMode="auto">
            <a:xfrm>
              <a:off x="1760" y="2160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2" name="Line 11"/>
            <p:cNvSpPr>
              <a:spLocks noChangeShapeType="1"/>
            </p:cNvSpPr>
            <p:nvPr/>
          </p:nvSpPr>
          <p:spPr bwMode="auto">
            <a:xfrm>
              <a:off x="1020" y="2409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3" name="Line 12"/>
            <p:cNvSpPr>
              <a:spLocks noChangeShapeType="1"/>
            </p:cNvSpPr>
            <p:nvPr/>
          </p:nvSpPr>
          <p:spPr bwMode="auto">
            <a:xfrm>
              <a:off x="2562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4" name="Line 13"/>
            <p:cNvSpPr>
              <a:spLocks noChangeShapeType="1"/>
            </p:cNvSpPr>
            <p:nvPr/>
          </p:nvSpPr>
          <p:spPr bwMode="auto">
            <a:xfrm>
              <a:off x="1020" y="2409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grpSp>
        <p:nvGrpSpPr>
          <p:cNvPr id="21512" name="Group 19"/>
          <p:cNvGrpSpPr>
            <a:grpSpLocks/>
          </p:cNvGrpSpPr>
          <p:nvPr/>
        </p:nvGrpSpPr>
        <p:grpSpPr bwMode="auto">
          <a:xfrm>
            <a:off x="5818188" y="3933825"/>
            <a:ext cx="2447925" cy="790575"/>
            <a:chOff x="3379" y="2115"/>
            <a:chExt cx="1542" cy="498"/>
          </a:xfrm>
        </p:grpSpPr>
        <p:sp>
          <p:nvSpPr>
            <p:cNvPr id="21517" name="Line 20"/>
            <p:cNvSpPr>
              <a:spLocks noChangeShapeType="1"/>
            </p:cNvSpPr>
            <p:nvPr/>
          </p:nvSpPr>
          <p:spPr bwMode="auto">
            <a:xfrm>
              <a:off x="4119" y="211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8" name="Line 21"/>
            <p:cNvSpPr>
              <a:spLocks noChangeShapeType="1"/>
            </p:cNvSpPr>
            <p:nvPr/>
          </p:nvSpPr>
          <p:spPr bwMode="auto">
            <a:xfrm>
              <a:off x="3379" y="2365"/>
              <a:ext cx="1542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19" name="Line 22"/>
            <p:cNvSpPr>
              <a:spLocks noChangeShapeType="1"/>
            </p:cNvSpPr>
            <p:nvPr/>
          </p:nvSpPr>
          <p:spPr bwMode="auto">
            <a:xfrm>
              <a:off x="4921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1520" name="Line 23"/>
            <p:cNvSpPr>
              <a:spLocks noChangeShapeType="1"/>
            </p:cNvSpPr>
            <p:nvPr/>
          </p:nvSpPr>
          <p:spPr bwMode="auto">
            <a:xfrm>
              <a:off x="3379" y="2365"/>
              <a:ext cx="1" cy="249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1513" name="Text Box 5"/>
          <p:cNvSpPr txBox="1">
            <a:spLocks noChangeArrowheads="1"/>
          </p:cNvSpPr>
          <p:nvPr/>
        </p:nvSpPr>
        <p:spPr bwMode="auto">
          <a:xfrm>
            <a:off x="77787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4" name="Text Box 5"/>
          <p:cNvSpPr txBox="1">
            <a:spLocks noChangeArrowheads="1"/>
          </p:cNvSpPr>
          <p:nvPr/>
        </p:nvSpPr>
        <p:spPr bwMode="auto">
          <a:xfrm>
            <a:off x="3009900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5" name="Text Box 5"/>
          <p:cNvSpPr txBox="1">
            <a:spLocks noChangeArrowheads="1"/>
          </p:cNvSpPr>
          <p:nvPr/>
        </p:nvSpPr>
        <p:spPr bwMode="auto">
          <a:xfrm>
            <a:off x="5026025" y="4724400"/>
            <a:ext cx="1728788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  <p:sp>
        <p:nvSpPr>
          <p:cNvPr id="21516" name="Text Box 5"/>
          <p:cNvSpPr txBox="1">
            <a:spLocks noChangeArrowheads="1"/>
          </p:cNvSpPr>
          <p:nvPr/>
        </p:nvSpPr>
        <p:spPr bwMode="auto">
          <a:xfrm>
            <a:off x="7186613" y="4724400"/>
            <a:ext cx="1728787" cy="539750"/>
          </a:xfrm>
          <a:prstGeom prst="rect">
            <a:avLst/>
          </a:prstGeom>
          <a:noFill/>
          <a:ln w="9360">
            <a:solidFill>
              <a:srgbClr val="808080"/>
            </a:solidFill>
            <a:miter lim="800000"/>
            <a:headEnd/>
            <a:tailEnd/>
          </a:ln>
        </p:spPr>
        <p:txBody>
          <a:bodyPr lIns="90000" tIns="46800" rIns="90000" bIns="46800">
            <a:spAutoFit/>
          </a:bodyPr>
          <a:lstStyle/>
          <a:p>
            <a:pPr algn="ctr" eaLnBrk="0" hangingPunct="0">
              <a:lnSpc>
                <a:spcPct val="90000"/>
              </a:lnSpc>
              <a:spcBef>
                <a:spcPts val="2000"/>
              </a:spcBef>
              <a:buClr>
                <a:srgbClr val="003399"/>
              </a:buClr>
              <a:buSzPct val="100000"/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it-IT" sz="3200">
                <a:solidFill>
                  <a:srgbClr val="003399"/>
                </a:solidFill>
                <a:latin typeface="Georgia" pitchFamily="18" charset="0"/>
              </a:rPr>
              <a:t>Results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Objective tree</a:t>
            </a: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 bwMode="auto">
          <a:xfrm>
            <a:off x="457200" y="1219200"/>
            <a:ext cx="8229600" cy="4911725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2900" indent="-342900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>
              <a:solidFill>
                <a:srgbClr val="000000"/>
              </a:solidFill>
              <a:latin typeface="Arial" charset="0"/>
            </a:endParaRPr>
          </a:p>
        </p:txBody>
      </p:sp>
      <p:grpSp>
        <p:nvGrpSpPr>
          <p:cNvPr id="23556" name="Group 2"/>
          <p:cNvGrpSpPr>
            <a:grpSpLocks/>
          </p:cNvGrpSpPr>
          <p:nvPr/>
        </p:nvGrpSpPr>
        <p:grpSpPr bwMode="auto">
          <a:xfrm>
            <a:off x="304800" y="1482725"/>
            <a:ext cx="9185275" cy="4826000"/>
            <a:chOff x="192" y="934"/>
            <a:chExt cx="5476" cy="2762"/>
          </a:xfrm>
        </p:grpSpPr>
        <p:sp>
          <p:nvSpPr>
            <p:cNvPr id="23557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8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59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61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3562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3563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3564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3565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3566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3567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3568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3569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3570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3571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3572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3573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3574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3575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3580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1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2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4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5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6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7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88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1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2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3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3594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3595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3596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7" name="Line 43"/>
            <p:cNvSpPr>
              <a:spLocks noChangeShapeType="1"/>
            </p:cNvSpPr>
            <p:nvPr/>
          </p:nvSpPr>
          <p:spPr bwMode="auto">
            <a:xfrm flipV="1">
              <a:off x="1191" y="1841"/>
              <a:ext cx="1" cy="204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3598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47" name="Line 44"/>
          <p:cNvSpPr>
            <a:spLocks noChangeShapeType="1"/>
          </p:cNvSpPr>
          <p:nvPr/>
        </p:nvSpPr>
        <p:spPr bwMode="auto">
          <a:xfrm flipV="1">
            <a:off x="7330059" y="3140967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8" name="Line 44"/>
          <p:cNvSpPr>
            <a:spLocks noChangeShapeType="1"/>
          </p:cNvSpPr>
          <p:nvPr/>
        </p:nvSpPr>
        <p:spPr bwMode="auto">
          <a:xfrm flipV="1">
            <a:off x="4593754" y="314096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49" name="Line 44"/>
          <p:cNvSpPr>
            <a:spLocks noChangeShapeType="1"/>
          </p:cNvSpPr>
          <p:nvPr/>
        </p:nvSpPr>
        <p:spPr bwMode="auto">
          <a:xfrm flipV="1">
            <a:off x="4593754" y="2060848"/>
            <a:ext cx="0" cy="444819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0" name="Line 44"/>
          <p:cNvSpPr>
            <a:spLocks noChangeShapeType="1"/>
          </p:cNvSpPr>
          <p:nvPr/>
        </p:nvSpPr>
        <p:spPr bwMode="auto">
          <a:xfrm flipV="1">
            <a:off x="4593754" y="4293095"/>
            <a:ext cx="0" cy="300803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1" name="Line 43"/>
          <p:cNvSpPr>
            <a:spLocks noChangeShapeType="1"/>
          </p:cNvSpPr>
          <p:nvPr/>
        </p:nvSpPr>
        <p:spPr bwMode="auto">
          <a:xfrm flipV="1">
            <a:off x="1137370" y="4221088"/>
            <a:ext cx="1677" cy="43204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2" name="Line 44"/>
          <p:cNvSpPr>
            <a:spLocks noChangeShapeType="1"/>
          </p:cNvSpPr>
          <p:nvPr/>
        </p:nvSpPr>
        <p:spPr bwMode="auto">
          <a:xfrm flipV="1">
            <a:off x="4593754" y="5229199"/>
            <a:ext cx="0" cy="156787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7" name="Line 34"/>
          <p:cNvSpPr>
            <a:spLocks noChangeShapeType="1"/>
          </p:cNvSpPr>
          <p:nvPr/>
        </p:nvSpPr>
        <p:spPr bwMode="auto">
          <a:xfrm flipH="1" flipV="1">
            <a:off x="3441625" y="4293096"/>
            <a:ext cx="278135" cy="353442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8" name="Line 34"/>
          <p:cNvSpPr>
            <a:spLocks noChangeShapeType="1"/>
          </p:cNvSpPr>
          <p:nvPr/>
        </p:nvSpPr>
        <p:spPr bwMode="auto">
          <a:xfrm flipH="1" flipV="1">
            <a:off x="3513633" y="4221088"/>
            <a:ext cx="2582391" cy="857498"/>
          </a:xfrm>
          <a:prstGeom prst="line">
            <a:avLst/>
          </a:prstGeom>
          <a:noFill/>
          <a:ln w="936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smtClean="0">
                <a:latin typeface="Georgia" pitchFamily="18" charset="0"/>
              </a:rPr>
              <a:t>Analysis of possible strategies</a:t>
            </a:r>
          </a:p>
        </p:txBody>
      </p:sp>
      <p:sp>
        <p:nvSpPr>
          <p:cNvPr id="24" name="Rectangle 2"/>
          <p:cNvSpPr txBox="1">
            <a:spLocks noChangeArrowheads="1"/>
          </p:cNvSpPr>
          <p:nvPr/>
        </p:nvSpPr>
        <p:spPr bwMode="auto">
          <a:xfrm>
            <a:off x="457200" y="1557338"/>
            <a:ext cx="8229600" cy="457358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lIns="90360" tIns="44280" rIns="90360" bIns="44280"/>
          <a:lstStyle/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groups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similar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Objectives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identified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in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Problem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tree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become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Strategies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most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appropriate and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feasible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strategy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selected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on the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basis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of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different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criteria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(</a:t>
            </a:r>
            <a:r>
              <a:rPr lang="it-IT" sz="2800" b="1" dirty="0" err="1">
                <a:solidFill>
                  <a:srgbClr val="000000"/>
                </a:solidFill>
                <a:latin typeface="Georgia" pitchFamily="18" charset="0"/>
              </a:rPr>
              <a:t>priority</a:t>
            </a:r>
            <a:r>
              <a:rPr lang="it-IT" sz="2800" b="1" dirty="0">
                <a:solidFill>
                  <a:srgbClr val="000000"/>
                </a:solidFill>
                <a:latin typeface="Georgia" pitchFamily="18" charset="0"/>
              </a:rPr>
              <a:t>, budget, timing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).</a:t>
            </a:r>
          </a:p>
          <a:p>
            <a:pPr marL="341313" indent="-341313">
              <a:lnSpc>
                <a:spcPts val="3300"/>
              </a:lnSpc>
              <a:spcBef>
                <a:spcPts val="7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This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phase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requires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therefore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 2 </a:t>
            </a:r>
            <a:r>
              <a:rPr lang="it-IT" sz="2800" dirty="0" err="1">
                <a:solidFill>
                  <a:srgbClr val="000000"/>
                </a:solidFill>
                <a:latin typeface="Georgia" pitchFamily="18" charset="0"/>
              </a:rPr>
              <a:t>steps</a:t>
            </a:r>
            <a:r>
              <a:rPr lang="it-IT" sz="2800" dirty="0">
                <a:solidFill>
                  <a:srgbClr val="000000"/>
                </a:solidFill>
                <a:latin typeface="Georgia" pitchFamily="18" charset="0"/>
              </a:rPr>
              <a:t>: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b="1" dirty="0" err="1" smtClean="0">
                <a:solidFill>
                  <a:schemeClr val="tx1"/>
                </a:solidFill>
                <a:latin typeface="Georgia" pitchFamily="18" charset="0"/>
              </a:rPr>
              <a:t>Definition</a:t>
            </a:r>
            <a:r>
              <a:rPr lang="it-IT" sz="2500" dirty="0" smtClean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different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strategies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allowing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to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reach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purpose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798513" lvl="2" indent="-341313">
              <a:lnSpc>
                <a:spcPts val="3300"/>
              </a:lnSpc>
              <a:spcBef>
                <a:spcPts val="625"/>
              </a:spcBef>
              <a:spcAft>
                <a:spcPts val="1200"/>
              </a:spcAft>
              <a:buClr>
                <a:srgbClr val="000000"/>
              </a:buClr>
              <a:buSzPct val="100000"/>
              <a:buFont typeface="Arial" charset="0"/>
              <a:buChar char="•"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r>
              <a:rPr lang="it-IT" sz="2500" b="1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b="1" dirty="0" err="1">
                <a:solidFill>
                  <a:schemeClr val="tx1"/>
                </a:solidFill>
                <a:latin typeface="Georgia" pitchFamily="18" charset="0"/>
              </a:rPr>
              <a:t>Choice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of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 the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project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’s </a:t>
            </a:r>
            <a:r>
              <a:rPr lang="it-IT" sz="2500" dirty="0" err="1">
                <a:solidFill>
                  <a:schemeClr val="tx1"/>
                </a:solidFill>
                <a:latin typeface="Georgia" pitchFamily="18" charset="0"/>
              </a:rPr>
              <a:t>strategy</a:t>
            </a:r>
            <a:r>
              <a:rPr lang="it-IT" sz="2500" dirty="0">
                <a:solidFill>
                  <a:schemeClr val="tx1"/>
                </a:solidFill>
                <a:latin typeface="Georgia" pitchFamily="18" charset="0"/>
              </a:rPr>
              <a:t>.</a:t>
            </a:r>
          </a:p>
          <a:p>
            <a:pPr marL="341313" indent="-341313">
              <a:lnSpc>
                <a:spcPct val="80000"/>
              </a:lnSpc>
              <a:spcBef>
                <a:spcPts val="700"/>
              </a:spcBef>
              <a:spcAft>
                <a:spcPts val="1000"/>
              </a:spcAft>
              <a:buClr>
                <a:srgbClr val="000000"/>
              </a:buClr>
              <a:buSzPct val="100000"/>
              <a:buFont typeface="Wingdings" pitchFamily="2" charset="2"/>
              <a:buNone/>
              <a:tabLst>
                <a:tab pos="446088" algn="l"/>
                <a:tab pos="895350" algn="l"/>
                <a:tab pos="1344613" algn="l"/>
                <a:tab pos="1793875" algn="l"/>
                <a:tab pos="2243138" algn="l"/>
                <a:tab pos="2692400" algn="l"/>
                <a:tab pos="3141663" algn="l"/>
                <a:tab pos="3590925" algn="l"/>
                <a:tab pos="4040188" algn="l"/>
                <a:tab pos="4489450" algn="l"/>
                <a:tab pos="4938713" algn="l"/>
                <a:tab pos="5387975" algn="l"/>
                <a:tab pos="5837238" algn="l"/>
                <a:tab pos="6286500" algn="l"/>
                <a:tab pos="6735763" algn="l"/>
                <a:tab pos="7185025" algn="l"/>
                <a:tab pos="7634288" algn="l"/>
                <a:tab pos="8083550" algn="l"/>
                <a:tab pos="8532813" algn="l"/>
                <a:tab pos="8982075" algn="l"/>
              </a:tabLst>
            </a:pPr>
            <a:endParaRPr lang="it-IT" sz="2800" dirty="0">
              <a:solidFill>
                <a:schemeClr val="tx1"/>
              </a:solidFill>
              <a:latin typeface="Arial" charset="0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Rectangle 1"/>
          <p:cNvSpPr>
            <a:spLocks noGrp="1" noChangeArrowheads="1"/>
          </p:cNvSpPr>
          <p:nvPr>
            <p:ph type="title"/>
          </p:nvPr>
        </p:nvSpPr>
        <p:spPr>
          <a:xfrm>
            <a:off x="495300" y="277813"/>
            <a:ext cx="7531100" cy="712787"/>
          </a:xfrm>
        </p:spPr>
        <p:txBody>
          <a:bodyPr lIns="90000" tIns="46800" rIns="90000" bIns="46800"/>
          <a:lstStyle/>
          <a:p>
            <a:pPr eaLnBrk="1" hangingPunct="1">
              <a:buClr>
                <a:srgbClr val="003399"/>
              </a:buClr>
              <a:buFont typeface="Garamond" pitchFamily="18" charset="0"/>
              <a:buNone/>
              <a:tabLst>
                <a:tab pos="0" algn="l"/>
                <a:tab pos="447675" algn="l"/>
                <a:tab pos="896938" algn="l"/>
                <a:tab pos="1346200" algn="l"/>
                <a:tab pos="1795463" algn="l"/>
                <a:tab pos="2244725" algn="l"/>
                <a:tab pos="2693988" algn="l"/>
                <a:tab pos="3143250" algn="l"/>
                <a:tab pos="3592513" algn="l"/>
                <a:tab pos="4041775" algn="l"/>
                <a:tab pos="4491038" algn="l"/>
                <a:tab pos="4940300" algn="l"/>
                <a:tab pos="5389563" algn="l"/>
                <a:tab pos="5838825" algn="l"/>
                <a:tab pos="6288088" algn="l"/>
                <a:tab pos="6737350" algn="l"/>
                <a:tab pos="7186613" algn="l"/>
                <a:tab pos="7635875" algn="l"/>
                <a:tab pos="8085138" algn="l"/>
                <a:tab pos="8534400" algn="l"/>
                <a:tab pos="8983663" algn="l"/>
              </a:tabLst>
            </a:pPr>
            <a:r>
              <a:rPr lang="en-US" sz="4200" dirty="0" smtClean="0">
                <a:latin typeface="Georgia" pitchFamily="18" charset="0"/>
              </a:rPr>
              <a:t>Analysis of possible strategies</a:t>
            </a:r>
          </a:p>
        </p:txBody>
      </p:sp>
      <p:grpSp>
        <p:nvGrpSpPr>
          <p:cNvPr id="27651" name="Group 2"/>
          <p:cNvGrpSpPr>
            <a:grpSpLocks/>
          </p:cNvGrpSpPr>
          <p:nvPr/>
        </p:nvGrpSpPr>
        <p:grpSpPr bwMode="auto">
          <a:xfrm>
            <a:off x="346075" y="1412875"/>
            <a:ext cx="9072563" cy="4679950"/>
            <a:chOff x="192" y="934"/>
            <a:chExt cx="5476" cy="2762"/>
          </a:xfrm>
        </p:grpSpPr>
        <p:sp>
          <p:nvSpPr>
            <p:cNvPr id="27658" name="Line 3"/>
            <p:cNvSpPr>
              <a:spLocks noChangeShapeType="1"/>
            </p:cNvSpPr>
            <p:nvPr/>
          </p:nvSpPr>
          <p:spPr bwMode="auto">
            <a:xfrm>
              <a:off x="725" y="2043"/>
              <a:ext cx="999" cy="1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59" name="Line 4"/>
            <p:cNvSpPr>
              <a:spLocks noChangeShapeType="1"/>
            </p:cNvSpPr>
            <p:nvPr/>
          </p:nvSpPr>
          <p:spPr bwMode="auto">
            <a:xfrm>
              <a:off x="725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0" name="Line 5"/>
            <p:cNvSpPr>
              <a:spLocks noChangeShapeType="1"/>
            </p:cNvSpPr>
            <p:nvPr/>
          </p:nvSpPr>
          <p:spPr bwMode="auto">
            <a:xfrm>
              <a:off x="1724" y="2043"/>
              <a:ext cx="1" cy="133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62" name="Text Box 7"/>
            <p:cNvSpPr txBox="1">
              <a:spLocks noChangeArrowheads="1"/>
            </p:cNvSpPr>
            <p:nvPr/>
          </p:nvSpPr>
          <p:spPr bwMode="auto">
            <a:xfrm>
              <a:off x="1632" y="3330"/>
              <a:ext cx="91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Mothers willing to attend clinics</a:t>
              </a:r>
            </a:p>
          </p:txBody>
        </p:sp>
        <p:sp>
          <p:nvSpPr>
            <p:cNvPr id="27663" name="Text Box 8"/>
            <p:cNvSpPr txBox="1">
              <a:spLocks noChangeArrowheads="1"/>
            </p:cNvSpPr>
            <p:nvPr/>
          </p:nvSpPr>
          <p:spPr bwMode="auto">
            <a:xfrm>
              <a:off x="2688" y="3330"/>
              <a:ext cx="960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and regular coverage by clinics</a:t>
              </a:r>
            </a:p>
          </p:txBody>
        </p:sp>
        <p:sp>
          <p:nvSpPr>
            <p:cNvPr id="27664" name="Text Box 9"/>
            <p:cNvSpPr txBox="1">
              <a:spLocks noChangeArrowheads="1"/>
            </p:cNvSpPr>
            <p:nvPr/>
          </p:nvSpPr>
          <p:spPr bwMode="auto">
            <a:xfrm>
              <a:off x="3677" y="2997"/>
              <a:ext cx="733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Sufficient drugs available</a:t>
              </a:r>
            </a:p>
          </p:txBody>
        </p:sp>
        <p:sp>
          <p:nvSpPr>
            <p:cNvPr id="27665" name="Text Box 10"/>
            <p:cNvSpPr txBox="1">
              <a:spLocks noChangeArrowheads="1"/>
            </p:cNvSpPr>
            <p:nvPr/>
          </p:nvSpPr>
          <p:spPr bwMode="auto">
            <a:xfrm>
              <a:off x="4543" y="2997"/>
              <a:ext cx="7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Improved staff skills</a:t>
              </a:r>
            </a:p>
          </p:txBody>
        </p:sp>
        <p:sp>
          <p:nvSpPr>
            <p:cNvPr id="27666" name="Text Box 11"/>
            <p:cNvSpPr txBox="1">
              <a:spLocks noChangeArrowheads="1"/>
            </p:cNvSpPr>
            <p:nvPr/>
          </p:nvSpPr>
          <p:spPr bwMode="auto">
            <a:xfrm>
              <a:off x="2212" y="2731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Attendance at rural clinics by mothers increased</a:t>
              </a:r>
            </a:p>
          </p:txBody>
        </p:sp>
        <p:sp>
          <p:nvSpPr>
            <p:cNvPr id="27667" name="Text Box 12"/>
            <p:cNvSpPr txBox="1">
              <a:spLocks noChangeArrowheads="1"/>
            </p:cNvSpPr>
            <p:nvPr/>
          </p:nvSpPr>
          <p:spPr bwMode="auto">
            <a:xfrm>
              <a:off x="2212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Increased/earlier diagnosis of birth complications</a:t>
              </a:r>
            </a:p>
          </p:txBody>
        </p:sp>
        <p:sp>
          <p:nvSpPr>
            <p:cNvPr id="27668" name="Text Box 13"/>
            <p:cNvSpPr txBox="1">
              <a:spLocks noChangeArrowheads="1"/>
            </p:cNvSpPr>
            <p:nvPr/>
          </p:nvSpPr>
          <p:spPr bwMode="auto">
            <a:xfrm>
              <a:off x="2212" y="1533"/>
              <a:ext cx="1132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Reduced incidence of acute birth complications</a:t>
              </a:r>
            </a:p>
          </p:txBody>
        </p:sp>
        <p:sp>
          <p:nvSpPr>
            <p:cNvPr id="27669" name="Text Box 14"/>
            <p:cNvSpPr txBox="1">
              <a:spLocks noChangeArrowheads="1"/>
            </p:cNvSpPr>
            <p:nvPr/>
          </p:nvSpPr>
          <p:spPr bwMode="auto">
            <a:xfrm>
              <a:off x="2212" y="934"/>
              <a:ext cx="1132" cy="332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46800" rIns="90000" bIns="468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Infant and maternal mortality rates reduced</a:t>
              </a:r>
            </a:p>
          </p:txBody>
        </p:sp>
        <p:sp>
          <p:nvSpPr>
            <p:cNvPr id="27670" name="Text Box 15"/>
            <p:cNvSpPr txBox="1">
              <a:spLocks noChangeArrowheads="1"/>
            </p:cNvSpPr>
            <p:nvPr/>
          </p:nvSpPr>
          <p:spPr bwMode="auto">
            <a:xfrm>
              <a:off x="3814" y="2132"/>
              <a:ext cx="1132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Standards of hygiene and patient care improved</a:t>
              </a:r>
            </a:p>
          </p:txBody>
        </p:sp>
        <p:sp>
          <p:nvSpPr>
            <p:cNvPr id="27671" name="Text Box 16"/>
            <p:cNvSpPr txBox="1">
              <a:spLocks noChangeArrowheads="1"/>
            </p:cNvSpPr>
            <p:nvPr/>
          </p:nvSpPr>
          <p:spPr bwMode="auto">
            <a:xfrm>
              <a:off x="3810" y="1533"/>
              <a:ext cx="1136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post-partum and neonatal infection reduced</a:t>
              </a:r>
            </a:p>
          </p:txBody>
        </p:sp>
        <p:sp>
          <p:nvSpPr>
            <p:cNvPr id="27672" name="Text Box 17"/>
            <p:cNvSpPr txBox="1">
              <a:spLocks noChangeArrowheads="1"/>
            </p:cNvSpPr>
            <p:nvPr/>
          </p:nvSpPr>
          <p:spPr bwMode="auto">
            <a:xfrm>
              <a:off x="192" y="2731"/>
              <a:ext cx="954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proportion of babies breast-fed</a:t>
              </a:r>
            </a:p>
          </p:txBody>
        </p:sp>
        <p:sp>
          <p:nvSpPr>
            <p:cNvPr id="27673" name="Text Box 18"/>
            <p:cNvSpPr txBox="1">
              <a:spLocks noChangeArrowheads="1"/>
            </p:cNvSpPr>
            <p:nvPr/>
          </p:nvSpPr>
          <p:spPr bwMode="auto">
            <a:xfrm>
              <a:off x="1213" y="2731"/>
              <a:ext cx="899" cy="419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Seasonal availability of high protein foods increased</a:t>
              </a:r>
            </a:p>
          </p:txBody>
        </p:sp>
        <p:sp>
          <p:nvSpPr>
            <p:cNvPr id="27674" name="Text Box 19"/>
            <p:cNvSpPr txBox="1">
              <a:spLocks noChangeArrowheads="1"/>
            </p:cNvSpPr>
            <p:nvPr/>
          </p:nvSpPr>
          <p:spPr bwMode="auto">
            <a:xfrm>
              <a:off x="192" y="2132"/>
              <a:ext cx="954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Nutritional status of babies and infants improved</a:t>
              </a:r>
            </a:p>
          </p:txBody>
        </p:sp>
        <p:sp>
          <p:nvSpPr>
            <p:cNvPr id="27675" name="Text Box 20"/>
            <p:cNvSpPr txBox="1">
              <a:spLocks noChangeArrowheads="1"/>
            </p:cNvSpPr>
            <p:nvPr/>
          </p:nvSpPr>
          <p:spPr bwMode="auto">
            <a:xfrm>
              <a:off x="1213" y="2132"/>
              <a:ext cx="866" cy="377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Increased N. of babies and infants vaccinated</a:t>
              </a:r>
            </a:p>
          </p:txBody>
        </p:sp>
        <p:sp>
          <p:nvSpPr>
            <p:cNvPr id="27676" name="Text Box 21"/>
            <p:cNvSpPr txBox="1">
              <a:spLocks noChangeArrowheads="1"/>
            </p:cNvSpPr>
            <p:nvPr/>
          </p:nvSpPr>
          <p:spPr bwMode="auto">
            <a:xfrm>
              <a:off x="614" y="1533"/>
              <a:ext cx="1198" cy="333"/>
            </a:xfrm>
            <a:prstGeom prst="rect">
              <a:avLst/>
            </a:prstGeom>
            <a:solidFill>
              <a:srgbClr val="00CC66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lIns="90000" tIns="18000" rIns="90000" bIns="18000"/>
            <a:lstStyle/>
            <a:p>
              <a:pPr algn="ctr" eaLnBrk="0" hangingPunct="0">
                <a:lnSpc>
                  <a:spcPct val="90000"/>
                </a:lnSpc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Rates of infection among babies and infants reduced</a:t>
              </a:r>
            </a:p>
          </p:txBody>
        </p:sp>
        <p:sp>
          <p:nvSpPr>
            <p:cNvPr id="27681" name="Freeform 26"/>
            <p:cNvSpPr>
              <a:spLocks noChangeArrowheads="1"/>
            </p:cNvSpPr>
            <p:nvPr/>
          </p:nvSpPr>
          <p:spPr bwMode="auto">
            <a:xfrm>
              <a:off x="2256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2" name="Freeform 27"/>
            <p:cNvSpPr>
              <a:spLocks noChangeArrowheads="1"/>
            </p:cNvSpPr>
            <p:nvPr/>
          </p:nvSpPr>
          <p:spPr bwMode="auto">
            <a:xfrm>
              <a:off x="3189" y="3197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3" name="Freeform 28"/>
            <p:cNvSpPr>
              <a:spLocks noChangeArrowheads="1"/>
            </p:cNvSpPr>
            <p:nvPr/>
          </p:nvSpPr>
          <p:spPr bwMode="auto">
            <a:xfrm>
              <a:off x="2256" y="3197"/>
              <a:ext cx="933" cy="1"/>
            </a:xfrm>
            <a:custGeom>
              <a:avLst/>
              <a:gdLst>
                <a:gd name="T0" fmla="*/ 0 w 4116"/>
                <a:gd name="T1" fmla="*/ 0 h 1"/>
                <a:gd name="T2" fmla="*/ 211 w 4116"/>
                <a:gd name="T3" fmla="*/ 0 h 1"/>
                <a:gd name="T4" fmla="*/ 0 w 4116"/>
                <a:gd name="T5" fmla="*/ 0 h 1"/>
                <a:gd name="T6" fmla="*/ 0 60000 65536"/>
                <a:gd name="T7" fmla="*/ 0 60000 65536"/>
                <a:gd name="T8" fmla="*/ 0 60000 65536"/>
                <a:gd name="T9" fmla="*/ 0 w 4116"/>
                <a:gd name="T10" fmla="*/ 0 h 1"/>
                <a:gd name="T11" fmla="*/ 4116 w 411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6" h="1">
                  <a:moveTo>
                    <a:pt x="0" y="0"/>
                  </a:moveTo>
                  <a:lnTo>
                    <a:pt x="4115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5" name="Freeform 30"/>
            <p:cNvSpPr>
              <a:spLocks noChangeArrowheads="1"/>
            </p:cNvSpPr>
            <p:nvPr/>
          </p:nvSpPr>
          <p:spPr bwMode="auto">
            <a:xfrm>
              <a:off x="1679" y="2598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6" name="Freeform 31"/>
            <p:cNvSpPr>
              <a:spLocks noChangeArrowheads="1"/>
            </p:cNvSpPr>
            <p:nvPr/>
          </p:nvSpPr>
          <p:spPr bwMode="auto">
            <a:xfrm>
              <a:off x="680" y="2598"/>
              <a:ext cx="999" cy="1"/>
            </a:xfrm>
            <a:custGeom>
              <a:avLst/>
              <a:gdLst>
                <a:gd name="T0" fmla="*/ 227 w 4406"/>
                <a:gd name="T1" fmla="*/ 0 h 1"/>
                <a:gd name="T2" fmla="*/ 0 w 4406"/>
                <a:gd name="T3" fmla="*/ 0 h 1"/>
                <a:gd name="T4" fmla="*/ 227 w 4406"/>
                <a:gd name="T5" fmla="*/ 0 h 1"/>
                <a:gd name="T6" fmla="*/ 0 60000 65536"/>
                <a:gd name="T7" fmla="*/ 0 60000 65536"/>
                <a:gd name="T8" fmla="*/ 0 60000 65536"/>
                <a:gd name="T9" fmla="*/ 0 w 4406"/>
                <a:gd name="T10" fmla="*/ 0 h 1"/>
                <a:gd name="T11" fmla="*/ 4406 w 4406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406" h="1">
                  <a:moveTo>
                    <a:pt x="4405" y="0"/>
                  </a:moveTo>
                  <a:lnTo>
                    <a:pt x="0" y="0"/>
                  </a:lnTo>
                  <a:lnTo>
                    <a:pt x="4405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7" name="Freeform 32"/>
            <p:cNvSpPr>
              <a:spLocks noChangeArrowheads="1"/>
            </p:cNvSpPr>
            <p:nvPr/>
          </p:nvSpPr>
          <p:spPr bwMode="auto">
            <a:xfrm>
              <a:off x="4010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8" name="Freeform 33"/>
            <p:cNvSpPr>
              <a:spLocks noChangeArrowheads="1"/>
            </p:cNvSpPr>
            <p:nvPr/>
          </p:nvSpPr>
          <p:spPr bwMode="auto">
            <a:xfrm>
              <a:off x="4942" y="2864"/>
              <a:ext cx="1" cy="133"/>
            </a:xfrm>
            <a:custGeom>
              <a:avLst/>
              <a:gdLst>
                <a:gd name="T0" fmla="*/ 0 w 1"/>
                <a:gd name="T1" fmla="*/ 30 h 588"/>
                <a:gd name="T2" fmla="*/ 0 w 1"/>
                <a:gd name="T3" fmla="*/ 0 h 588"/>
                <a:gd name="T4" fmla="*/ 0 w 1"/>
                <a:gd name="T5" fmla="*/ 30 h 588"/>
                <a:gd name="T6" fmla="*/ 0 60000 65536"/>
                <a:gd name="T7" fmla="*/ 0 60000 65536"/>
                <a:gd name="T8" fmla="*/ 0 60000 65536"/>
                <a:gd name="T9" fmla="*/ 0 w 1"/>
                <a:gd name="T10" fmla="*/ 0 h 588"/>
                <a:gd name="T11" fmla="*/ 1 w 1"/>
                <a:gd name="T12" fmla="*/ 588 h 58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8">
                  <a:moveTo>
                    <a:pt x="0" y="587"/>
                  </a:moveTo>
                  <a:lnTo>
                    <a:pt x="0" y="0"/>
                  </a:lnTo>
                  <a:lnTo>
                    <a:pt x="0" y="587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89" name="Freeform 34"/>
            <p:cNvSpPr>
              <a:spLocks noChangeArrowheads="1"/>
            </p:cNvSpPr>
            <p:nvPr/>
          </p:nvSpPr>
          <p:spPr bwMode="auto">
            <a:xfrm>
              <a:off x="4010" y="2864"/>
              <a:ext cx="932" cy="1"/>
            </a:xfrm>
            <a:custGeom>
              <a:avLst/>
              <a:gdLst>
                <a:gd name="T0" fmla="*/ 0 w 4111"/>
                <a:gd name="T1" fmla="*/ 0 h 1"/>
                <a:gd name="T2" fmla="*/ 211 w 4111"/>
                <a:gd name="T3" fmla="*/ 0 h 1"/>
                <a:gd name="T4" fmla="*/ 0 w 4111"/>
                <a:gd name="T5" fmla="*/ 0 h 1"/>
                <a:gd name="T6" fmla="*/ 0 60000 65536"/>
                <a:gd name="T7" fmla="*/ 0 60000 65536"/>
                <a:gd name="T8" fmla="*/ 0 60000 65536"/>
                <a:gd name="T9" fmla="*/ 0 w 4111"/>
                <a:gd name="T10" fmla="*/ 0 h 1"/>
                <a:gd name="T11" fmla="*/ 4111 w 4111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111" h="1">
                  <a:moveTo>
                    <a:pt x="0" y="0"/>
                  </a:moveTo>
                  <a:lnTo>
                    <a:pt x="4110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2" name="Freeform 37"/>
            <p:cNvSpPr>
              <a:spLocks noChangeArrowheads="1"/>
            </p:cNvSpPr>
            <p:nvPr/>
          </p:nvSpPr>
          <p:spPr bwMode="auto">
            <a:xfrm>
              <a:off x="1152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3" name="Freeform 38"/>
            <p:cNvSpPr>
              <a:spLocks noChangeArrowheads="1"/>
            </p:cNvSpPr>
            <p:nvPr/>
          </p:nvSpPr>
          <p:spPr bwMode="auto">
            <a:xfrm>
              <a:off x="4368" y="1400"/>
              <a:ext cx="1" cy="133"/>
            </a:xfrm>
            <a:custGeom>
              <a:avLst/>
              <a:gdLst>
                <a:gd name="T0" fmla="*/ 0 w 1"/>
                <a:gd name="T1" fmla="*/ 30 h 587"/>
                <a:gd name="T2" fmla="*/ 0 w 1"/>
                <a:gd name="T3" fmla="*/ 0 h 587"/>
                <a:gd name="T4" fmla="*/ 0 w 1"/>
                <a:gd name="T5" fmla="*/ 30 h 587"/>
                <a:gd name="T6" fmla="*/ 0 60000 65536"/>
                <a:gd name="T7" fmla="*/ 0 60000 65536"/>
                <a:gd name="T8" fmla="*/ 0 60000 65536"/>
                <a:gd name="T9" fmla="*/ 0 w 1"/>
                <a:gd name="T10" fmla="*/ 0 h 587"/>
                <a:gd name="T11" fmla="*/ 1 w 1"/>
                <a:gd name="T12" fmla="*/ 587 h 587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" h="587">
                  <a:moveTo>
                    <a:pt x="0" y="586"/>
                  </a:moveTo>
                  <a:lnTo>
                    <a:pt x="0" y="0"/>
                  </a:lnTo>
                  <a:lnTo>
                    <a:pt x="0" y="586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4" name="Freeform 39"/>
            <p:cNvSpPr>
              <a:spLocks noChangeArrowheads="1"/>
            </p:cNvSpPr>
            <p:nvPr/>
          </p:nvSpPr>
          <p:spPr bwMode="auto">
            <a:xfrm>
              <a:off x="1161" y="1400"/>
              <a:ext cx="3207" cy="1"/>
            </a:xfrm>
            <a:custGeom>
              <a:avLst/>
              <a:gdLst>
                <a:gd name="T0" fmla="*/ 0 w 14143"/>
                <a:gd name="T1" fmla="*/ 0 h 1"/>
                <a:gd name="T2" fmla="*/ 727 w 14143"/>
                <a:gd name="T3" fmla="*/ 0 h 1"/>
                <a:gd name="T4" fmla="*/ 0 w 14143"/>
                <a:gd name="T5" fmla="*/ 0 h 1"/>
                <a:gd name="T6" fmla="*/ 0 60000 65536"/>
                <a:gd name="T7" fmla="*/ 0 60000 65536"/>
                <a:gd name="T8" fmla="*/ 0 60000 65536"/>
                <a:gd name="T9" fmla="*/ 0 w 14143"/>
                <a:gd name="T10" fmla="*/ 0 h 1"/>
                <a:gd name="T11" fmla="*/ 14143 w 14143"/>
                <a:gd name="T12" fmla="*/ 1 h 1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14143" h="1">
                  <a:moveTo>
                    <a:pt x="0" y="0"/>
                  </a:moveTo>
                  <a:lnTo>
                    <a:pt x="14142" y="0"/>
                  </a:lnTo>
                  <a:lnTo>
                    <a:pt x="0" y="0"/>
                  </a:lnTo>
                </a:path>
              </a:pathLst>
            </a:custGeom>
            <a:solidFill>
              <a:srgbClr val="66FF33"/>
            </a:solidFill>
            <a:ln w="9360">
              <a:solidFill>
                <a:srgbClr val="00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eaLnBrk="0" hangingPunct="0">
                <a:buClr>
                  <a:srgbClr val="000000"/>
                </a:buClr>
                <a:buSzPct val="100000"/>
                <a:buFont typeface="Times New Roman" pitchFamily="18" charset="0"/>
                <a:buNone/>
              </a:pPr>
              <a:endParaRPr lang="it-IT"/>
            </a:p>
          </p:txBody>
        </p:sp>
        <p:sp>
          <p:nvSpPr>
            <p:cNvPr id="27695" name="Text Box 40"/>
            <p:cNvSpPr txBox="1">
              <a:spLocks noChangeArrowheads="1"/>
            </p:cNvSpPr>
            <p:nvPr/>
          </p:nvSpPr>
          <p:spPr bwMode="auto">
            <a:xfrm>
              <a:off x="5232" y="3530"/>
              <a:ext cx="384" cy="166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MEANS</a:t>
              </a:r>
            </a:p>
          </p:txBody>
        </p:sp>
        <p:sp>
          <p:nvSpPr>
            <p:cNvPr id="27696" name="Text Box 41"/>
            <p:cNvSpPr txBox="1">
              <a:spLocks noChangeArrowheads="1"/>
            </p:cNvSpPr>
            <p:nvPr/>
          </p:nvSpPr>
          <p:spPr bwMode="auto">
            <a:xfrm>
              <a:off x="5136" y="963"/>
              <a:ext cx="532" cy="141"/>
            </a:xfrm>
            <a:prstGeom prst="rect">
              <a:avLst/>
            </a:prstGeom>
            <a:noFill/>
            <a:ln w="9525">
              <a:noFill/>
              <a:round/>
              <a:headEnd/>
              <a:tailEnd/>
            </a:ln>
          </p:spPr>
          <p:txBody>
            <a:bodyPr lIns="0" tIns="18000" rIns="0" bIns="18000"/>
            <a:lstStyle/>
            <a:p>
              <a:pPr algn="ctr" eaLnBrk="0" hangingPunct="0">
                <a:buClr>
                  <a:srgbClr val="000000"/>
                </a:buClr>
                <a:buSzPct val="100000"/>
                <a:buFont typeface="Tahoma" pitchFamily="34" charset="0"/>
                <a:buNone/>
                <a:tabLst>
                  <a:tab pos="0" algn="l"/>
                  <a:tab pos="447675" algn="l"/>
                  <a:tab pos="896938" algn="l"/>
                  <a:tab pos="1346200" algn="l"/>
                  <a:tab pos="1795463" algn="l"/>
                  <a:tab pos="2244725" algn="l"/>
                  <a:tab pos="2693988" algn="l"/>
                  <a:tab pos="3143250" algn="l"/>
                  <a:tab pos="3592513" algn="l"/>
                  <a:tab pos="4041775" algn="l"/>
                  <a:tab pos="4491038" algn="l"/>
                  <a:tab pos="4940300" algn="l"/>
                  <a:tab pos="5389563" algn="l"/>
                  <a:tab pos="5838825" algn="l"/>
                  <a:tab pos="6288088" algn="l"/>
                  <a:tab pos="6737350" algn="l"/>
                  <a:tab pos="7186613" algn="l"/>
                  <a:tab pos="7635875" algn="l"/>
                  <a:tab pos="8085138" algn="l"/>
                  <a:tab pos="8534400" algn="l"/>
                  <a:tab pos="8983663" algn="l"/>
                </a:tabLst>
              </a:pPr>
              <a:r>
                <a:rPr lang="it-IT" sz="1100" b="1">
                  <a:solidFill>
                    <a:srgbClr val="000000"/>
                  </a:solidFill>
                  <a:latin typeface="Tahoma" pitchFamily="34" charset="0"/>
                </a:rPr>
                <a:t>ENDS</a:t>
              </a:r>
            </a:p>
          </p:txBody>
        </p:sp>
        <p:sp>
          <p:nvSpPr>
            <p:cNvPr id="27697" name="Line 42"/>
            <p:cNvSpPr>
              <a:spLocks noChangeShapeType="1"/>
            </p:cNvSpPr>
            <p:nvPr/>
          </p:nvSpPr>
          <p:spPr bwMode="auto">
            <a:xfrm flipV="1">
              <a:off x="5424" y="1130"/>
              <a:ext cx="1" cy="2334"/>
            </a:xfrm>
            <a:prstGeom prst="line">
              <a:avLst/>
            </a:prstGeom>
            <a:noFill/>
            <a:ln w="76320">
              <a:solidFill>
                <a:srgbClr val="FF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8" name="Line 43"/>
            <p:cNvSpPr>
              <a:spLocks noChangeShapeType="1"/>
            </p:cNvSpPr>
            <p:nvPr/>
          </p:nvSpPr>
          <p:spPr bwMode="auto">
            <a:xfrm flipV="1">
              <a:off x="1191" y="1869"/>
              <a:ext cx="0" cy="176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  <p:sp>
          <p:nvSpPr>
            <p:cNvPr id="27699" name="Line 44"/>
            <p:cNvSpPr>
              <a:spLocks noChangeShapeType="1"/>
            </p:cNvSpPr>
            <p:nvPr/>
          </p:nvSpPr>
          <p:spPr bwMode="auto">
            <a:xfrm flipV="1">
              <a:off x="4387" y="2507"/>
              <a:ext cx="1" cy="337"/>
            </a:xfrm>
            <a:prstGeom prst="line">
              <a:avLst/>
            </a:prstGeom>
            <a:noFill/>
            <a:ln w="9360">
              <a:solidFill>
                <a:srgbClr val="000000"/>
              </a:solidFill>
              <a:miter lim="800000"/>
              <a:headEnd/>
              <a:tailEnd type="triangle" w="med" len="med"/>
            </a:ln>
          </p:spPr>
          <p:txBody>
            <a:bodyPr/>
            <a:lstStyle/>
            <a:p>
              <a:endParaRPr lang="it-IT"/>
            </a:p>
          </p:txBody>
        </p:sp>
      </p:grpSp>
      <p:sp>
        <p:nvSpPr>
          <p:cNvPr id="27652" name="AutoShape 7"/>
          <p:cNvSpPr>
            <a:spLocks noChangeArrowheads="1"/>
          </p:cNvSpPr>
          <p:nvPr/>
        </p:nvSpPr>
        <p:spPr bwMode="auto">
          <a:xfrm>
            <a:off x="346075" y="6286500"/>
            <a:ext cx="1714500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>
                <a:solidFill>
                  <a:schemeClr val="tx1"/>
                </a:solidFill>
              </a:rPr>
              <a:t>Nutrition strategy</a:t>
            </a:r>
          </a:p>
        </p:txBody>
      </p:sp>
      <p:sp>
        <p:nvSpPr>
          <p:cNvPr id="27653" name="AutoShape 7"/>
          <p:cNvSpPr>
            <a:spLocks noChangeArrowheads="1"/>
          </p:cNvSpPr>
          <p:nvPr/>
        </p:nvSpPr>
        <p:spPr bwMode="auto">
          <a:xfrm>
            <a:off x="3513138" y="6286500"/>
            <a:ext cx="1785937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Primary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healthcare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27654" name="AutoShape 7"/>
          <p:cNvSpPr>
            <a:spLocks noChangeArrowheads="1"/>
          </p:cNvSpPr>
          <p:nvPr/>
        </p:nvSpPr>
        <p:spPr bwMode="auto">
          <a:xfrm>
            <a:off x="6537325" y="6286500"/>
            <a:ext cx="2071688" cy="571500"/>
          </a:xfrm>
          <a:prstGeom prst="foldedCorner">
            <a:avLst>
              <a:gd name="adj" fmla="val 12500"/>
            </a:avLst>
          </a:prstGeom>
          <a:solidFill>
            <a:srgbClr val="DDDDDD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/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Secondary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  <a:r>
              <a:rPr lang="it-IT" sz="1600" dirty="0" err="1">
                <a:solidFill>
                  <a:schemeClr val="tx1"/>
                </a:solidFill>
              </a:rPr>
              <a:t>healthcare</a:t>
            </a:r>
            <a:r>
              <a:rPr lang="it-IT" sz="1600" dirty="0">
                <a:solidFill>
                  <a:schemeClr val="tx1"/>
                </a:solidFill>
              </a:rPr>
              <a:t> </a:t>
            </a:r>
          </a:p>
          <a:p>
            <a:pPr eaLnBrk="0" hangingPunct="0">
              <a:buClr>
                <a:srgbClr val="000000"/>
              </a:buClr>
              <a:buSzPct val="100000"/>
              <a:buFont typeface="Arial" charset="0"/>
              <a:buNone/>
            </a:pPr>
            <a:r>
              <a:rPr lang="it-IT" sz="1600" dirty="0" err="1">
                <a:solidFill>
                  <a:schemeClr val="tx1"/>
                </a:solidFill>
              </a:rPr>
              <a:t>strategy</a:t>
            </a:r>
            <a:endParaRPr lang="it-IT" sz="1600" dirty="0">
              <a:solidFill>
                <a:schemeClr val="tx1"/>
              </a:solidFill>
            </a:endParaRPr>
          </a:p>
        </p:txBody>
      </p:sp>
      <p:sp>
        <p:nvSpPr>
          <p:cNvPr id="27655" name="Line 56"/>
          <p:cNvSpPr>
            <a:spLocks noChangeShapeType="1"/>
          </p:cNvSpPr>
          <p:nvPr/>
        </p:nvSpPr>
        <p:spPr bwMode="auto">
          <a:xfrm flipV="1">
            <a:off x="1209675" y="5805488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6" name="Line 56"/>
          <p:cNvSpPr>
            <a:spLocks noChangeShapeType="1"/>
          </p:cNvSpPr>
          <p:nvPr/>
        </p:nvSpPr>
        <p:spPr bwMode="auto">
          <a:xfrm flipV="1">
            <a:off x="4378325" y="5876925"/>
            <a:ext cx="1588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27657" name="Line 56"/>
          <p:cNvSpPr>
            <a:spLocks noChangeShapeType="1"/>
          </p:cNvSpPr>
          <p:nvPr/>
        </p:nvSpPr>
        <p:spPr bwMode="auto">
          <a:xfrm flipV="1">
            <a:off x="7545388" y="5876925"/>
            <a:ext cx="1587" cy="387350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2" name="Line 56"/>
          <p:cNvSpPr>
            <a:spLocks noChangeShapeType="1"/>
          </p:cNvSpPr>
          <p:nvPr/>
        </p:nvSpPr>
        <p:spPr bwMode="auto">
          <a:xfrm flipV="1">
            <a:off x="1137370" y="4005064"/>
            <a:ext cx="0" cy="45878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3" name="Line 56"/>
          <p:cNvSpPr>
            <a:spLocks noChangeShapeType="1"/>
          </p:cNvSpPr>
          <p:nvPr/>
        </p:nvSpPr>
        <p:spPr bwMode="auto">
          <a:xfrm flipV="1">
            <a:off x="4521746" y="5013176"/>
            <a:ext cx="0" cy="242762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4" name="Line 56"/>
          <p:cNvSpPr>
            <a:spLocks noChangeShapeType="1"/>
          </p:cNvSpPr>
          <p:nvPr/>
        </p:nvSpPr>
        <p:spPr bwMode="auto">
          <a:xfrm flipV="1">
            <a:off x="4521746" y="4077072"/>
            <a:ext cx="0" cy="386778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5" name="Line 56"/>
          <p:cNvSpPr>
            <a:spLocks noChangeShapeType="1"/>
          </p:cNvSpPr>
          <p:nvPr/>
        </p:nvSpPr>
        <p:spPr bwMode="auto">
          <a:xfrm flipV="1">
            <a:off x="4593754" y="2996952"/>
            <a:ext cx="0" cy="386778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6" name="Line 56"/>
          <p:cNvSpPr>
            <a:spLocks noChangeShapeType="1"/>
          </p:cNvSpPr>
          <p:nvPr/>
        </p:nvSpPr>
        <p:spPr bwMode="auto">
          <a:xfrm flipV="1">
            <a:off x="4593754" y="1988840"/>
            <a:ext cx="0" cy="458786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7" name="Line 56"/>
          <p:cNvSpPr>
            <a:spLocks noChangeShapeType="1"/>
          </p:cNvSpPr>
          <p:nvPr/>
        </p:nvSpPr>
        <p:spPr bwMode="auto">
          <a:xfrm flipV="1">
            <a:off x="7330058" y="2996952"/>
            <a:ext cx="0" cy="386778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8" name="Line 56"/>
          <p:cNvSpPr>
            <a:spLocks noChangeShapeType="1"/>
          </p:cNvSpPr>
          <p:nvPr/>
        </p:nvSpPr>
        <p:spPr bwMode="auto">
          <a:xfrm flipH="1" flipV="1">
            <a:off x="3441626" y="4077071"/>
            <a:ext cx="288032" cy="386779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  <p:sp>
        <p:nvSpPr>
          <p:cNvPr id="59" name="Line 56"/>
          <p:cNvSpPr>
            <a:spLocks noChangeShapeType="1"/>
          </p:cNvSpPr>
          <p:nvPr/>
        </p:nvSpPr>
        <p:spPr bwMode="auto">
          <a:xfrm flipH="1" flipV="1">
            <a:off x="3441626" y="4077072"/>
            <a:ext cx="3168352" cy="818827"/>
          </a:xfrm>
          <a:prstGeom prst="line">
            <a:avLst/>
          </a:prstGeom>
          <a:noFill/>
          <a:ln w="15840">
            <a:solidFill>
              <a:srgbClr val="000000"/>
            </a:solidFill>
            <a:miter lim="800000"/>
            <a:headEnd/>
            <a:tailEnd type="triangle" w="med" len="med"/>
          </a:ln>
        </p:spPr>
        <p:txBody>
          <a:bodyPr/>
          <a:lstStyle/>
          <a:p>
            <a:endParaRPr lang="it-IT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egnaposto contenuto 2"/>
          <p:cNvSpPr>
            <a:spLocks noGrp="1"/>
          </p:cNvSpPr>
          <p:nvPr>
            <p:ph idx="1"/>
          </p:nvPr>
        </p:nvSpPr>
        <p:spPr>
          <a:xfrm>
            <a:off x="0" y="2143125"/>
            <a:ext cx="9907588" cy="1285875"/>
          </a:xfrm>
        </p:spPr>
        <p:txBody>
          <a:bodyPr/>
          <a:lstStyle/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The project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aims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at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solving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– or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reducing</a:t>
            </a:r>
            <a:r>
              <a:rPr lang="it-IT" sz="3600" b="1" dirty="0" smtClean="0">
                <a:solidFill>
                  <a:srgbClr val="00B0F0"/>
                </a:solidFill>
                <a:latin typeface="Georgia" pitchFamily="18" charset="0"/>
              </a:rPr>
              <a:t> – a definite </a:t>
            </a:r>
            <a:r>
              <a:rPr lang="it-IT" sz="3600" b="1" dirty="0" err="1" smtClean="0">
                <a:solidFill>
                  <a:srgbClr val="00B0F0"/>
                </a:solidFill>
                <a:latin typeface="Georgia" pitchFamily="18" charset="0"/>
              </a:rPr>
              <a:t>problem</a:t>
            </a: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2400" dirty="0" smtClean="0">
              <a:solidFill>
                <a:schemeClr val="tx1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r>
              <a:rPr lang="it-IT" sz="2400" dirty="0" smtClean="0">
                <a:solidFill>
                  <a:schemeClr val="tx1"/>
                </a:solidFill>
                <a:latin typeface="Georgia" pitchFamily="18" charset="0"/>
              </a:rPr>
              <a:t>p.celotti@t33.it</a:t>
            </a: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b="1" dirty="0" smtClean="0">
              <a:solidFill>
                <a:srgbClr val="00B0F0"/>
              </a:solidFill>
              <a:latin typeface="Georgia" pitchFamily="18" charset="0"/>
            </a:endParaRPr>
          </a:p>
          <a:p>
            <a:pPr algn="ctr">
              <a:lnSpc>
                <a:spcPct val="100000"/>
              </a:lnSpc>
              <a:spcAft>
                <a:spcPct val="0"/>
              </a:spcAft>
              <a:buFont typeface="Arial" charset="0"/>
              <a:buNone/>
            </a:pPr>
            <a:endParaRPr lang="it-IT" sz="3600" dirty="0" smtClean="0">
              <a:solidFill>
                <a:schemeClr val="tx1"/>
              </a:solidFill>
              <a:latin typeface="Georgia" pitchFamily="18" charset="0"/>
            </a:endParaRPr>
          </a:p>
        </p:txBody>
      </p:sp>
      <p:pic>
        <p:nvPicPr>
          <p:cNvPr id="3" name="Picture 2" descr="UNIMC - logo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98010" y="188640"/>
            <a:ext cx="2857500" cy="1276350"/>
          </a:xfrm>
          <a:prstGeom prst="rect">
            <a:avLst/>
          </a:prstGeom>
          <a:noFill/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Tema di Office">
  <a:themeElements>
    <a:clrScheme name="Tema di Offic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Tema di Office">
      <a:majorFont>
        <a:latin typeface="Arial"/>
        <a:ea typeface="MS Gothic"/>
        <a:cs typeface=""/>
      </a:majorFont>
      <a:minorFont>
        <a:latin typeface="Arial"/>
        <a:ea typeface="MS Gothic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49263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pitchFamily="16" charset="0"/>
          <a:buNone/>
          <a:tabLst/>
          <a:defRPr kumimoji="0" lang="en-GB" sz="2400" b="0" i="0" u="none" strike="noStrike" cap="none" normalizeH="0" baseline="0" smtClean="0">
            <a:ln>
              <a:noFill/>
            </a:ln>
            <a:solidFill>
              <a:schemeClr val="bg1"/>
            </a:solidFill>
            <a:effectLst/>
            <a:latin typeface="Times New Roman" pitchFamily="16" charset="0"/>
            <a:ea typeface="MS Gothic" charset="-128"/>
          </a:defRPr>
        </a:defPPr>
      </a:lstStyle>
    </a:lnDef>
  </a:objectDefaults>
  <a:extraClrSchemeLst>
    <a:extraClrScheme>
      <a:clrScheme name="Tema di Offic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Tema di Offic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Tema di Offic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ema di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789</TotalTime>
  <Words>570</Words>
  <Application>Microsoft Office PowerPoint</Application>
  <PresentationFormat>Personalizzato</PresentationFormat>
  <Paragraphs>127</Paragraphs>
  <Slides>11</Slides>
  <Notes>11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Titoli diapositive</vt:lpstr>
      </vt:variant>
      <vt:variant>
        <vt:i4>11</vt:i4>
      </vt:variant>
    </vt:vector>
  </HeadingPairs>
  <TitlesOfParts>
    <vt:vector size="12" baseType="lpstr">
      <vt:lpstr>Tema di Office</vt:lpstr>
      <vt:lpstr>Diapositiva 1</vt:lpstr>
      <vt:lpstr>Analysis of the problems</vt:lpstr>
      <vt:lpstr>Problem tree</vt:lpstr>
      <vt:lpstr>Problem tree</vt:lpstr>
      <vt:lpstr>Analysis of objectives</vt:lpstr>
      <vt:lpstr>Transformation of the problems into objectives</vt:lpstr>
      <vt:lpstr>Objective tree</vt:lpstr>
      <vt:lpstr>Objective tree</vt:lpstr>
      <vt:lpstr>Analysis of possible strategies</vt:lpstr>
      <vt:lpstr>Analysis of possible strategies</vt:lpstr>
      <vt:lpstr>Diapositiva 11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CERISDI</dc:title>
  <dc:creator>Pietro</dc:creator>
  <cp:lastModifiedBy>Pietro Celotti</cp:lastModifiedBy>
  <cp:revision>179</cp:revision>
  <dcterms:modified xsi:type="dcterms:W3CDTF">2013-10-23T08:58:43Z</dcterms:modified>
</cp:coreProperties>
</file>