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82" r:id="rId2"/>
    <p:sldId id="383" r:id="rId3"/>
    <p:sldId id="384" r:id="rId4"/>
    <p:sldId id="386" r:id="rId5"/>
    <p:sldId id="389" r:id="rId6"/>
    <p:sldId id="390" r:id="rId7"/>
    <p:sldId id="392" r:id="rId8"/>
    <p:sldId id="396" r:id="rId9"/>
    <p:sldId id="398" r:id="rId10"/>
    <p:sldId id="399" r:id="rId11"/>
    <p:sldId id="400" r:id="rId12"/>
    <p:sldId id="401" r:id="rId13"/>
    <p:sldId id="409" r:id="rId14"/>
    <p:sldId id="402" r:id="rId15"/>
    <p:sldId id="403" r:id="rId16"/>
    <p:sldId id="404" r:id="rId17"/>
    <p:sldId id="405" r:id="rId18"/>
    <p:sldId id="406" r:id="rId19"/>
    <p:sldId id="407" r:id="rId20"/>
    <p:sldId id="408" r:id="rId21"/>
    <p:sldId id="307" r:id="rId22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69" d="100"/>
          <a:sy n="69" d="100"/>
        </p:scale>
        <p:origin x="-1254" y="-3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0367E4-8249-4F62-908C-09525B876B9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97D6113C-C3DA-4BEE-895A-FB6FB542353E}">
      <dgm:prSet phldrT="[Testo]"/>
      <dgm:spPr/>
      <dgm:t>
        <a:bodyPr/>
        <a:lstStyle/>
        <a:p>
          <a:r>
            <a:rPr lang="it-IT" i="1" dirty="0" err="1" smtClean="0">
              <a:solidFill>
                <a:schemeClr val="tx1"/>
              </a:solidFill>
              <a:latin typeface="Georgia" pitchFamily="18" charset="0"/>
            </a:rPr>
            <a:t>Inform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A0818925-2A7E-4090-B6AA-1A4A120EB220}" type="parTrans" cxnId="{91DBC22B-2C0A-443F-A85C-350DF33EDC2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F37ECB34-3614-4673-B383-E8D3EA143522}" type="sibTrans" cxnId="{91DBC22B-2C0A-443F-A85C-350DF33EDC2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36C8840-A05F-4C32-8D1B-C63BF9EE35B1}">
      <dgm:prSet phldrT="[Testo]"/>
      <dgm:spPr/>
      <dgm:t>
        <a:bodyPr/>
        <a:lstStyle/>
        <a:p>
          <a:r>
            <a:rPr lang="it-IT" i="1" dirty="0" err="1" smtClean="0">
              <a:solidFill>
                <a:schemeClr val="tx1"/>
              </a:solidFill>
              <a:latin typeface="Georgia" pitchFamily="18" charset="0"/>
            </a:rPr>
            <a:t>Promote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A6D6814F-406C-44D1-8B17-074B433A5B06}" type="parTrans" cxnId="{76298248-7105-4094-82BC-4EF1931B374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CD1358A1-3A39-4279-8362-D41C74680A35}" type="sibTrans" cxnId="{76298248-7105-4094-82BC-4EF1931B374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9000A9D-E035-4C02-BE96-CDDF216C4FCD}">
      <dgm:prSet phldrT="[Testo]"/>
      <dgm:spPr/>
      <dgm:t>
        <a:bodyPr/>
        <a:lstStyle/>
        <a:p>
          <a:r>
            <a:rPr lang="it-IT" i="1" dirty="0" smtClean="0">
              <a:solidFill>
                <a:schemeClr val="tx1"/>
              </a:solidFill>
              <a:latin typeface="Georgia" pitchFamily="18" charset="0"/>
            </a:rPr>
            <a:t>Involve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F79D82A9-4DC8-4A7F-9F0C-F76B24E5DA3C}" type="parTrans" cxnId="{B0434846-7DCF-4199-94F6-41A760A9A848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98DE15E6-E3E8-4AA4-AA9C-12B5FC3D2282}" type="sibTrans" cxnId="{B0434846-7DCF-4199-94F6-41A760A9A848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3F0CF06-8280-4995-9AEB-A384C42093B4}">
      <dgm:prSet phldrT="[Testo]"/>
      <dgm:spPr/>
      <dgm:t>
        <a:bodyPr/>
        <a:lstStyle/>
        <a:p>
          <a:r>
            <a:rPr lang="it-IT" i="1" dirty="0" err="1" smtClean="0">
              <a:solidFill>
                <a:schemeClr val="tx1"/>
              </a:solidFill>
              <a:latin typeface="Georgia" pitchFamily="18" charset="0"/>
            </a:rPr>
            <a:t>Train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42619FDB-226C-4265-8488-B34D018A47C2}" type="parTrans" cxnId="{4EA7EFB1-E637-4367-88EC-72996672FC12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0E731447-0C29-4581-8AB5-D22A339702FB}" type="sibTrans" cxnId="{4EA7EFB1-E637-4367-88EC-72996672FC12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20C44DA-D5D6-4E78-995A-21F62FEF044D}" type="pres">
      <dgm:prSet presAssocID="{E30367E4-8249-4F62-908C-09525B876B98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D1D18EF-2D1E-4681-A1AC-A74B5419C07A}" type="pres">
      <dgm:prSet presAssocID="{E30367E4-8249-4F62-908C-09525B876B98}" presName="arrow" presStyleLbl="bgShp" presStyleIdx="0" presStyleCnt="1" custAng="201953"/>
      <dgm:spPr/>
    </dgm:pt>
    <dgm:pt modelId="{0E0DD5D8-6F64-45B3-A0E8-E806C047C6AE}" type="pres">
      <dgm:prSet presAssocID="{E30367E4-8249-4F62-908C-09525B876B98}" presName="arrowDiagram4" presStyleCnt="0"/>
      <dgm:spPr/>
    </dgm:pt>
    <dgm:pt modelId="{EDF1DFCA-DA91-472A-8878-7618F9D1562F}" type="pres">
      <dgm:prSet presAssocID="{97D6113C-C3DA-4BEE-895A-FB6FB542353E}" presName="bullet4a" presStyleLbl="node1" presStyleIdx="0" presStyleCnt="4" custAng="7982955" custScaleX="90909" custLinFactX="-2033" custLinFactNeighborX="-100000" custLinFactNeighborY="-19365"/>
      <dgm:spPr/>
    </dgm:pt>
    <dgm:pt modelId="{E28CE29B-590A-4400-A500-ACC6FE96655A}" type="pres">
      <dgm:prSet presAssocID="{97D6113C-C3DA-4BEE-895A-FB6FB542353E}" presName="textBox4a" presStyleLbl="revTx" presStyleIdx="0" presStyleCnt="4" custScaleY="44680" custLinFactNeighborX="-34426" custLinFactNeighborY="-1775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70944DE-DEAB-451B-BEF1-F7A10DA9A9D3}" type="pres">
      <dgm:prSet presAssocID="{A36C8840-A05F-4C32-8D1B-C63BF9EE35B1}" presName="bullet4b" presStyleLbl="node1" presStyleIdx="1" presStyleCnt="4" custAng="7982955" custLinFactNeighborX="27553" custLinFactNeighborY="-52345"/>
      <dgm:spPr/>
    </dgm:pt>
    <dgm:pt modelId="{8C1C4017-E52C-4332-AB1D-D9C56ED0AD7D}" type="pres">
      <dgm:prSet presAssocID="{A36C8840-A05F-4C32-8D1B-C63BF9EE35B1}" presName="textBox4b" presStyleLbl="revTx" presStyleIdx="1" presStyleCnt="4" custScaleY="29834" custLinFactNeighborX="-36337" custLinFactNeighborY="-2336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18C770-D863-411A-9890-8AAA7CCE43F2}" type="pres">
      <dgm:prSet presAssocID="{A9000A9D-E035-4C02-BE96-CDDF216C4FCD}" presName="bullet4c" presStyleLbl="node1" presStyleIdx="2" presStyleCnt="4" custAng="7982955" custLinFactX="2391" custLinFactNeighborX="100000" custLinFactNeighborY="-32899"/>
      <dgm:spPr/>
    </dgm:pt>
    <dgm:pt modelId="{1444F13E-CBA6-4F53-80A5-C920176A5FEB}" type="pres">
      <dgm:prSet presAssocID="{A9000A9D-E035-4C02-BE96-CDDF216C4FCD}" presName="textBox4c" presStyleLbl="revTx" presStyleIdx="2" presStyleCnt="4" custScaleX="102497" custScaleY="22808" custLinFactNeighborX="-18870" custLinFactNeighborY="-2528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B149BDE-743F-4058-ABA7-42D9A3A55E27}" type="pres">
      <dgm:prSet presAssocID="{D3F0CF06-8280-4995-9AEB-A384C42093B4}" presName="bullet4d" presStyleLbl="node1" presStyleIdx="3" presStyleCnt="4" custAng="7982955" custLinFactX="29379" custLinFactNeighborX="100000" custLinFactNeighborY="-2680"/>
      <dgm:spPr/>
    </dgm:pt>
    <dgm:pt modelId="{58463F9F-AFA2-44B6-B215-AEADF81F00AF}" type="pres">
      <dgm:prSet presAssocID="{D3F0CF06-8280-4995-9AEB-A384C42093B4}" presName="textBox4d" presStyleLbl="revTx" presStyleIdx="3" presStyleCnt="4" custScaleY="17242" custLinFactNeighborX="-13900" custLinFactNeighborY="-2664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6B13CE8-0E02-41A8-B5AA-F720A70E7CA8}" type="presOf" srcId="{E30367E4-8249-4F62-908C-09525B876B98}" destId="{720C44DA-D5D6-4E78-995A-21F62FEF044D}" srcOrd="0" destOrd="0" presId="urn:microsoft.com/office/officeart/2005/8/layout/arrow2"/>
    <dgm:cxn modelId="{91DBC22B-2C0A-443F-A85C-350DF33EDC2B}" srcId="{E30367E4-8249-4F62-908C-09525B876B98}" destId="{97D6113C-C3DA-4BEE-895A-FB6FB542353E}" srcOrd="0" destOrd="0" parTransId="{A0818925-2A7E-4090-B6AA-1A4A120EB220}" sibTransId="{F37ECB34-3614-4673-B383-E8D3EA143522}"/>
    <dgm:cxn modelId="{BA3E5848-7887-4031-9E7B-CDDE16F88BCB}" type="presOf" srcId="{A36C8840-A05F-4C32-8D1B-C63BF9EE35B1}" destId="{8C1C4017-E52C-4332-AB1D-D9C56ED0AD7D}" srcOrd="0" destOrd="0" presId="urn:microsoft.com/office/officeart/2005/8/layout/arrow2"/>
    <dgm:cxn modelId="{B0434846-7DCF-4199-94F6-41A760A9A848}" srcId="{E30367E4-8249-4F62-908C-09525B876B98}" destId="{A9000A9D-E035-4C02-BE96-CDDF216C4FCD}" srcOrd="2" destOrd="0" parTransId="{F79D82A9-4DC8-4A7F-9F0C-F76B24E5DA3C}" sibTransId="{98DE15E6-E3E8-4AA4-AA9C-12B5FC3D2282}"/>
    <dgm:cxn modelId="{FAA75AB2-AAC1-42F7-BBB8-AFE1F54BBFD1}" type="presOf" srcId="{D3F0CF06-8280-4995-9AEB-A384C42093B4}" destId="{58463F9F-AFA2-44B6-B215-AEADF81F00AF}" srcOrd="0" destOrd="0" presId="urn:microsoft.com/office/officeart/2005/8/layout/arrow2"/>
    <dgm:cxn modelId="{224E0159-48AF-4779-AC60-E54A7EEAE17F}" type="presOf" srcId="{A9000A9D-E035-4C02-BE96-CDDF216C4FCD}" destId="{1444F13E-CBA6-4F53-80A5-C920176A5FEB}" srcOrd="0" destOrd="0" presId="urn:microsoft.com/office/officeart/2005/8/layout/arrow2"/>
    <dgm:cxn modelId="{76298248-7105-4094-82BC-4EF1931B374E}" srcId="{E30367E4-8249-4F62-908C-09525B876B98}" destId="{A36C8840-A05F-4C32-8D1B-C63BF9EE35B1}" srcOrd="1" destOrd="0" parTransId="{A6D6814F-406C-44D1-8B17-074B433A5B06}" sibTransId="{CD1358A1-3A39-4279-8362-D41C74680A35}"/>
    <dgm:cxn modelId="{FEFB6646-FDF8-425E-A42E-9B8DAB3026A8}" type="presOf" srcId="{97D6113C-C3DA-4BEE-895A-FB6FB542353E}" destId="{E28CE29B-590A-4400-A500-ACC6FE96655A}" srcOrd="0" destOrd="0" presId="urn:microsoft.com/office/officeart/2005/8/layout/arrow2"/>
    <dgm:cxn modelId="{4EA7EFB1-E637-4367-88EC-72996672FC12}" srcId="{E30367E4-8249-4F62-908C-09525B876B98}" destId="{D3F0CF06-8280-4995-9AEB-A384C42093B4}" srcOrd="3" destOrd="0" parTransId="{42619FDB-226C-4265-8488-B34D018A47C2}" sibTransId="{0E731447-0C29-4581-8AB5-D22A339702FB}"/>
    <dgm:cxn modelId="{8851C832-3A84-465F-BA18-1C6807065ED2}" type="presParOf" srcId="{720C44DA-D5D6-4E78-995A-21F62FEF044D}" destId="{8D1D18EF-2D1E-4681-A1AC-A74B5419C07A}" srcOrd="0" destOrd="0" presId="urn:microsoft.com/office/officeart/2005/8/layout/arrow2"/>
    <dgm:cxn modelId="{E27EE9EE-9AB1-4093-9BBF-5912F4DE2FB3}" type="presParOf" srcId="{720C44DA-D5D6-4E78-995A-21F62FEF044D}" destId="{0E0DD5D8-6F64-45B3-A0E8-E806C047C6AE}" srcOrd="1" destOrd="0" presId="urn:microsoft.com/office/officeart/2005/8/layout/arrow2"/>
    <dgm:cxn modelId="{EA66AE56-28B6-4CD4-AEC8-747FD414A09F}" type="presParOf" srcId="{0E0DD5D8-6F64-45B3-A0E8-E806C047C6AE}" destId="{EDF1DFCA-DA91-472A-8878-7618F9D1562F}" srcOrd="0" destOrd="0" presId="urn:microsoft.com/office/officeart/2005/8/layout/arrow2"/>
    <dgm:cxn modelId="{EC39A819-A2BC-4738-B17B-FDCA54BA18FF}" type="presParOf" srcId="{0E0DD5D8-6F64-45B3-A0E8-E806C047C6AE}" destId="{E28CE29B-590A-4400-A500-ACC6FE96655A}" srcOrd="1" destOrd="0" presId="urn:microsoft.com/office/officeart/2005/8/layout/arrow2"/>
    <dgm:cxn modelId="{18478B49-BBF9-499A-9C8D-F4F2E55FEC71}" type="presParOf" srcId="{0E0DD5D8-6F64-45B3-A0E8-E806C047C6AE}" destId="{E70944DE-DEAB-451B-BEF1-F7A10DA9A9D3}" srcOrd="2" destOrd="0" presId="urn:microsoft.com/office/officeart/2005/8/layout/arrow2"/>
    <dgm:cxn modelId="{18210EA8-9088-45F9-A54F-C3F28B37D8F7}" type="presParOf" srcId="{0E0DD5D8-6F64-45B3-A0E8-E806C047C6AE}" destId="{8C1C4017-E52C-4332-AB1D-D9C56ED0AD7D}" srcOrd="3" destOrd="0" presId="urn:microsoft.com/office/officeart/2005/8/layout/arrow2"/>
    <dgm:cxn modelId="{4CFE299D-9BCA-4C71-807D-C50083F35161}" type="presParOf" srcId="{0E0DD5D8-6F64-45B3-A0E8-E806C047C6AE}" destId="{8518C770-D863-411A-9890-8AAA7CCE43F2}" srcOrd="4" destOrd="0" presId="urn:microsoft.com/office/officeart/2005/8/layout/arrow2"/>
    <dgm:cxn modelId="{A7596654-C6EF-407B-B744-C9EF2E6CC753}" type="presParOf" srcId="{0E0DD5D8-6F64-45B3-A0E8-E806C047C6AE}" destId="{1444F13E-CBA6-4F53-80A5-C920176A5FEB}" srcOrd="5" destOrd="0" presId="urn:microsoft.com/office/officeart/2005/8/layout/arrow2"/>
    <dgm:cxn modelId="{EC51F9F9-FB69-4102-9B68-16C76FCD12CE}" type="presParOf" srcId="{0E0DD5D8-6F64-45B3-A0E8-E806C047C6AE}" destId="{6B149BDE-743F-4058-ABA7-42D9A3A55E27}" srcOrd="6" destOrd="0" presId="urn:microsoft.com/office/officeart/2005/8/layout/arrow2"/>
    <dgm:cxn modelId="{DE76AD98-4458-43F6-AE40-0C786FE44CFE}" type="presParOf" srcId="{0E0DD5D8-6F64-45B3-A0E8-E806C047C6AE}" destId="{58463F9F-AFA2-44B6-B215-AEADF81F00AF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1D18EF-2D1E-4681-A1AC-A74B5419C07A}">
      <dsp:nvSpPr>
        <dsp:cNvPr id="0" name=""/>
        <dsp:cNvSpPr/>
      </dsp:nvSpPr>
      <dsp:spPr>
        <a:xfrm rot="201953">
          <a:off x="491435" y="0"/>
          <a:ext cx="6938009" cy="433625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F1DFCA-DA91-472A-8878-7618F9D1562F}">
      <dsp:nvSpPr>
        <dsp:cNvPr id="0" name=""/>
        <dsp:cNvSpPr/>
      </dsp:nvSpPr>
      <dsp:spPr>
        <a:xfrm rot="7982955">
          <a:off x="1019264" y="3193538"/>
          <a:ext cx="145067" cy="1595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CE29B-590A-4400-A500-ACC6FE96655A}">
      <dsp:nvSpPr>
        <dsp:cNvPr id="0" name=""/>
        <dsp:cNvSpPr/>
      </dsp:nvSpPr>
      <dsp:spPr>
        <a:xfrm>
          <a:off x="846186" y="3406418"/>
          <a:ext cx="1186399" cy="461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55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err="1" smtClean="0">
              <a:solidFill>
                <a:schemeClr val="tx1"/>
              </a:solidFill>
              <a:latin typeface="Georgia" pitchFamily="18" charset="0"/>
            </a:rPr>
            <a:t>Inform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846186" y="3406418"/>
        <a:ext cx="1186399" cy="461110"/>
      </dsp:txXfrm>
    </dsp:sp>
    <dsp:sp modelId="{E70944DE-DEAB-451B-BEF1-F7A10DA9A9D3}">
      <dsp:nvSpPr>
        <dsp:cNvPr id="0" name=""/>
        <dsp:cNvSpPr/>
      </dsp:nvSpPr>
      <dsp:spPr>
        <a:xfrm rot="7982955">
          <a:off x="2378720" y="2070558"/>
          <a:ext cx="277520" cy="2775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C4017-E52C-4332-AB1D-D9C56ED0AD7D}">
      <dsp:nvSpPr>
        <dsp:cNvPr id="0" name=""/>
        <dsp:cNvSpPr/>
      </dsp:nvSpPr>
      <dsp:spPr>
        <a:xfrm>
          <a:off x="1911592" y="2586878"/>
          <a:ext cx="1456982" cy="591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052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err="1" smtClean="0">
              <a:solidFill>
                <a:schemeClr val="tx1"/>
              </a:solidFill>
              <a:latin typeface="Georgia" pitchFamily="18" charset="0"/>
            </a:rPr>
            <a:t>Promote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1911592" y="2586878"/>
        <a:ext cx="1456982" cy="591211"/>
      </dsp:txXfrm>
    </dsp:sp>
    <dsp:sp modelId="{8518C770-D863-411A-9890-8AAA7CCE43F2}">
      <dsp:nvSpPr>
        <dsp:cNvPr id="0" name=""/>
        <dsp:cNvSpPr/>
      </dsp:nvSpPr>
      <dsp:spPr>
        <a:xfrm rot="7982955">
          <a:off x="4118399" y="1351618"/>
          <a:ext cx="367714" cy="3677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44F13E-CBA6-4F53-80A5-C920176A5FEB}">
      <dsp:nvSpPr>
        <dsp:cNvPr id="0" name=""/>
        <dsp:cNvSpPr/>
      </dsp:nvSpPr>
      <dsp:spPr>
        <a:xfrm>
          <a:off x="3632627" y="2013185"/>
          <a:ext cx="1493362" cy="611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844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smtClean="0">
              <a:solidFill>
                <a:schemeClr val="tx1"/>
              </a:solidFill>
              <a:latin typeface="Georgia" pitchFamily="18" charset="0"/>
            </a:rPr>
            <a:t>Involve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3632627" y="2013185"/>
        <a:ext cx="1493362" cy="611210"/>
      </dsp:txXfrm>
    </dsp:sp>
    <dsp:sp modelId="{6B149BDE-743F-4058-ABA7-42D9A3A55E27}">
      <dsp:nvSpPr>
        <dsp:cNvPr id="0" name=""/>
        <dsp:cNvSpPr/>
      </dsp:nvSpPr>
      <dsp:spPr>
        <a:xfrm rot="7982955">
          <a:off x="5947202" y="967659"/>
          <a:ext cx="492598" cy="4925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463F9F-AFA2-44B6-B215-AEADF81F00AF}">
      <dsp:nvSpPr>
        <dsp:cNvPr id="0" name=""/>
        <dsp:cNvSpPr/>
      </dsp:nvSpPr>
      <dsp:spPr>
        <a:xfrm>
          <a:off x="5353661" y="1685378"/>
          <a:ext cx="1456982" cy="536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018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err="1" smtClean="0">
              <a:solidFill>
                <a:schemeClr val="tx1"/>
              </a:solidFill>
              <a:latin typeface="Georgia" pitchFamily="18" charset="0"/>
            </a:rPr>
            <a:t>Train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5353661" y="1685378"/>
        <a:ext cx="1456982" cy="536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13/12/2013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21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Communication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140056" cy="25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4/12/2013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6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Why project communication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3212976"/>
            <a:ext cx="8431213" cy="2952328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required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agreement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cooperation projects, it is often 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the key activity for the objective’s achievement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plan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Consists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duration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territory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means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budget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Duration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regularly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corresponds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but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with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specifications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territorial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factors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taken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special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consideration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Without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clear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concept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target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no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plan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is…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556792"/>
            <a:ext cx="8431213" cy="482453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Informing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Promoting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Involving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i="1" dirty="0" err="1" smtClean="0">
                <a:solidFill>
                  <a:srgbClr val="00B0F0"/>
                </a:solidFill>
                <a:latin typeface="Georgia" pitchFamily="18" charset="0"/>
              </a:rPr>
              <a:t>Educating</a:t>
            </a:r>
            <a:endParaRPr lang="it-IT" sz="2800" i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objectives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33314" y="1772816"/>
            <a:ext cx="8431213" cy="446449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chemeClr val="tx1"/>
                </a:solidFill>
                <a:latin typeface="Georgia" pitchFamily="18" charset="0"/>
              </a:rPr>
              <a:t>Ensure that the beneficiary population is aware of the roles of the partner and of the EU 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in the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activity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chemeClr val="tx1"/>
                </a:solidFill>
                <a:latin typeface="Georgia" pitchFamily="18" charset="0"/>
              </a:rPr>
              <a:t>Raise awareness among the host country population or in Europe about the roles of the partner and of the EU in delivering aid in a particular context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objectives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00808"/>
            <a:ext cx="8431213" cy="446449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chemeClr val="tx1"/>
                </a:solidFill>
                <a:latin typeface="Georgia" pitchFamily="18" charset="0"/>
              </a:rPr>
              <a:t>Raise awareness of how the EU and the partner work together to support education,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health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environment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etc</a:t>
            </a:r>
            <a:endParaRPr lang="it-IT" sz="28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Source: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visibility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manual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EU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External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Actions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(2009)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I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suggest</a:t>
            </a: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adapt</a:t>
            </a: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kind</a:t>
            </a: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objectives</a:t>
            </a: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4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i="1" dirty="0" err="1" smtClean="0">
                <a:solidFill>
                  <a:schemeClr val="tx1"/>
                </a:solidFill>
                <a:latin typeface="Georgia" pitchFamily="18" charset="0"/>
              </a:rPr>
              <a:t>projects</a:t>
            </a:r>
            <a:endParaRPr lang="it-IT" sz="24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Target groups’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segmented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know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numbers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know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habits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behaviours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Age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Spoken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languages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information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crucial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take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decision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messages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means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etc.)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Suggestions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Communication should be based more on project’s results than on bureaucratic steps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international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take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account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traditions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recommended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choose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language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languages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!)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from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environmental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point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view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Web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TV, radio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smtClean="0">
                <a:solidFill>
                  <a:schemeClr val="tx1"/>
                </a:solidFill>
                <a:latin typeface="Georgia" pitchFamily="18" charset="0"/>
              </a:rPr>
              <a:t>Press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Leaflets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+mn-cs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newsletters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Catalogues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publications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audiovisual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Banners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Exhibitions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f.i.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photographic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exhib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.)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Gifts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Plates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panels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it-IT" sz="2800" b="1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Events</a:t>
            </a:r>
            <a:endParaRPr lang="it-IT" sz="2800" b="1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Attention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must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dedicated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“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”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“production”: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Have I contacted the appropriate newspapers?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there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plan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leaflets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(bus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stops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immigrants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pediatrists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’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waiting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rooms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children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sporting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centres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teenagers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etc.)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dedicated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resources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Web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considered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sort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monument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used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dynamic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resource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inform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and involve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Am i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using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social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networks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effectively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banners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located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where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regularly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meet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980728"/>
            <a:ext cx="8431213" cy="5184576"/>
          </a:xfrm>
        </p:spPr>
        <p:txBody>
          <a:bodyPr/>
          <a:lstStyle/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Do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chosen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promotional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gifts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remind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project? Are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normally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used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Did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 precise formula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each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event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Or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am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 just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repeating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project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contents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were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described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application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ready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participate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day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time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identified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event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place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accessible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8418934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graphicFrame>
        <p:nvGraphicFramePr>
          <p:cNvPr id="15" name="Diagramma 14"/>
          <p:cNvGraphicFramePr>
            <a:graphicFrameLocks/>
          </p:cNvGraphicFramePr>
          <p:nvPr/>
        </p:nvGraphicFramePr>
        <p:xfrm>
          <a:off x="1065362" y="1628800"/>
          <a:ext cx="7920880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CasellaDiTesto 15"/>
          <p:cNvSpPr txBox="1"/>
          <p:nvPr/>
        </p:nvSpPr>
        <p:spPr>
          <a:xfrm>
            <a:off x="1196088" y="1932608"/>
            <a:ext cx="303762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Web-based</a:t>
            </a:r>
            <a:endParaRPr lang="it-IT" i="1" dirty="0">
              <a:latin typeface="Georgia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457850" y="5172968"/>
            <a:ext cx="310963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“Traditional”</a:t>
            </a:r>
            <a:endParaRPr lang="it-IT" i="1" dirty="0">
              <a:latin typeface="Georgia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177930" y="2004616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Online tutor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4305722" y="2436664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Web</a:t>
            </a:r>
            <a:r>
              <a:rPr lang="it-IT" sz="1000" i="1" dirty="0" smtClean="0">
                <a:latin typeface="Georgia" pitchFamily="18" charset="0"/>
              </a:rPr>
              <a:t> </a:t>
            </a:r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2.o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361506" y="3228752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Website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209378" y="4164856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Mailing</a:t>
            </a:r>
            <a:r>
              <a:rPr lang="it-IT" sz="1000" i="1" dirty="0" smtClean="0">
                <a:latin typeface="Georgia" pitchFamily="18" charset="0"/>
              </a:rPr>
              <a:t> </a:t>
            </a:r>
            <a:r>
              <a:rPr lang="it-IT" sz="1000" i="1" dirty="0" err="1" smtClean="0">
                <a:solidFill>
                  <a:schemeClr val="tx1"/>
                </a:solidFill>
                <a:latin typeface="Georgia" pitchFamily="18" charset="0"/>
              </a:rPr>
              <a:t>list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961906" y="3948832"/>
            <a:ext cx="1122770" cy="2724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err="1" smtClean="0">
                <a:latin typeface="Georgia" pitchFamily="18" charset="0"/>
              </a:rPr>
              <a:t>Workshops</a:t>
            </a:r>
            <a:endParaRPr lang="it-IT" sz="1000" i="1" dirty="0">
              <a:latin typeface="Georgia" pitchFamily="18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369618" y="4596904"/>
            <a:ext cx="1122770" cy="44267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err="1" smtClean="0">
                <a:latin typeface="Georgia" pitchFamily="18" charset="0"/>
              </a:rPr>
              <a:t>Events</a:t>
            </a:r>
            <a:r>
              <a:rPr lang="it-IT" sz="1000" i="1" dirty="0" smtClean="0">
                <a:latin typeface="Georgia" pitchFamily="18" charset="0"/>
              </a:rPr>
              <a:t>, </a:t>
            </a:r>
            <a:r>
              <a:rPr lang="it-IT" sz="1000" i="1" dirty="0" err="1" smtClean="0">
                <a:latin typeface="Georgia" pitchFamily="18" charset="0"/>
              </a:rPr>
              <a:t>exhibitions</a:t>
            </a:r>
            <a:endParaRPr lang="it-IT" sz="1000" i="1" dirty="0">
              <a:latin typeface="Georgia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2577530" y="5388992"/>
            <a:ext cx="1216333" cy="2724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latin typeface="Georgia" pitchFamily="18" charset="0"/>
              </a:rPr>
              <a:t>Press </a:t>
            </a:r>
            <a:r>
              <a:rPr lang="it-IT" sz="1000" i="1" dirty="0" err="1" smtClean="0">
                <a:latin typeface="Georgia" pitchFamily="18" charset="0"/>
              </a:rPr>
              <a:t>coverage</a:t>
            </a:r>
            <a:endParaRPr lang="it-IT" sz="1000" i="1" dirty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Duration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Communication covers the project duration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underevaluate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start-up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which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positive news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Intermediate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meetings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can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transformed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news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must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ready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some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months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before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end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project,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appropriate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dissemination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phase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Territory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Remember that target groups are located somewhere, it is too easy to think “I can communicate to anybody in English and through the web”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Define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plan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territory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involved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Graphic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design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effective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centralised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Territory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Evaluate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production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tools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should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centralised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think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money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environment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visit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occasion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crucial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Request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publish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on the project web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resources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(website, social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networks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updated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information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concerning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Territory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define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European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transnational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level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Evaluate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use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videoconferencing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systems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occasion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main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events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Monitoring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535516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There is no communication without corresponding monitoring activity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press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obvious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–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but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think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news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published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newspapers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broadcasted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radio and tv!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Monitoring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Receipts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’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signatures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exhibitions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photos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events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2600" i="1" dirty="0" smtClean="0">
                <a:solidFill>
                  <a:schemeClr val="tx1"/>
                </a:solidFill>
                <a:latin typeface="Georgia" pitchFamily="18" charset="0"/>
              </a:rPr>
              <a:t>a </a:t>
            </a:r>
            <a:r>
              <a:rPr lang="it-IT" sz="2600" i="1" dirty="0" err="1" smtClean="0">
                <a:solidFill>
                  <a:schemeClr val="tx1"/>
                </a:solidFill>
                <a:latin typeface="Georgia" pitchFamily="18" charset="0"/>
              </a:rPr>
              <a:t>number</a:t>
            </a:r>
            <a:r>
              <a:rPr lang="it-IT" sz="2600" i="1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600" i="1" dirty="0" err="1" smtClean="0">
                <a:solidFill>
                  <a:schemeClr val="tx1"/>
                </a:solidFill>
                <a:latin typeface="Georgia" pitchFamily="18" charset="0"/>
              </a:rPr>
              <a:t>even</a:t>
            </a:r>
            <a:r>
              <a:rPr lang="it-IT" sz="26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i="1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600" i="1" dirty="0" smtClean="0">
                <a:solidFill>
                  <a:schemeClr val="tx1"/>
                </a:solidFill>
                <a:latin typeface="Georgia" pitchFamily="18" charset="0"/>
              </a:rPr>
              <a:t> low, </a:t>
            </a:r>
            <a:r>
              <a:rPr lang="it-IT" sz="2600" i="1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6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i="1" dirty="0" err="1" smtClean="0">
                <a:solidFill>
                  <a:schemeClr val="tx1"/>
                </a:solidFill>
                <a:latin typeface="Georgia" pitchFamily="18" charset="0"/>
              </a:rPr>
              <a:t>better</a:t>
            </a:r>
            <a:r>
              <a:rPr lang="it-IT" sz="26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i="1" dirty="0" err="1" smtClean="0">
                <a:solidFill>
                  <a:schemeClr val="tx1"/>
                </a:solidFill>
                <a:latin typeface="Georgia" pitchFamily="18" charset="0"/>
              </a:rPr>
              <a:t>than</a:t>
            </a:r>
            <a:r>
              <a:rPr lang="it-IT" sz="2600" i="1" dirty="0" smtClean="0">
                <a:solidFill>
                  <a:schemeClr val="tx1"/>
                </a:solidFill>
                <a:latin typeface="Georgia" pitchFamily="18" charset="0"/>
              </a:rPr>
              <a:t> no </a:t>
            </a:r>
            <a:r>
              <a:rPr lang="it-IT" sz="2600" i="1" dirty="0" err="1" smtClean="0">
                <a:solidFill>
                  <a:schemeClr val="tx1"/>
                </a:solidFill>
                <a:latin typeface="Georgia" pitchFamily="18" charset="0"/>
              </a:rPr>
              <a:t>numbers</a:t>
            </a:r>
            <a:endParaRPr lang="it-IT" sz="26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Description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very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useful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write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the project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technical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report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Communication results will be evaluated with focused attention by the managing authority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Back to the agreement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392488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Logo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Disclaimer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Remember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aim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donor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associate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name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positive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effects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generated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800" smtClean="0">
                <a:solidFill>
                  <a:schemeClr val="tx1"/>
                </a:solidFill>
                <a:latin typeface="Georgia" pitchFamily="18" charset="0"/>
              </a:rPr>
              <a:t> project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Think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like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a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wise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man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but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communicate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in the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language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the people</a:t>
            </a:r>
          </a:p>
          <a:p>
            <a:pPr algn="r">
              <a:lnSpc>
                <a:spcPct val="100000"/>
              </a:lnSpc>
              <a:spcAft>
                <a:spcPct val="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William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Butler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Yeats (1865-1939)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878</Words>
  <Application>Microsoft Office PowerPoint</Application>
  <PresentationFormat>Personalizzato</PresentationFormat>
  <Paragraphs>122</Paragraphs>
  <Slides>21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Diapositiva 1</vt:lpstr>
      <vt:lpstr>Why project communication</vt:lpstr>
      <vt:lpstr>Communication plan</vt:lpstr>
      <vt:lpstr>Communication is…</vt:lpstr>
      <vt:lpstr>Communication objectives</vt:lpstr>
      <vt:lpstr>Communication objectives</vt:lpstr>
      <vt:lpstr>Target groups’ analysis</vt:lpstr>
      <vt:lpstr>Suggestions</vt:lpstr>
      <vt:lpstr>Means and solutions</vt:lpstr>
      <vt:lpstr>Means and solutions</vt:lpstr>
      <vt:lpstr>Means and solutions</vt:lpstr>
      <vt:lpstr>Means and solutions</vt:lpstr>
      <vt:lpstr>Means and solutions</vt:lpstr>
      <vt:lpstr>Duration</vt:lpstr>
      <vt:lpstr>Territory</vt:lpstr>
      <vt:lpstr>Territory</vt:lpstr>
      <vt:lpstr>Territory</vt:lpstr>
      <vt:lpstr>Monitoring</vt:lpstr>
      <vt:lpstr>Monitoring</vt:lpstr>
      <vt:lpstr>Back to the agreement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 Celotti</cp:lastModifiedBy>
  <cp:revision>212</cp:revision>
  <dcterms:modified xsi:type="dcterms:W3CDTF">2013-12-13T17:59:05Z</dcterms:modified>
</cp:coreProperties>
</file>