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5" r:id="rId1"/>
  </p:sldMasterIdLst>
  <p:notesMasterIdLst>
    <p:notesMasterId r:id="rId18"/>
  </p:notesMasterIdLst>
  <p:sldIdLst>
    <p:sldId id="373" r:id="rId2"/>
    <p:sldId id="412" r:id="rId3"/>
    <p:sldId id="413" r:id="rId4"/>
    <p:sldId id="414" r:id="rId5"/>
    <p:sldId id="415" r:id="rId6"/>
    <p:sldId id="416" r:id="rId7"/>
    <p:sldId id="417" r:id="rId8"/>
    <p:sldId id="418" r:id="rId9"/>
    <p:sldId id="419" r:id="rId10"/>
    <p:sldId id="420" r:id="rId11"/>
    <p:sldId id="421" r:id="rId12"/>
    <p:sldId id="426" r:id="rId13"/>
    <p:sldId id="427" r:id="rId14"/>
    <p:sldId id="428" r:id="rId15"/>
    <p:sldId id="429" r:id="rId16"/>
    <p:sldId id="430" r:id="rId17"/>
  </p:sldIdLst>
  <p:sldSz cx="9144000" cy="6858000" type="screen4x3"/>
  <p:notesSz cx="6648450" cy="9909175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82E"/>
    <a:srgbClr val="00CC66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10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765550" y="0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EAC2014-E4DD-4828-B551-CBFCB0DC4E07}" type="datetimeFigureOut">
              <a:rPr lang="it-IT"/>
              <a:pPr>
                <a:defRPr/>
              </a:pPr>
              <a:t>12/01/2013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847725" y="742950"/>
            <a:ext cx="4953000" cy="3716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65163" y="4706938"/>
            <a:ext cx="5318125" cy="44592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12288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765550" y="9412288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F9464FE-0DF2-475C-AE86-BCECD6C126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3335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¹</a:t>
            </a:r>
            <a:r>
              <a:rPr lang="it-IT" sz="1100" b="0" baseline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LEVINSON, D. J., DARROW, C. N., KLEIN E. B., LEVINSON, M. H., MCKEE, B. (1978),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Seasons of a Man’s Life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Ballantine Books, New York.</a:t>
            </a:r>
          </a:p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²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DEMETRIO, D. (2003a),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Manuale di educazione degli adulti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Editori Laterza, Bari.</a:t>
            </a:r>
            <a:endParaRPr lang="it-IT" sz="11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¹ 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JUNG, C. G. (1933), “The stages of life”, in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Modern Man in Search of a Soul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Harcourt Brace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Jovanovich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London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² 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ERIKSON, E. H. (1975),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Aspetti di una nuova identità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trad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it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., Armando, Roma.</a:t>
            </a:r>
            <a:endParaRPr lang="it-IT" sz="11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¹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ERIKSON, E. H. (1984),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 cicli di vita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trad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it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., Armando, Roma.</a:t>
            </a:r>
            <a:endParaRPr lang="it-IT" sz="11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¹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LEVINSON, D. J., DARROW, C. N., KLEIN E. B., LEVINSON, M. H., MCKEE, B. (1978),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Seasons of a Man’s Life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Ballantine Books, New York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LEVINSON, D. J. and LEVINSON, J. D. (1996),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Seasons of a Woman’s Life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Ballantine Books, 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New York.</a:t>
            </a:r>
          </a:p>
          <a:p>
            <a:pPr algn="just"/>
            <a:r>
              <a:rPr lang="it-IT" sz="1100" b="1" i="0" u="none" strike="noStrike" kern="1200" baseline="0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** </a:t>
            </a:r>
            <a:r>
              <a:rPr lang="it-IT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ALBERICI, A. (2002), </a:t>
            </a:r>
            <a:r>
              <a:rPr lang="it-IT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Imparare sempre nella società della conoscenza</a:t>
            </a:r>
            <a:r>
              <a:rPr lang="it-IT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Mondadori, Milano; 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ALBERICI, A. (2000), </a:t>
            </a:r>
            <a:r>
              <a:rPr lang="it-IT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Educazione in età adulta. Percorsi biografici nella ricerca e nella formazione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</a:p>
          <a:p>
            <a:pPr algn="just"/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Armando, Roma.</a:t>
            </a:r>
            <a:endParaRPr lang="it-IT" sz="1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KOHLBERG, L., ARMON, C. (1984),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Three Types of Stage Models used in the Study of Adult Development, 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M. COMMONS et AL.,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Beyond Formal Operations: Late Adolescents and Adult Cognitive Development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en-US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Praeger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New York.</a:t>
            </a:r>
            <a:endParaRPr lang="it-IT" sz="11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0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MERRIAM, S. B., CUNNINGHAM, P. M. (1991),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Handbook of Adult and Continuing Education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Jossey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it-IT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Bass</a:t>
            </a:r>
            <a:r>
              <a:rPr lang="it-IT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San Francisco.</a:t>
            </a:r>
            <a:endParaRPr lang="it-IT" sz="11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100" b="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WOLF, M. A. (2009), “Middle age”, in P. JARVIS (a </a:t>
            </a:r>
            <a:r>
              <a:rPr lang="en-US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cura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di), 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</a:t>
            </a:r>
            <a:r>
              <a:rPr lang="en-US" sz="1100" b="0" i="1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Routledge</a:t>
            </a:r>
            <a:r>
              <a:rPr lang="en-US" sz="11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International Handbook of Lifelong Learning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en-US" sz="11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Routledge</a:t>
            </a:r>
            <a:r>
              <a:rPr lang="en-US" sz="11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London and New York.</a:t>
            </a:r>
            <a:endParaRPr lang="it-IT" sz="11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it-IT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it-IT" sz="1000" b="0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PIUSSI, A. M. (a cura di) (1989), </a:t>
            </a:r>
            <a:r>
              <a:rPr lang="it-IT" sz="10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Educare nella differenza</a:t>
            </a:r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Rosenberg &amp; </a:t>
            </a:r>
            <a:r>
              <a:rPr lang="it-IT" sz="1000" b="0" i="0" u="none" strike="noStrike" kern="1200" baseline="0" dirty="0" err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Sellier</a:t>
            </a:r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Torino.</a:t>
            </a:r>
          </a:p>
          <a:p>
            <a:pPr algn="just"/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**GILLIGAN, C. (1987), </a:t>
            </a:r>
            <a:r>
              <a:rPr lang="it-IT" sz="10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Con voce di donna</a:t>
            </a:r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Feltrinelli, Milano.</a:t>
            </a:r>
          </a:p>
          <a:p>
            <a:pPr algn="just"/>
            <a:r>
              <a:rPr lang="it-IT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*** </a:t>
            </a:r>
            <a:r>
              <a:rPr lang="en-US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PECK, T. A. (1986), </a:t>
            </a:r>
            <a:r>
              <a:rPr lang="en-US" sz="1000" b="0" i="1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Women’s self‐definition in adulthood: from a different model, </a:t>
            </a:r>
            <a:r>
              <a:rPr lang="en-US" sz="1000" b="0" i="0" u="none" strike="noStrike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“Psychology of Women Quarterly”, X, 274‐284.</a:t>
            </a:r>
            <a:endParaRPr lang="it-IT" sz="1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9464FE-0DF2-475C-AE86-BCECD6C12612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243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>
              <a:gd name="T0" fmla="*/ 2147483647 w 4128"/>
              <a:gd name="T1" fmla="*/ 2147483647 h 479"/>
              <a:gd name="T2" fmla="*/ 2147483647 w 4128"/>
              <a:gd name="T3" fmla="*/ 2147483647 h 479"/>
              <a:gd name="T4" fmla="*/ 2147483647 w 4128"/>
              <a:gd name="T5" fmla="*/ 2147483647 h 479"/>
              <a:gd name="T6" fmla="*/ 0 w 4128"/>
              <a:gd name="T7" fmla="*/ 2147483647 h 479"/>
              <a:gd name="T8" fmla="*/ 2147483647 w 4128"/>
              <a:gd name="T9" fmla="*/ 2147483647 h 4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 noProof="0" smtClean="0"/>
              <a:t>Fare clic per modificare lo stile del titolo</a:t>
            </a:r>
            <a:endParaRPr lang="en-US" noProof="0" smtClean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it-IT" noProof="0" smtClean="0"/>
              <a:t>Fare clic per modificare lo stile del sottotitolo dello schema</a:t>
            </a:r>
            <a:endParaRPr lang="en-US" noProof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fld id="{23301924-1B8A-43E5-9B89-40B0ABC4F82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182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DECC7-62B4-45FC-B07B-0C1F3C7E367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353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696D3-1D8D-4346-81BD-1D7EFCB5EDC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564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F2EE5-C013-43CE-8317-4FB233551E9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944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F62E6-1D44-493F-89F2-00356B6F8D0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292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B6976-A3E9-4A34-A43D-8A828E9F534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11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EBA78-444F-467A-9433-11D88B8517B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562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A97A2-6237-4754-BA98-DCA47F1B947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521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smtClean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3CB39-9222-471E-A960-AD10A17402B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140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EAD77-F0F2-4E6E-9F54-3E3B76DCF4B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036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6D8D9-5E47-451E-A345-05C74029F6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352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it-IT" noProof="0" smtClean="0"/>
              <a:t>Fare clic sull'icona per inserire una tabella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58E5D-94D2-4393-AC4A-EC1948FDB8B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229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gli stili del testo dello schema</a:t>
            </a:r>
          </a:p>
          <a:p>
            <a:pPr lvl="1"/>
            <a:r>
              <a:rPr lang="en-US" smtClean="0"/>
              <a:t>Secondo livello</a:t>
            </a:r>
          </a:p>
          <a:p>
            <a:pPr lvl="2"/>
            <a:r>
              <a:rPr lang="en-US" smtClean="0"/>
              <a:t>Terzo livello</a:t>
            </a:r>
          </a:p>
          <a:p>
            <a:pPr lvl="3"/>
            <a:r>
              <a:rPr lang="en-US" smtClean="0"/>
              <a:t>Quarto livello</a:t>
            </a:r>
          </a:p>
          <a:p>
            <a:pPr lvl="4"/>
            <a:r>
              <a:rPr lang="en-US" smtClean="0"/>
              <a:t>Quinto livello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  <a:latin typeface="Times New Roman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  <a:latin typeface="Times New Roman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  <a:latin typeface="Times New Roman"/>
              </a:defRPr>
            </a:lvl1pPr>
          </a:lstStyle>
          <a:p>
            <a:pPr>
              <a:defRPr/>
            </a:pPr>
            <a:fld id="{D86F33CF-5D2C-48E5-B59C-21FDA1B448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3.1 L’adulto, un mondo da </a:t>
            </a:r>
            <a:r>
              <a:rPr lang="it-IT" sz="2000" b="1" dirty="0" smtClean="0"/>
              <a:t>scoprire.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 smtClean="0"/>
              <a:t>Abbiamo finora tracciato l’evoluzione/trasformazione dei contesti organizzativi; è </a:t>
            </a:r>
            <a:r>
              <a:rPr lang="it-IT" sz="2000" dirty="0"/>
              <a:t>stato tracciato </a:t>
            </a:r>
            <a:r>
              <a:rPr lang="it-IT" sz="2000" dirty="0" smtClean="0"/>
              <a:t>un </a:t>
            </a:r>
            <a:r>
              <a:rPr lang="it-IT" sz="2000" dirty="0"/>
              <a:t>percorso tra le </a:t>
            </a:r>
            <a:r>
              <a:rPr lang="it-IT" sz="2000" dirty="0" smtClean="0"/>
              <a:t>politiche europee </a:t>
            </a:r>
            <a:r>
              <a:rPr lang="it-IT" sz="2000" dirty="0"/>
              <a:t>e nazionali destinate all’educazione degli </a:t>
            </a:r>
            <a:r>
              <a:rPr lang="it-IT" sz="2000" dirty="0" smtClean="0"/>
              <a:t>adulti. Questa parte tenterà di </a:t>
            </a:r>
            <a:r>
              <a:rPr lang="it-IT" sz="2000" dirty="0" smtClean="0"/>
              <a:t>delineare </a:t>
            </a:r>
            <a:r>
              <a:rPr lang="it-IT" sz="2000" dirty="0" smtClean="0"/>
              <a:t>l’età </a:t>
            </a:r>
            <a:r>
              <a:rPr lang="it-IT" sz="2000" dirty="0" smtClean="0"/>
              <a:t>adulta e </a:t>
            </a:r>
            <a:r>
              <a:rPr lang="it-IT" sz="2000" dirty="0" smtClean="0"/>
              <a:t>la </a:t>
            </a:r>
            <a:r>
              <a:rPr lang="it-IT" sz="2000" dirty="0" smtClean="0"/>
              <a:t>natura </a:t>
            </a:r>
            <a:r>
              <a:rPr lang="it-IT" sz="2000" dirty="0" smtClean="0"/>
              <a:t>di quella ricerca educativa che si occupa degli adulti; </a:t>
            </a:r>
            <a:r>
              <a:rPr lang="it-IT" sz="2000" dirty="0" smtClean="0"/>
              <a:t>proporrà </a:t>
            </a:r>
            <a:r>
              <a:rPr lang="it-IT" sz="2000" dirty="0"/>
              <a:t>una ricognizione </a:t>
            </a:r>
            <a:r>
              <a:rPr lang="it-IT" sz="2000" dirty="0" smtClean="0"/>
              <a:t>dei principali modelli </a:t>
            </a:r>
            <a:r>
              <a:rPr lang="it-IT" sz="2000" dirty="0" smtClean="0"/>
              <a:t>dell’apprendimento; </a:t>
            </a:r>
            <a:r>
              <a:rPr lang="it-IT" sz="2000" dirty="0" smtClean="0"/>
              <a:t>inoltre, illustrerà i principi dell’autoformazione come si è delineata e si va delineando nel contesto europeo. Si </a:t>
            </a:r>
            <a:r>
              <a:rPr lang="it-IT" sz="2000" dirty="0"/>
              <a:t>rende perciò necessario, ai fini </a:t>
            </a:r>
            <a:r>
              <a:rPr lang="it-IT" sz="2000" dirty="0" smtClean="0"/>
              <a:t>della comprensione </a:t>
            </a:r>
            <a:r>
              <a:rPr lang="it-IT" sz="2000" dirty="0"/>
              <a:t>del presente lavoro, delimitare il settore partendo da </a:t>
            </a:r>
            <a:r>
              <a:rPr lang="it-IT" sz="2000" dirty="0" smtClean="0"/>
              <a:t>due domande </a:t>
            </a:r>
            <a:r>
              <a:rPr lang="it-IT" sz="2000" dirty="0"/>
              <a:t>fondamentali: </a:t>
            </a:r>
            <a:r>
              <a:rPr lang="it-IT" sz="2000" i="1" dirty="0">
                <a:solidFill>
                  <a:srgbClr val="FF0000"/>
                </a:solidFill>
              </a:rPr>
              <a:t>chi è l’adulto? A cosa si fa riferimento quando </a:t>
            </a:r>
            <a:r>
              <a:rPr lang="it-IT" sz="2000" i="1" dirty="0" smtClean="0">
                <a:solidFill>
                  <a:srgbClr val="FF0000"/>
                </a:solidFill>
              </a:rPr>
              <a:t>si parla </a:t>
            </a:r>
            <a:r>
              <a:rPr lang="it-IT" sz="2000" i="1" dirty="0">
                <a:solidFill>
                  <a:srgbClr val="FF0000"/>
                </a:solidFill>
              </a:rPr>
              <a:t>di educazione degli adulti</a:t>
            </a:r>
            <a:r>
              <a:rPr lang="it-IT" sz="2000" i="1" dirty="0" smtClean="0">
                <a:solidFill>
                  <a:srgbClr val="FF0000"/>
                </a:solidFill>
              </a:rPr>
              <a:t>?</a:t>
            </a:r>
          </a:p>
          <a:p>
            <a:pPr marL="0" indent="0" algn="just">
              <a:buNone/>
            </a:pPr>
            <a:r>
              <a:rPr lang="it-IT" sz="2000" dirty="0"/>
              <a:t>Per quel che riguarda la definizione di età adulta, il compito non è di immediata soluzione, in quanto è difficile stabilire con certezza cosa renda adulti: una particolare età? (i tredici anni? i diciotto anni riconosciuti dalla legge di molti stati?); l'essere sposati e il lavorare? (e chi è disoccupato? e chi ha scelto di non sposarsi o non è riuscito a sposarsi? E chi si è sposato più di una volta: è più adulto o meno adulto?); l'aver raggiunto la maturità? Il problema diventa più complesso, nei paesi occidentali, a causa della realtà contemporanea di un'adolescenza prolungata o addirittura "interminabile" e di una vecchiaia temuta e spostata sempre più in avanti (grazie anche all'aumento della longevità). </a:t>
            </a:r>
            <a:endParaRPr lang="it-IT" sz="2000" dirty="0">
              <a:solidFill>
                <a:srgbClr val="17082E"/>
              </a:solidFill>
            </a:endParaRPr>
          </a:p>
          <a:p>
            <a:pPr marL="0" indent="0" algn="just">
              <a:buNone/>
            </a:pPr>
            <a:endParaRPr lang="it-IT" sz="2000" dirty="0" smtClean="0"/>
          </a:p>
          <a:p>
            <a:pPr marL="0" indent="0" algn="just">
              <a:buNone/>
            </a:pPr>
            <a:endParaRPr lang="it-IT" sz="2000" dirty="0" smtClean="0"/>
          </a:p>
        </p:txBody>
      </p:sp>
    </p:spTree>
    <p:extLst>
      <p:ext uri="{BB962C8B-B14F-4D97-AF65-F5344CB8AC3E}">
        <p14:creationId xmlns:p14="http://schemas.microsoft.com/office/powerpoint/2010/main" val="49805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3.1 L’adulto, un mondo da </a:t>
            </a:r>
            <a:r>
              <a:rPr lang="it-IT" sz="2000" b="1" dirty="0" smtClean="0"/>
              <a:t>scoprire.</a:t>
            </a:r>
          </a:p>
          <a:p>
            <a:pPr marL="0" indent="0" algn="just">
              <a:buNone/>
            </a:pPr>
            <a:r>
              <a:rPr lang="it-IT" sz="2000" dirty="0" smtClean="0"/>
              <a:t>Bisogna </a:t>
            </a:r>
            <a:r>
              <a:rPr lang="it-IT" sz="2000" dirty="0"/>
              <a:t>riconoscere che ancora non molti anni fa, </a:t>
            </a:r>
            <a:r>
              <a:rPr lang="it-IT" sz="2000" dirty="0" err="1"/>
              <a:t>Levinson</a:t>
            </a:r>
            <a:r>
              <a:rPr lang="it-IT" sz="2000" dirty="0"/>
              <a:t> e collaboratori potevano descrivere l'età adulta come «uno dei segreti meglio conservati nella nostra società» (</a:t>
            </a:r>
            <a:r>
              <a:rPr lang="it-IT" sz="2000" dirty="0" err="1"/>
              <a:t>Levinson</a:t>
            </a:r>
            <a:r>
              <a:rPr lang="it-IT" sz="2000" dirty="0"/>
              <a:t>, 1978, </a:t>
            </a:r>
            <a:r>
              <a:rPr lang="it-IT" sz="2000" dirty="0" smtClean="0"/>
              <a:t>IX)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¹</a:t>
            </a:r>
            <a:r>
              <a:rPr lang="it-IT" sz="2000" dirty="0" smtClean="0"/>
              <a:t>. </a:t>
            </a:r>
            <a:r>
              <a:rPr lang="it-IT" sz="2000" dirty="0"/>
              <a:t>E‘ solo da circa trent'anni, secondo Demetrio che, sotto l'influsso del pensiero di E. </a:t>
            </a:r>
            <a:r>
              <a:rPr lang="it-IT" sz="2000" dirty="0" err="1"/>
              <a:t>Erikson</a:t>
            </a:r>
            <a:r>
              <a:rPr lang="it-IT" sz="2000" dirty="0"/>
              <a:t> e a causa dell'affermarsi dell'educazione permanente, </a:t>
            </a:r>
            <a:r>
              <a:rPr lang="it-IT" sz="2000" dirty="0" smtClean="0"/>
              <a:t>l‘età adulta è </a:t>
            </a:r>
            <a:r>
              <a:rPr lang="it-IT" sz="2000" dirty="0"/>
              <a:t>divenuta oggetto di interesse focale per i ricercatori: solo da trent'anni questioni quali la «definizione di età adulta e le possibilità a essa date di continuare a formarsi (…) hanno iniziato a prendere forma grazie agli studi sociologici, pedagogici e, soprattutto psicologici» (Demetrio, </a:t>
            </a:r>
            <a:r>
              <a:rPr lang="it-IT" sz="2000" dirty="0" smtClean="0"/>
              <a:t>2003a</a:t>
            </a:r>
            <a:r>
              <a:rPr lang="it-IT" sz="2000" dirty="0" smtClean="0"/>
              <a:t>, 11)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²</a:t>
            </a:r>
            <a:r>
              <a:rPr lang="it-IT" sz="2000" dirty="0" smtClean="0"/>
              <a:t>.</a:t>
            </a:r>
            <a:endParaRPr lang="it-IT" sz="2000" dirty="0">
              <a:solidFill>
                <a:srgbClr val="17082E"/>
              </a:solidFill>
            </a:endParaRPr>
          </a:p>
          <a:p>
            <a:pPr marL="0" indent="0" algn="just">
              <a:buNone/>
            </a:pPr>
            <a:r>
              <a:rPr lang="it-IT" sz="2000" dirty="0"/>
              <a:t>Il problema diventa più complesso, nei paesi occidentali, a causa della realtà contemporanea </a:t>
            </a:r>
            <a:r>
              <a:rPr lang="it-IT" sz="2000" dirty="0" smtClean="0"/>
              <a:t>di un'adolescenza </a:t>
            </a:r>
            <a:r>
              <a:rPr lang="it-IT" sz="2000" dirty="0"/>
              <a:t>prolungata o addirittura "interminabile" e di una vecchiaia temuta e spostata </a:t>
            </a:r>
            <a:r>
              <a:rPr lang="it-IT" sz="2000" dirty="0" smtClean="0"/>
              <a:t>sempre più </a:t>
            </a:r>
            <a:r>
              <a:rPr lang="it-IT" sz="2000" dirty="0"/>
              <a:t>in avanti (grazie anche all'aumento della longevità). Più in generale, è possibile affermare </a:t>
            </a:r>
            <a:r>
              <a:rPr lang="it-IT" sz="2000" dirty="0" smtClean="0"/>
              <a:t>che «le </a:t>
            </a:r>
            <a:r>
              <a:rPr lang="it-IT" sz="2000" dirty="0"/>
              <a:t>scansioni temporali riferite all'età della vita hanno perso oggi, laddove più sono presenti </a:t>
            </a:r>
            <a:r>
              <a:rPr lang="it-IT" sz="2000" dirty="0" smtClean="0"/>
              <a:t>le dinamiche </a:t>
            </a:r>
            <a:r>
              <a:rPr lang="it-IT" sz="2000" dirty="0"/>
              <a:t>della modernità, molte delle loro demarcazioni: lavoro, matrimonio, maternità, </a:t>
            </a:r>
            <a:r>
              <a:rPr lang="it-IT" sz="2000" dirty="0" smtClean="0"/>
              <a:t>paternità, oltre </a:t>
            </a:r>
            <a:r>
              <a:rPr lang="it-IT" sz="2000" dirty="0"/>
              <a:t>a essere dislocate anche in periodi diversi da quelli tradizionali, non sono che momenti </a:t>
            </a:r>
            <a:r>
              <a:rPr lang="it-IT" sz="2000" dirty="0" smtClean="0"/>
              <a:t>di </a:t>
            </a:r>
            <a:r>
              <a:rPr lang="it-IT" sz="2000" dirty="0"/>
              <a:t>itinerari di vita che possono come non possono darsi; possono riprodursi o possono non aver </a:t>
            </a:r>
            <a:r>
              <a:rPr lang="it-IT" sz="2000" dirty="0" smtClean="0"/>
              <a:t>quasi soluzione </a:t>
            </a:r>
            <a:r>
              <a:rPr lang="it-IT" sz="2000" dirty="0"/>
              <a:t>di continuità» (Demetrio, </a:t>
            </a:r>
            <a:r>
              <a:rPr lang="it-IT" sz="2000" dirty="0" smtClean="0"/>
              <a:t>2003a</a:t>
            </a:r>
            <a:r>
              <a:rPr lang="it-IT" sz="2000" dirty="0" smtClean="0"/>
              <a:t>, 25)</a:t>
            </a:r>
            <a:r>
              <a:rPr lang="it-IT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.</a:t>
            </a:r>
            <a:endParaRPr lang="it-IT" sz="2000" b="1" dirty="0"/>
          </a:p>
        </p:txBody>
      </p:sp>
    </p:spTree>
    <p:extLst>
      <p:ext uri="{BB962C8B-B14F-4D97-AF65-F5344CB8AC3E}">
        <p14:creationId xmlns:p14="http://schemas.microsoft.com/office/powerpoint/2010/main" val="196730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3.1 L’adulto, un mondo da </a:t>
            </a:r>
            <a:r>
              <a:rPr lang="it-IT" sz="2000" b="1" dirty="0" smtClean="0"/>
              <a:t>scoprire.</a:t>
            </a:r>
          </a:p>
          <a:p>
            <a:pPr marL="0" indent="0" algn="just">
              <a:buNone/>
            </a:pPr>
            <a:r>
              <a:rPr lang="it-IT" sz="2000" dirty="0"/>
              <a:t>Gli adulti </a:t>
            </a:r>
            <a:r>
              <a:rPr lang="it-IT" sz="2000" dirty="0" smtClean="0"/>
              <a:t>della nostra </a:t>
            </a:r>
            <a:r>
              <a:rPr lang="it-IT" sz="2000" dirty="0"/>
              <a:t>epoca sono individui in continua evoluzione, indotta anche </a:t>
            </a:r>
            <a:r>
              <a:rPr lang="it-IT" sz="2000" dirty="0" smtClean="0"/>
              <a:t>o soprattutto </a:t>
            </a:r>
            <a:r>
              <a:rPr lang="it-IT" sz="2000" dirty="0"/>
              <a:t>dall’instabilità dei tempi moderni che costringe a </a:t>
            </a:r>
            <a:r>
              <a:rPr lang="it-IT" sz="2000" dirty="0" smtClean="0"/>
              <a:t>continui mutamenti</a:t>
            </a:r>
            <a:r>
              <a:rPr lang="it-IT" sz="2000" dirty="0"/>
              <a:t>, transizioni, adattamenti. Non più, quindi, individui </a:t>
            </a:r>
            <a:r>
              <a:rPr lang="it-IT" sz="2000" dirty="0" smtClean="0"/>
              <a:t>segnati irrimediabilmente </a:t>
            </a:r>
            <a:r>
              <a:rPr lang="it-IT" sz="2000" dirty="0"/>
              <a:t>dal percorso di vita precedente al punto da non </a:t>
            </a:r>
            <a:r>
              <a:rPr lang="it-IT" sz="2000" dirty="0" smtClean="0"/>
              <a:t>poter essere </a:t>
            </a:r>
            <a:r>
              <a:rPr lang="it-IT" sz="2000" dirty="0"/>
              <a:t>che il risultato irreversibile di tale percorso: l’adulto si </a:t>
            </a:r>
            <a:r>
              <a:rPr lang="it-IT" sz="2000" dirty="0" smtClean="0"/>
              <a:t>inserisce nello </a:t>
            </a:r>
            <a:r>
              <a:rPr lang="it-IT" sz="2000" dirty="0"/>
              <a:t>scenario delle società complesse, in cui si assiste al crollo </a:t>
            </a:r>
            <a:r>
              <a:rPr lang="it-IT" sz="2000" dirty="0" smtClean="0"/>
              <a:t>della razionalità </a:t>
            </a:r>
            <a:r>
              <a:rPr lang="it-IT" sz="2000" dirty="0"/>
              <a:t>classica della civiltà occidentale che porta con sé </a:t>
            </a:r>
            <a:r>
              <a:rPr lang="it-IT" sz="2000" dirty="0" smtClean="0"/>
              <a:t>l’emergere della </a:t>
            </a:r>
            <a:r>
              <a:rPr lang="it-IT" sz="2000" dirty="0"/>
              <a:t>soggettività, la messa in discussione del dualismo uomo/donna </a:t>
            </a:r>
            <a:r>
              <a:rPr lang="it-IT" sz="2000" dirty="0" smtClean="0"/>
              <a:t>e dell’attribuzione </a:t>
            </a:r>
            <a:r>
              <a:rPr lang="it-IT" sz="2000" dirty="0"/>
              <a:t>di ruoli e compiti “di genere”, la scomparsa </a:t>
            </a:r>
            <a:r>
              <a:rPr lang="it-IT" sz="2000" dirty="0" smtClean="0"/>
              <a:t>delle certezze </a:t>
            </a:r>
            <a:r>
              <a:rPr lang="it-IT" sz="2000" dirty="0"/>
              <a:t>permanenti e il confronto con la provvisorietà. L’adulto </a:t>
            </a:r>
            <a:r>
              <a:rPr lang="it-IT" sz="2000" dirty="0" smtClean="0"/>
              <a:t>cessa allora </a:t>
            </a:r>
            <a:r>
              <a:rPr lang="it-IT" sz="2000" dirty="0"/>
              <a:t>di essere un soggetto cresciuto e compiuto e assume una </a:t>
            </a:r>
            <a:r>
              <a:rPr lang="it-IT" sz="2000" dirty="0" smtClean="0"/>
              <a:t>nuova veste</a:t>
            </a:r>
            <a:r>
              <a:rPr lang="it-IT" sz="2000" dirty="0"/>
              <a:t>, quella del soggetto che cresce, cambia, si evolve, anche in </a:t>
            </a:r>
            <a:r>
              <a:rPr lang="it-IT" sz="2000" dirty="0" smtClean="0"/>
              <a:t>continuità con </a:t>
            </a:r>
            <a:r>
              <a:rPr lang="it-IT" sz="2000" dirty="0"/>
              <a:t>le altre fasi della vita</a:t>
            </a:r>
            <a:r>
              <a:rPr lang="it-IT" sz="2000" dirty="0" smtClean="0"/>
              <a:t>.</a:t>
            </a:r>
          </a:p>
          <a:p>
            <a:pPr marL="0" indent="0" algn="just">
              <a:buNone/>
            </a:pPr>
            <a:endParaRPr lang="it-IT" sz="2000" b="1" dirty="0"/>
          </a:p>
          <a:p>
            <a:pPr marL="0" indent="0" algn="just">
              <a:buNone/>
            </a:pP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07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3.2 Le teorie dello sviluppo e l’</a:t>
            </a:r>
            <a:r>
              <a:rPr lang="it-IT" sz="2000" b="1" dirty="0" err="1"/>
              <a:t>adultità</a:t>
            </a:r>
            <a:r>
              <a:rPr lang="it-IT" sz="2000" b="1" dirty="0"/>
              <a:t>.</a:t>
            </a:r>
          </a:p>
          <a:p>
            <a:pPr marL="0" indent="0" algn="just">
              <a:buNone/>
            </a:pPr>
            <a:r>
              <a:rPr lang="it-IT" sz="2000" dirty="0"/>
              <a:t>Se si escludono alcuni riferimenti da parte di autori del </a:t>
            </a:r>
            <a:r>
              <a:rPr lang="it-IT" sz="2000" dirty="0" smtClean="0"/>
              <a:t>passato, l’interesse </a:t>
            </a:r>
            <a:r>
              <a:rPr lang="it-IT" sz="2000" dirty="0"/>
              <a:t>per l’adulto (inteso come soggetto passibile di crescita e </a:t>
            </a:r>
            <a:r>
              <a:rPr lang="it-IT" sz="2000" dirty="0" smtClean="0"/>
              <a:t>di cambiamento </a:t>
            </a:r>
            <a:r>
              <a:rPr lang="it-IT" sz="2000" dirty="0"/>
              <a:t>e non come individuo statico perché giunto alla </a:t>
            </a:r>
            <a:r>
              <a:rPr lang="it-IT" sz="2000" dirty="0" smtClean="0"/>
              <a:t>fase conclusiva </a:t>
            </a:r>
            <a:r>
              <a:rPr lang="it-IT" sz="2000" dirty="0"/>
              <a:t>del processo di sviluppo) è relativamente recente in </a:t>
            </a:r>
            <a:r>
              <a:rPr lang="it-IT" sz="2000" dirty="0" smtClean="0"/>
              <a:t>letteratura. Uno </a:t>
            </a:r>
            <a:r>
              <a:rPr lang="it-IT" sz="2000" dirty="0"/>
              <a:t>dei primi studiosi ad occuparsene, all’inizio del secolo scorso, fu </a:t>
            </a:r>
            <a:r>
              <a:rPr lang="it-IT" sz="2000" dirty="0" smtClean="0"/>
              <a:t>Carl Gustav </a:t>
            </a:r>
            <a:r>
              <a:rPr lang="it-IT" sz="2000" dirty="0" err="1"/>
              <a:t>Jung</a:t>
            </a:r>
            <a:r>
              <a:rPr lang="it-IT" sz="2000" dirty="0"/>
              <a:t> (1933), che definì l’età adulta </a:t>
            </a:r>
            <a:r>
              <a:rPr lang="it-IT" sz="2000" i="1" dirty="0" smtClean="0">
                <a:solidFill>
                  <a:srgbClr val="0070C0"/>
                </a:solidFill>
              </a:rPr>
              <a:t>the </a:t>
            </a:r>
            <a:r>
              <a:rPr lang="it-IT" sz="2000" i="1" dirty="0">
                <a:solidFill>
                  <a:srgbClr val="0070C0"/>
                </a:solidFill>
              </a:rPr>
              <a:t>middle of </a:t>
            </a:r>
            <a:r>
              <a:rPr lang="it-IT" sz="2000" i="1" dirty="0" smtClean="0">
                <a:solidFill>
                  <a:srgbClr val="0070C0"/>
                </a:solidFill>
              </a:rPr>
              <a:t>life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¹</a:t>
            </a:r>
            <a:r>
              <a:rPr lang="it-IT" sz="2000" b="1" dirty="0" smtClean="0">
                <a:solidFill>
                  <a:srgbClr val="FF0000"/>
                </a:solidFill>
              </a:rPr>
              <a:t>. </a:t>
            </a:r>
            <a:r>
              <a:rPr lang="it-IT" sz="2000" dirty="0"/>
              <a:t>Interessato </a:t>
            </a:r>
            <a:r>
              <a:rPr lang="it-IT" sz="2000" dirty="0" smtClean="0"/>
              <a:t>ai cambiamenti </a:t>
            </a:r>
            <a:r>
              <a:rPr lang="it-IT" sz="2000" dirty="0"/>
              <a:t>che intervengono nella personalità con lo scorrere del </a:t>
            </a:r>
            <a:r>
              <a:rPr lang="it-IT" sz="2000" dirty="0" smtClean="0"/>
              <a:t>tempo, </a:t>
            </a:r>
            <a:r>
              <a:rPr lang="it-IT" sz="2000" dirty="0" err="1" smtClean="0"/>
              <a:t>Jung</a:t>
            </a:r>
            <a:r>
              <a:rPr lang="it-IT" sz="2000" dirty="0" smtClean="0"/>
              <a:t> </a:t>
            </a:r>
            <a:r>
              <a:rPr lang="it-IT" sz="2000" dirty="0"/>
              <a:t>individua nei giovani adulti (che colloca nella fascia d’età </a:t>
            </a:r>
            <a:r>
              <a:rPr lang="it-IT" sz="2000" dirty="0" smtClean="0"/>
              <a:t>compresa tra </a:t>
            </a:r>
            <a:r>
              <a:rPr lang="it-IT" sz="2000" dirty="0"/>
              <a:t>i trenta e i quarant’anni) un impegno costante a liberarsi dai </a:t>
            </a:r>
            <a:r>
              <a:rPr lang="it-IT" sz="2000" dirty="0" smtClean="0"/>
              <a:t>conflitti infantili </a:t>
            </a:r>
            <a:r>
              <a:rPr lang="it-IT" sz="2000" dirty="0"/>
              <a:t>nell’intento di formarsi una nuova famiglia e di </a:t>
            </a:r>
            <a:r>
              <a:rPr lang="it-IT" sz="2000" dirty="0" smtClean="0"/>
              <a:t>affermarsi professionalmente</a:t>
            </a:r>
            <a:r>
              <a:rPr lang="it-IT" sz="2000" dirty="0"/>
              <a:t>. È allo scoccare dei quarant’anni, però, che inizia </a:t>
            </a:r>
            <a:r>
              <a:rPr lang="it-IT" sz="2000" dirty="0" smtClean="0"/>
              <a:t>un vero </a:t>
            </a:r>
            <a:r>
              <a:rPr lang="it-IT" sz="2000" dirty="0"/>
              <a:t>e proprio percorso di crescita e cambiamento a livello psicologico </a:t>
            </a:r>
            <a:r>
              <a:rPr lang="it-IT" sz="2000" dirty="0" smtClean="0"/>
              <a:t>che conduce </a:t>
            </a:r>
            <a:r>
              <a:rPr lang="it-IT" sz="2000" dirty="0"/>
              <a:t>ad un processo continuo di individuazione di </a:t>
            </a:r>
            <a:r>
              <a:rPr lang="it-IT" sz="2000" dirty="0" smtClean="0"/>
              <a:t>sé. Qualche </a:t>
            </a:r>
            <a:r>
              <a:rPr lang="it-IT" sz="2000" dirty="0"/>
              <a:t>decennio dopo, </a:t>
            </a:r>
            <a:r>
              <a:rPr lang="it-IT" sz="2000" dirty="0" err="1"/>
              <a:t>Erick</a:t>
            </a:r>
            <a:r>
              <a:rPr lang="it-IT" sz="2000" dirty="0"/>
              <a:t> H. </a:t>
            </a:r>
            <a:r>
              <a:rPr lang="it-IT" sz="2000" dirty="0" err="1"/>
              <a:t>Erikson</a:t>
            </a:r>
            <a:r>
              <a:rPr lang="it-IT" sz="2000" dirty="0"/>
              <a:t> si chiedeva se dopo </a:t>
            </a:r>
            <a:r>
              <a:rPr lang="it-IT" sz="2000" dirty="0" smtClean="0"/>
              <a:t>il </a:t>
            </a:r>
            <a:r>
              <a:rPr lang="it-IT" sz="2000" b="1" i="1" dirty="0" smtClean="0">
                <a:solidFill>
                  <a:srgbClr val="0070C0"/>
                </a:solidFill>
              </a:rPr>
              <a:t>secolo </a:t>
            </a:r>
            <a:r>
              <a:rPr lang="it-IT" sz="2000" b="1" i="1" dirty="0">
                <a:solidFill>
                  <a:srgbClr val="0070C0"/>
                </a:solidFill>
              </a:rPr>
              <a:t>del </a:t>
            </a:r>
            <a:r>
              <a:rPr lang="it-IT" sz="2000" b="1" i="1" dirty="0" smtClean="0">
                <a:solidFill>
                  <a:srgbClr val="0070C0"/>
                </a:solidFill>
              </a:rPr>
              <a:t>bambino</a:t>
            </a:r>
            <a:r>
              <a:rPr lang="it-IT" sz="2000" dirty="0" smtClean="0"/>
              <a:t>, </a:t>
            </a:r>
            <a:r>
              <a:rPr lang="it-IT" sz="2000" dirty="0"/>
              <a:t>non fosse ormai prossima la </a:t>
            </a:r>
            <a:r>
              <a:rPr lang="it-IT" sz="2000" dirty="0" smtClean="0"/>
              <a:t>realizzazione pedagogica </a:t>
            </a:r>
            <a:r>
              <a:rPr lang="it-IT" sz="2000" dirty="0"/>
              <a:t>di un “secolo dell’adulto” (</a:t>
            </a:r>
            <a:r>
              <a:rPr lang="it-IT" sz="2000" dirty="0" smtClean="0"/>
              <a:t>1975)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²</a:t>
            </a:r>
            <a:r>
              <a:rPr lang="it-IT" sz="2000" dirty="0" smtClean="0"/>
              <a:t>. </a:t>
            </a:r>
            <a:r>
              <a:rPr lang="it-IT" sz="2000" dirty="0"/>
              <a:t>Nel momento in cui </a:t>
            </a:r>
            <a:r>
              <a:rPr lang="it-IT" sz="2000" dirty="0" smtClean="0"/>
              <a:t>l’adulto diventa </a:t>
            </a:r>
            <a:r>
              <a:rPr lang="it-IT" sz="2000" dirty="0"/>
              <a:t>oggetto di studio delle scienze umane attirando su di </a:t>
            </a:r>
            <a:r>
              <a:rPr lang="it-IT" sz="2000" dirty="0" smtClean="0"/>
              <a:t>sé l’attenzione </a:t>
            </a:r>
            <a:r>
              <a:rPr lang="it-IT" sz="2000" dirty="0"/>
              <a:t>fino a quel momento riservata all’infanzia e all’adolescenza, </a:t>
            </a:r>
            <a:r>
              <a:rPr lang="it-IT" sz="2000" dirty="0" smtClean="0"/>
              <a:t>si impongono </a:t>
            </a:r>
            <a:r>
              <a:rPr lang="it-IT" sz="2000" dirty="0"/>
              <a:t>infatti degli inevitabili </a:t>
            </a:r>
            <a:r>
              <a:rPr lang="it-IT" sz="2000" dirty="0" smtClean="0"/>
              <a:t>cambiamenti</a:t>
            </a:r>
            <a:r>
              <a:rPr lang="it-IT" sz="2000" dirty="0"/>
              <a:t>.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0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3.2 Le teorie dello sviluppo e l’</a:t>
            </a:r>
            <a:r>
              <a:rPr lang="it-IT" sz="2000" b="1" dirty="0" err="1"/>
              <a:t>adultità</a:t>
            </a:r>
            <a:r>
              <a:rPr lang="it-IT" sz="2000" b="1" dirty="0"/>
              <a:t>.</a:t>
            </a:r>
          </a:p>
          <a:p>
            <a:pPr marL="0" indent="0" algn="just">
              <a:buNone/>
            </a:pPr>
            <a:r>
              <a:rPr lang="it-IT" sz="2000" dirty="0" smtClean="0"/>
              <a:t>È</a:t>
            </a:r>
            <a:r>
              <a:rPr lang="it-IT" sz="2000" dirty="0"/>
              <a:t>, come si è detto, con </a:t>
            </a:r>
            <a:r>
              <a:rPr lang="it-IT" sz="2000" dirty="0" err="1"/>
              <a:t>Jung</a:t>
            </a:r>
            <a:r>
              <a:rPr lang="it-IT" sz="2000" dirty="0"/>
              <a:t> prima e con </a:t>
            </a:r>
            <a:r>
              <a:rPr lang="it-IT" sz="2000" dirty="0" err="1"/>
              <a:t>Erikson</a:t>
            </a:r>
            <a:r>
              <a:rPr lang="it-IT" sz="2000" dirty="0"/>
              <a:t> pochi anni dopo </a:t>
            </a:r>
            <a:r>
              <a:rPr lang="it-IT" sz="2000" dirty="0" smtClean="0"/>
              <a:t>che si </a:t>
            </a:r>
            <a:r>
              <a:rPr lang="it-IT" sz="2000" dirty="0"/>
              <a:t>comincia a riconoscere all’adulto la capacità/possibilità di </a:t>
            </a:r>
            <a:r>
              <a:rPr lang="it-IT" sz="2000" dirty="0" smtClean="0"/>
              <a:t>crescere ulteriormente</a:t>
            </a:r>
            <a:r>
              <a:rPr lang="it-IT" sz="2000" dirty="0"/>
              <a:t>, di approfondire senza limiti la conoscenza di sé. </a:t>
            </a:r>
            <a:r>
              <a:rPr lang="it-IT" sz="2000" dirty="0" smtClean="0">
                <a:solidFill>
                  <a:srgbClr val="0070C0"/>
                </a:solidFill>
              </a:rPr>
              <a:t>«La data d’inizio </a:t>
            </a:r>
            <a:r>
              <a:rPr lang="it-IT" sz="2000" dirty="0">
                <a:solidFill>
                  <a:srgbClr val="0070C0"/>
                </a:solidFill>
              </a:rPr>
              <a:t>di questa nuova visione può essere considerata il 1951, anno </a:t>
            </a:r>
            <a:r>
              <a:rPr lang="it-IT" sz="2000" dirty="0" smtClean="0">
                <a:solidFill>
                  <a:srgbClr val="0070C0"/>
                </a:solidFill>
              </a:rPr>
              <a:t>di pubblicazione </a:t>
            </a:r>
            <a:r>
              <a:rPr lang="it-IT" sz="2000" dirty="0">
                <a:solidFill>
                  <a:srgbClr val="0070C0"/>
                </a:solidFill>
              </a:rPr>
              <a:t>di </a:t>
            </a:r>
            <a:r>
              <a:rPr lang="it-IT" sz="2000" i="1" dirty="0">
                <a:solidFill>
                  <a:srgbClr val="0070C0"/>
                </a:solidFill>
              </a:rPr>
              <a:t>Infanzia e società</a:t>
            </a:r>
            <a:r>
              <a:rPr lang="it-IT" sz="2000" dirty="0">
                <a:solidFill>
                  <a:srgbClr val="0070C0"/>
                </a:solidFill>
              </a:rPr>
              <a:t>, in cui </a:t>
            </a:r>
            <a:r>
              <a:rPr lang="it-IT" sz="2000" dirty="0" err="1">
                <a:solidFill>
                  <a:srgbClr val="0070C0"/>
                </a:solidFill>
              </a:rPr>
              <a:t>Erikson</a:t>
            </a:r>
            <a:r>
              <a:rPr lang="it-IT" sz="2000" dirty="0">
                <a:solidFill>
                  <a:srgbClr val="0070C0"/>
                </a:solidFill>
              </a:rPr>
              <a:t> presentò la sua </a:t>
            </a:r>
            <a:r>
              <a:rPr lang="it-IT" sz="2000" dirty="0" smtClean="0">
                <a:solidFill>
                  <a:srgbClr val="0070C0"/>
                </a:solidFill>
              </a:rPr>
              <a:t>teoria epigenetica </a:t>
            </a:r>
            <a:r>
              <a:rPr lang="it-IT" sz="2000" dirty="0">
                <a:solidFill>
                  <a:srgbClr val="0070C0"/>
                </a:solidFill>
              </a:rPr>
              <a:t>degli stadi dello sviluppo psicosessuale: dove affermava </a:t>
            </a:r>
            <a:r>
              <a:rPr lang="it-IT" sz="2000" dirty="0" smtClean="0">
                <a:solidFill>
                  <a:srgbClr val="0070C0"/>
                </a:solidFill>
              </a:rPr>
              <a:t>che esistono </a:t>
            </a:r>
            <a:r>
              <a:rPr lang="it-IT" sz="2000" dirty="0">
                <a:solidFill>
                  <a:srgbClr val="0070C0"/>
                </a:solidFill>
              </a:rPr>
              <a:t>compiti evolutivi specifici di ogni </a:t>
            </a:r>
            <a:r>
              <a:rPr lang="it-IT" sz="2000" dirty="0" smtClean="0">
                <a:solidFill>
                  <a:srgbClr val="0070C0"/>
                </a:solidFill>
              </a:rPr>
              <a:t>singola </a:t>
            </a:r>
            <a:r>
              <a:rPr lang="it-IT" sz="2000" dirty="0">
                <a:solidFill>
                  <a:srgbClr val="0070C0"/>
                </a:solidFill>
              </a:rPr>
              <a:t>età, compresa </a:t>
            </a:r>
            <a:r>
              <a:rPr lang="it-IT" sz="2000" dirty="0" smtClean="0">
                <a:solidFill>
                  <a:srgbClr val="0070C0"/>
                </a:solidFill>
              </a:rPr>
              <a:t>la vecchiaia»</a:t>
            </a:r>
            <a:r>
              <a:rPr lang="it-IT" sz="2000" dirty="0" smtClean="0"/>
              <a:t> </a:t>
            </a:r>
            <a:r>
              <a:rPr lang="it-IT" sz="2000" dirty="0"/>
              <a:t>(Demetrio, 2003a, p. 24</a:t>
            </a:r>
            <a:r>
              <a:rPr lang="it-IT" sz="2000" dirty="0" smtClean="0"/>
              <a:t>).</a:t>
            </a:r>
          </a:p>
          <a:p>
            <a:pPr marL="0" indent="0" algn="just">
              <a:buNone/>
            </a:pPr>
            <a:r>
              <a:rPr lang="it-IT" sz="2000" dirty="0" err="1"/>
              <a:t>Erikson</a:t>
            </a:r>
            <a:r>
              <a:rPr lang="it-IT" sz="2000" dirty="0"/>
              <a:t> (1984) individua otto stadi della crescita umana: il </a:t>
            </a:r>
            <a:r>
              <a:rPr lang="it-IT" sz="2000" dirty="0" smtClean="0"/>
              <a:t>passaggio da </a:t>
            </a:r>
            <a:r>
              <a:rPr lang="it-IT" sz="2000" dirty="0"/>
              <a:t>uno stadio a quello successivo, se ben riuscito, comporta </a:t>
            </a:r>
            <a:r>
              <a:rPr lang="it-IT" sz="2000" dirty="0" smtClean="0"/>
              <a:t>l’acquisizione di </a:t>
            </a:r>
            <a:r>
              <a:rPr lang="it-IT" sz="2000" dirty="0"/>
              <a:t>una </a:t>
            </a:r>
            <a:r>
              <a:rPr lang="it-IT" sz="2000" i="1" dirty="0"/>
              <a:t>virtù </a:t>
            </a:r>
            <a:r>
              <a:rPr lang="it-IT" sz="2000" dirty="0"/>
              <a:t>di base che trova una sua espressione propria nelle </a:t>
            </a:r>
            <a:r>
              <a:rPr lang="it-IT" sz="2000" dirty="0" smtClean="0"/>
              <a:t>successive fasi </a:t>
            </a:r>
            <a:r>
              <a:rPr lang="it-IT" sz="2000" dirty="0"/>
              <a:t>di crescita. In ogni stadio, inoltre, emergono qualità e attitudini </a:t>
            </a:r>
            <a:r>
              <a:rPr lang="it-IT" sz="2000" dirty="0" smtClean="0"/>
              <a:t>già presenti </a:t>
            </a:r>
            <a:r>
              <a:rPr lang="it-IT" sz="2000" dirty="0"/>
              <a:t>in embrione negli stadi precedenti. Ogni stadio è caratterizzato </a:t>
            </a:r>
            <a:r>
              <a:rPr lang="it-IT" sz="2000" dirty="0" smtClean="0"/>
              <a:t>da una </a:t>
            </a:r>
            <a:r>
              <a:rPr lang="it-IT" sz="2000" dirty="0"/>
              <a:t>crisi evolutiva centrata su facoltà diverse, ma appartenenti </a:t>
            </a:r>
            <a:r>
              <a:rPr lang="it-IT" sz="2000" dirty="0" smtClean="0"/>
              <a:t>al patrimonio </a:t>
            </a:r>
            <a:r>
              <a:rPr lang="it-IT" sz="2000" dirty="0" err="1" smtClean="0"/>
              <a:t>psico</a:t>
            </a:r>
            <a:r>
              <a:rPr lang="it-IT" sz="2000" dirty="0" smtClean="0"/>
              <a:t>-socio-genetico </a:t>
            </a:r>
            <a:r>
              <a:rPr lang="it-IT" sz="2000" dirty="0"/>
              <a:t>dell’individuo, e pertanto rappresenta </a:t>
            </a:r>
            <a:r>
              <a:rPr lang="it-IT" sz="2000" dirty="0" smtClean="0"/>
              <a:t>una tensione </a:t>
            </a:r>
            <a:r>
              <a:rPr lang="it-IT" sz="2000" dirty="0"/>
              <a:t>al miglioramento, tensione che si scontra necessariamente </a:t>
            </a:r>
            <a:r>
              <a:rPr lang="it-IT" sz="2000" dirty="0" smtClean="0"/>
              <a:t>con ostacoli </a:t>
            </a:r>
            <a:r>
              <a:rPr lang="it-IT" sz="2000" dirty="0"/>
              <a:t>ambientali indipendenti dalla volontà individuale. Nelle </a:t>
            </a:r>
            <a:r>
              <a:rPr lang="it-IT" sz="2000" dirty="0" smtClean="0"/>
              <a:t>prime esperienze </a:t>
            </a:r>
            <a:r>
              <a:rPr lang="it-IT" sz="2000" dirty="0"/>
              <a:t>di vita si pongono le basi per lo sviluppo del </a:t>
            </a:r>
            <a:r>
              <a:rPr lang="it-IT" sz="2000" dirty="0" smtClean="0"/>
              <a:t>senso dell’identità</a:t>
            </a:r>
            <a:r>
              <a:rPr lang="it-IT" sz="2000" dirty="0"/>
              <a:t>, da </a:t>
            </a:r>
            <a:r>
              <a:rPr lang="it-IT" sz="2000" dirty="0" err="1"/>
              <a:t>Erikson</a:t>
            </a:r>
            <a:r>
              <a:rPr lang="it-IT" sz="2000" dirty="0"/>
              <a:t> definito </a:t>
            </a:r>
            <a:r>
              <a:rPr lang="it-IT" sz="2000" i="1" dirty="0"/>
              <a:t>fiducia</a:t>
            </a:r>
            <a:r>
              <a:rPr lang="it-IT" sz="2000" dirty="0"/>
              <a:t>, che costituisce il nucleo </a:t>
            </a:r>
            <a:r>
              <a:rPr lang="it-IT" sz="2000" dirty="0" smtClean="0"/>
              <a:t>originario di </a:t>
            </a:r>
            <a:r>
              <a:rPr lang="it-IT" sz="2000" dirty="0"/>
              <a:t>ciò che poi si trasformerà in caratteristiche come l’autocontrollo</a:t>
            </a:r>
            <a:r>
              <a:rPr lang="it-IT" sz="2000" dirty="0" smtClean="0"/>
              <a:t>, l’autostima</a:t>
            </a:r>
            <a:r>
              <a:rPr lang="it-IT" sz="2000" dirty="0"/>
              <a:t>, </a:t>
            </a:r>
            <a:r>
              <a:rPr lang="it-IT" sz="2000" dirty="0" smtClean="0"/>
              <a:t>l’iniziativa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¹</a:t>
            </a:r>
            <a:r>
              <a:rPr lang="it-IT" sz="2000" dirty="0" smtClean="0"/>
              <a:t>.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07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3.2 Le teorie dello sviluppo e l’</a:t>
            </a:r>
            <a:r>
              <a:rPr lang="it-IT" sz="2000" b="1" dirty="0" err="1"/>
              <a:t>adultità</a:t>
            </a:r>
            <a:r>
              <a:rPr lang="it-IT" sz="2000" b="1" dirty="0" smtClean="0"/>
              <a:t>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Il raggiungimento dell’età adulta comporta l’acquisizione della </a:t>
            </a:r>
            <a:r>
              <a:rPr lang="it-IT" sz="2000" i="1" dirty="0" smtClean="0"/>
              <a:t>virtù </a:t>
            </a:r>
            <a:r>
              <a:rPr lang="it-IT" sz="2000" dirty="0" smtClean="0"/>
              <a:t>propria </a:t>
            </a:r>
            <a:r>
              <a:rPr lang="it-IT" sz="2000" dirty="0"/>
              <a:t>di questo stadio, la </a:t>
            </a:r>
            <a:r>
              <a:rPr lang="it-IT" sz="2000" i="1" dirty="0" err="1"/>
              <a:t>generatività</a:t>
            </a:r>
            <a:r>
              <a:rPr lang="it-IT" sz="2000" dirty="0"/>
              <a:t>. È infatti il compito riproduttivo </a:t>
            </a:r>
            <a:r>
              <a:rPr lang="it-IT" sz="2000" dirty="0" smtClean="0"/>
              <a:t>a dominare </a:t>
            </a:r>
            <a:r>
              <a:rPr lang="it-IT" sz="2000" dirty="0"/>
              <a:t>questa fase, inteso non necessariamente ‐ o esclusivamente ‐ </a:t>
            </a:r>
            <a:r>
              <a:rPr lang="it-IT" sz="2000" dirty="0" smtClean="0"/>
              <a:t>in senso </a:t>
            </a:r>
            <a:r>
              <a:rPr lang="it-IT" sz="2000" dirty="0"/>
              <a:t>biologico, ma anche in termini di consapevolezza e di scelta di </a:t>
            </a:r>
            <a:r>
              <a:rPr lang="it-IT" sz="2000" dirty="0" smtClean="0"/>
              <a:t>cosa fare </a:t>
            </a:r>
            <a:r>
              <a:rPr lang="it-IT" sz="2000" dirty="0"/>
              <a:t>e cosa non fare. </a:t>
            </a:r>
            <a:r>
              <a:rPr lang="it-IT" sz="2000" dirty="0" err="1"/>
              <a:t>Generatività</a:t>
            </a:r>
            <a:r>
              <a:rPr lang="it-IT" sz="2000" dirty="0"/>
              <a:t>, quindi, come atto creativo che, </a:t>
            </a:r>
            <a:r>
              <a:rPr lang="it-IT" sz="2000" dirty="0" smtClean="0"/>
              <a:t>se represso</a:t>
            </a:r>
            <a:r>
              <a:rPr lang="it-IT" sz="2000" dirty="0"/>
              <a:t>, condurrebbe alla </a:t>
            </a:r>
            <a:r>
              <a:rPr lang="it-IT" sz="2000" i="1" dirty="0"/>
              <a:t>stagnazione</a:t>
            </a:r>
            <a:r>
              <a:rPr lang="it-IT" sz="2000" dirty="0"/>
              <a:t>, all’impoverimento personale, </a:t>
            </a:r>
            <a:r>
              <a:rPr lang="it-IT" sz="2000" dirty="0" smtClean="0"/>
              <a:t>ad una </a:t>
            </a:r>
            <a:r>
              <a:rPr lang="it-IT" sz="2000" dirty="0"/>
              <a:t>eccessiva indulgenza verso se </a:t>
            </a:r>
            <a:r>
              <a:rPr lang="it-IT" sz="2000" dirty="0" err="1"/>
              <a:t>stessi.</a:t>
            </a:r>
            <a:r>
              <a:rPr lang="it-IT" sz="2000" dirty="0" err="1" smtClean="0"/>
              <a:t>Altro</a:t>
            </a:r>
            <a:r>
              <a:rPr lang="it-IT" sz="2000" dirty="0" smtClean="0"/>
              <a:t> </a:t>
            </a:r>
            <a:r>
              <a:rPr lang="it-IT" sz="2000" dirty="0"/>
              <a:t>sostenitore delle teorie dello sviluppo è Daniel </a:t>
            </a:r>
            <a:r>
              <a:rPr lang="it-IT" sz="2000" dirty="0" err="1"/>
              <a:t>Levinson</a:t>
            </a:r>
            <a:r>
              <a:rPr lang="it-IT" sz="2000" dirty="0"/>
              <a:t>, a </a:t>
            </a:r>
            <a:r>
              <a:rPr lang="it-IT" sz="2000" dirty="0" smtClean="0"/>
              <a:t>cui si </a:t>
            </a:r>
            <a:r>
              <a:rPr lang="it-IT" sz="2000" dirty="0"/>
              <a:t>deve la prima indagine empirica sulle storie di vita di uomini </a:t>
            </a:r>
            <a:r>
              <a:rPr lang="it-IT" sz="2000" dirty="0" smtClean="0"/>
              <a:t>adulti (Demetrio</a:t>
            </a:r>
            <a:r>
              <a:rPr lang="it-IT" sz="2000" dirty="0"/>
              <a:t>, 2003a). La ricerca di </a:t>
            </a:r>
            <a:r>
              <a:rPr lang="it-IT" sz="2000" dirty="0" err="1"/>
              <a:t>Levinson</a:t>
            </a:r>
            <a:r>
              <a:rPr lang="it-IT" sz="2000" dirty="0"/>
              <a:t> (1978) nasce dall’esigenza </a:t>
            </a:r>
            <a:r>
              <a:rPr lang="it-IT" sz="2000" dirty="0" smtClean="0"/>
              <a:t>di dimostrare </a:t>
            </a:r>
            <a:r>
              <a:rPr lang="it-IT" sz="2000" dirty="0"/>
              <a:t>che non si può studiare la crescita scindendo </a:t>
            </a:r>
            <a:r>
              <a:rPr lang="it-IT" sz="2000" dirty="0" smtClean="0"/>
              <a:t>l’individualità dall’azione </a:t>
            </a:r>
            <a:r>
              <a:rPr lang="it-IT" sz="2000" dirty="0"/>
              <a:t>sociale: questi due aspetti sono infatti compenetrati poiché </a:t>
            </a:r>
            <a:r>
              <a:rPr lang="it-IT" sz="2000" dirty="0" smtClean="0"/>
              <a:t>il soggetto </a:t>
            </a:r>
            <a:r>
              <a:rPr lang="it-IT" sz="2000" dirty="0"/>
              <a:t>costruisce la propria esistenza in un mondo già </a:t>
            </a:r>
            <a:r>
              <a:rPr lang="it-IT" sz="2000" dirty="0" smtClean="0"/>
              <a:t>strutturato secondo </a:t>
            </a:r>
            <a:r>
              <a:rPr lang="it-IT" sz="2000" dirty="0"/>
              <a:t>precise regole sociali, anche se poi sceglie in quali campi di </a:t>
            </a:r>
            <a:r>
              <a:rPr lang="it-IT" sz="2000" dirty="0" smtClean="0"/>
              <a:t>tale mondo </a:t>
            </a:r>
            <a:r>
              <a:rPr lang="it-IT" sz="2000" dirty="0"/>
              <a:t>mettersi in gioco. Egli introduce perciò il concetto di “struttura </a:t>
            </a:r>
            <a:r>
              <a:rPr lang="it-IT" sz="2000" dirty="0" smtClean="0"/>
              <a:t>di vita</a:t>
            </a:r>
            <a:r>
              <a:rPr lang="it-IT" sz="2000" dirty="0"/>
              <a:t>”, intendendo la costruzione di una personalità che è il risultato </a:t>
            </a:r>
            <a:r>
              <a:rPr lang="it-IT" sz="2000" dirty="0" smtClean="0"/>
              <a:t>di decisioni</a:t>
            </a:r>
            <a:r>
              <a:rPr lang="it-IT" sz="2000" dirty="0"/>
              <a:t>, scelte, imposizioni prese o subite all’interno dei confini </a:t>
            </a:r>
            <a:r>
              <a:rPr lang="it-IT" sz="2000" dirty="0" smtClean="0"/>
              <a:t>del mondo </a:t>
            </a:r>
            <a:r>
              <a:rPr lang="it-IT" sz="2000" dirty="0"/>
              <a:t>precostituito in cui si trova ad </a:t>
            </a:r>
            <a:r>
              <a:rPr lang="it-IT" sz="2000" dirty="0" smtClean="0"/>
              <a:t>esistere</a:t>
            </a:r>
            <a:r>
              <a:rPr lang="it-IT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¹</a:t>
            </a:r>
            <a:r>
              <a:rPr lang="it-IT" sz="2000" dirty="0" smtClean="0"/>
              <a:t>.</a:t>
            </a:r>
            <a:endParaRPr lang="it-IT" sz="2000" dirty="0" smtClean="0"/>
          </a:p>
          <a:p>
            <a:pPr marL="0" indent="0" algn="just">
              <a:buNone/>
            </a:pPr>
            <a:r>
              <a:rPr lang="it-IT" sz="2000" dirty="0"/>
              <a:t>La “struttura di vita” non è però unica e immutabile. Le storie di </a:t>
            </a:r>
            <a:r>
              <a:rPr lang="it-IT" sz="2000" dirty="0" smtClean="0"/>
              <a:t>vita rivelano </a:t>
            </a:r>
            <a:r>
              <a:rPr lang="it-IT" sz="2000" dirty="0"/>
              <a:t>infatti un alternarsi </a:t>
            </a:r>
            <a:r>
              <a:rPr lang="it-IT" sz="2000" dirty="0" smtClean="0"/>
              <a:t>di periodi </a:t>
            </a:r>
            <a:r>
              <a:rPr lang="it-IT" sz="2000" dirty="0"/>
              <a:t>di stabilizzazione (che durano sei‐otto anni) e transizione (</a:t>
            </a:r>
            <a:r>
              <a:rPr lang="it-IT" sz="2000" dirty="0" smtClean="0"/>
              <a:t>della durata </a:t>
            </a:r>
            <a:r>
              <a:rPr lang="it-IT" sz="2000" dirty="0"/>
              <a:t>di quattro o cinque anni). 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07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3.2 Le teorie dello sviluppo e l’</a:t>
            </a:r>
            <a:r>
              <a:rPr lang="it-IT" sz="2000" b="1" dirty="0" err="1"/>
              <a:t>adultità</a:t>
            </a:r>
            <a:r>
              <a:rPr lang="it-IT" sz="2000" b="1" dirty="0" smtClean="0"/>
              <a:t>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Nelle transizioni, l’individuo è costretto a vivere delle interruzioni, delle separazioni più o meno drammatiche e a trovare delle modalità di reazione provenienti da varie componenti dell’identità (non necessariamente tutte), sollecitate anche dalle aspettative sociali. È nel corso di queste transizioni che si riconsiderano le proprie situazioni e si cercano nuove possibilità di cambiamento e rinnovamento (</a:t>
            </a:r>
            <a:r>
              <a:rPr lang="it-IT" sz="2000" dirty="0" err="1"/>
              <a:t>Levinson</a:t>
            </a:r>
            <a:r>
              <a:rPr lang="it-IT" sz="2000" dirty="0"/>
              <a:t> and </a:t>
            </a:r>
            <a:r>
              <a:rPr lang="it-IT" sz="2000" dirty="0" err="1"/>
              <a:t>Levinson</a:t>
            </a:r>
            <a:r>
              <a:rPr lang="it-IT" sz="2000" dirty="0"/>
              <a:t>, 1996</a:t>
            </a:r>
            <a:r>
              <a:rPr lang="it-IT" sz="2000" dirty="0" smtClean="0"/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</a:t>
            </a:r>
            <a:r>
              <a:rPr lang="it-IT" sz="2000" dirty="0" smtClean="0"/>
              <a:t>. </a:t>
            </a:r>
            <a:endParaRPr lang="it-IT" sz="2000" dirty="0" smtClean="0"/>
          </a:p>
          <a:p>
            <a:pPr marL="0" indent="0" algn="just">
              <a:buNone/>
            </a:pPr>
            <a:r>
              <a:rPr lang="it-IT" sz="2000" dirty="0" smtClean="0"/>
              <a:t>Le </a:t>
            </a:r>
            <a:r>
              <a:rPr lang="it-IT" sz="2000" dirty="0"/>
              <a:t>teorie dello sviluppo possono essere connotate dalla presenza </a:t>
            </a:r>
            <a:r>
              <a:rPr lang="it-IT" sz="2000" dirty="0" smtClean="0"/>
              <a:t>di un’ipotesi </a:t>
            </a:r>
            <a:r>
              <a:rPr lang="it-IT" sz="2000" dirty="0"/>
              <a:t>lineare di evoluzione nel tempo attraverso stadi </a:t>
            </a:r>
            <a:r>
              <a:rPr lang="it-IT" sz="2000" dirty="0" smtClean="0"/>
              <a:t>definiti, esperienze </a:t>
            </a:r>
            <a:r>
              <a:rPr lang="it-IT" sz="2000" dirty="0"/>
              <a:t>ed eventi fissati, oppure possono essere costruite intorno </a:t>
            </a:r>
            <a:r>
              <a:rPr lang="it-IT" sz="2000" dirty="0" smtClean="0"/>
              <a:t>ad una </a:t>
            </a:r>
            <a:r>
              <a:rPr lang="it-IT" sz="2000" dirty="0"/>
              <a:t>concezione stadiale in cui ogni stadio implica delle </a:t>
            </a:r>
            <a:r>
              <a:rPr lang="it-IT" sz="2000" dirty="0" smtClean="0"/>
              <a:t>modificazioni sistematiche</a:t>
            </a:r>
            <a:r>
              <a:rPr lang="it-IT" sz="2000" dirty="0"/>
              <a:t>, sequenziali, della struttura psichica ed è dotato di una </a:t>
            </a:r>
            <a:r>
              <a:rPr lang="it-IT" sz="2000" dirty="0" smtClean="0"/>
              <a:t>sua completezza </a:t>
            </a:r>
            <a:r>
              <a:rPr lang="it-IT" sz="2000" dirty="0"/>
              <a:t>e una sua logica. </a:t>
            </a:r>
            <a:r>
              <a:rPr lang="it-IT" sz="2000" dirty="0" err="1"/>
              <a:t>Erikson</a:t>
            </a:r>
            <a:r>
              <a:rPr lang="it-IT" sz="2000" dirty="0"/>
              <a:t>, ad esempio, pur individuando </a:t>
            </a:r>
            <a:r>
              <a:rPr lang="it-IT" sz="2000" dirty="0" smtClean="0"/>
              <a:t>una sequenza </a:t>
            </a:r>
            <a:r>
              <a:rPr lang="it-IT" sz="2000" dirty="0"/>
              <a:t>precisa di stadi di crescita, la colloca all’interno di una </a:t>
            </a:r>
            <a:r>
              <a:rPr lang="it-IT" sz="2000" dirty="0" smtClean="0"/>
              <a:t>struttura vitale </a:t>
            </a:r>
            <a:r>
              <a:rPr lang="it-IT" sz="2000" dirty="0"/>
              <a:t>in movimento che rompe la linearità rigida dello sviluppo stadiale </a:t>
            </a:r>
            <a:r>
              <a:rPr lang="it-IT" sz="2000" dirty="0" smtClean="0"/>
              <a:t>e traccia </a:t>
            </a:r>
            <a:r>
              <a:rPr lang="it-IT" sz="2000" dirty="0"/>
              <a:t>un vero e proprio corso di vita. Così anche </a:t>
            </a:r>
            <a:r>
              <a:rPr lang="it-IT" sz="2000" dirty="0" err="1"/>
              <a:t>Levinson</a:t>
            </a:r>
            <a:r>
              <a:rPr lang="it-IT" sz="2000" dirty="0"/>
              <a:t>, che </a:t>
            </a:r>
            <a:r>
              <a:rPr lang="it-IT" sz="2000" dirty="0" smtClean="0"/>
              <a:t>pur intravedendo </a:t>
            </a:r>
            <a:r>
              <a:rPr lang="it-IT" sz="2000" dirty="0"/>
              <a:t>una rigida relazione tra gli stadi e le sequenze dell’età, </a:t>
            </a:r>
            <a:r>
              <a:rPr lang="it-IT" sz="2000" dirty="0" smtClean="0"/>
              <a:t>non ritiene </a:t>
            </a:r>
            <a:r>
              <a:rPr lang="it-IT" sz="2000" dirty="0"/>
              <a:t>che il passaggio da uno stadio all’altro comporti </a:t>
            </a:r>
            <a:r>
              <a:rPr lang="it-IT" sz="2000" dirty="0" smtClean="0"/>
              <a:t>necessariamente sviluppo </a:t>
            </a:r>
            <a:r>
              <a:rPr lang="it-IT" sz="2000" dirty="0"/>
              <a:t>(</a:t>
            </a:r>
            <a:r>
              <a:rPr lang="it-IT" sz="2000" dirty="0" err="1"/>
              <a:t>Alberici</a:t>
            </a:r>
            <a:r>
              <a:rPr lang="it-IT" sz="2000" dirty="0"/>
              <a:t>, 2002</a:t>
            </a:r>
            <a:r>
              <a:rPr lang="it-IT" sz="2000" dirty="0" smtClean="0"/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**</a:t>
            </a:r>
            <a:r>
              <a:rPr lang="it-IT" sz="2000" dirty="0" smtClean="0"/>
              <a:t>.</a:t>
            </a:r>
            <a:endParaRPr lang="it-IT" sz="2000" dirty="0" smtClean="0"/>
          </a:p>
          <a:p>
            <a:pPr marL="0" indent="0" algn="just">
              <a:buNone/>
            </a:pP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259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 smtClean="0"/>
              <a:t>3.3. Gli studi sociali.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Negli anni Ottanta e Novanta, i fattori socioeconomici di </a:t>
            </a:r>
            <a:r>
              <a:rPr lang="it-IT" sz="2000" dirty="0" smtClean="0"/>
              <a:t>uno scenario </a:t>
            </a:r>
            <a:r>
              <a:rPr lang="it-IT" sz="2000" dirty="0"/>
              <a:t>improvvisamente mutato inducono ad intraprendere </a:t>
            </a:r>
            <a:r>
              <a:rPr lang="it-IT" sz="2000" dirty="0" smtClean="0"/>
              <a:t>nuove indagini </a:t>
            </a:r>
            <a:r>
              <a:rPr lang="it-IT" sz="2000" dirty="0"/>
              <a:t>su come le scelte di vita subiscano il condizionamento indotto </a:t>
            </a:r>
            <a:r>
              <a:rPr lang="it-IT" sz="2000" dirty="0" smtClean="0"/>
              <a:t>da tali </a:t>
            </a:r>
            <a:r>
              <a:rPr lang="it-IT" sz="2000" dirty="0"/>
              <a:t>fattori. Sono indagini che hanno origine soprattutto nell’ambito </a:t>
            </a:r>
            <a:r>
              <a:rPr lang="it-IT" sz="2000" dirty="0" smtClean="0"/>
              <a:t>delle teorie </a:t>
            </a:r>
            <a:r>
              <a:rPr lang="it-IT" sz="2000" dirty="0"/>
              <a:t>dei ruoli sociali, cioè riguardanti la posizione che un </a:t>
            </a:r>
            <a:r>
              <a:rPr lang="it-IT" sz="2000" dirty="0" smtClean="0"/>
              <a:t>individuo occupa </a:t>
            </a:r>
            <a:r>
              <a:rPr lang="it-IT" sz="2000" dirty="0"/>
              <a:t>nella famiglia, nella società, nel lavoro. Esse evidenziano, a </a:t>
            </a:r>
            <a:r>
              <a:rPr lang="it-IT" sz="2000" dirty="0" smtClean="0"/>
              <a:t>fronte di </a:t>
            </a:r>
            <a:r>
              <a:rPr lang="it-IT" sz="2000" dirty="0"/>
              <a:t>un senso diffuso di precarietà, una molteplicità di occasioni </a:t>
            </a:r>
            <a:r>
              <a:rPr lang="it-IT" sz="2000" dirty="0" smtClean="0"/>
              <a:t>positive, anche </a:t>
            </a:r>
            <a:r>
              <a:rPr lang="it-IT" sz="2000" dirty="0"/>
              <a:t>riferite alla scoperta di sé. Per esempio, il passaggio da una </a:t>
            </a:r>
            <a:r>
              <a:rPr lang="it-IT" sz="2000" dirty="0" smtClean="0"/>
              <a:t>società caratterizzata </a:t>
            </a:r>
            <a:r>
              <a:rPr lang="it-IT" sz="2000" dirty="0"/>
              <a:t>da distinzioni di genere acquisite e consolidate, ad una </a:t>
            </a:r>
            <a:r>
              <a:rPr lang="it-IT" sz="2000" dirty="0" smtClean="0"/>
              <a:t>in cui </a:t>
            </a:r>
            <a:r>
              <a:rPr lang="it-IT" sz="2000" dirty="0"/>
              <a:t>queste distinzioni si fanno sempre più sfumate e meno </a:t>
            </a:r>
            <a:r>
              <a:rPr lang="it-IT" sz="2000" dirty="0" smtClean="0"/>
              <a:t>definite, </a:t>
            </a:r>
            <a:r>
              <a:rPr lang="it-IT" sz="2000" dirty="0"/>
              <a:t>sollecita l’esplorazione di parti di sé prima sconosciute o </a:t>
            </a:r>
            <a:r>
              <a:rPr lang="it-IT" sz="2000" dirty="0" smtClean="0"/>
              <a:t>scarsamente considerate </a:t>
            </a:r>
            <a:r>
              <a:rPr lang="it-IT" sz="2000" dirty="0"/>
              <a:t>perché tipicamente maschili o femminili</a:t>
            </a:r>
            <a:r>
              <a:rPr lang="it-IT" sz="2000" dirty="0" smtClean="0"/>
              <a:t>.</a:t>
            </a:r>
          </a:p>
          <a:p>
            <a:pPr marL="0" indent="0" algn="just">
              <a:buNone/>
            </a:pPr>
            <a:r>
              <a:rPr lang="it-IT" sz="2000" dirty="0"/>
              <a:t>Gli studi sociologici dimostrano che ad </a:t>
            </a:r>
            <a:r>
              <a:rPr lang="it-IT" sz="2000" dirty="0" smtClean="0"/>
              <a:t>avvalersi delle </a:t>
            </a:r>
            <a:r>
              <a:rPr lang="it-IT" sz="2000" dirty="0"/>
              <a:t>opportunità sono spesso individui di estrazione sociale e </a:t>
            </a:r>
            <a:r>
              <a:rPr lang="it-IT" sz="2000" dirty="0" smtClean="0"/>
              <a:t>culturale medio‐alta</a:t>
            </a:r>
            <a:r>
              <a:rPr lang="it-IT" sz="2000" dirty="0"/>
              <a:t>, tagliando fuori quindi una porzione considerevole </a:t>
            </a:r>
            <a:r>
              <a:rPr lang="it-IT" sz="2000" dirty="0" smtClean="0"/>
              <a:t>della società</a:t>
            </a:r>
            <a:r>
              <a:rPr lang="it-IT" sz="2000" dirty="0"/>
              <a:t>. Un livello culturale medio‐basso invece sembrerebbe </a:t>
            </a:r>
            <a:r>
              <a:rPr lang="it-IT" sz="2000" dirty="0" smtClean="0"/>
              <a:t>comportare una </a:t>
            </a:r>
            <a:r>
              <a:rPr lang="it-IT" sz="2000" dirty="0"/>
              <a:t>riduzione degli spazi di apertura al cambiamento e di </a:t>
            </a:r>
            <a:r>
              <a:rPr lang="it-IT" sz="2000" dirty="0" smtClean="0"/>
              <a:t>conseguenza una </a:t>
            </a:r>
            <a:r>
              <a:rPr lang="it-IT" sz="2000" dirty="0"/>
              <a:t>limitazione dei momenti di riflessione che producono crescita </a:t>
            </a:r>
            <a:r>
              <a:rPr lang="it-IT" sz="2000" dirty="0" smtClean="0"/>
              <a:t>e maturazione</a:t>
            </a:r>
            <a:r>
              <a:rPr lang="it-IT" sz="2000" dirty="0"/>
              <a:t>.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259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 smtClean="0"/>
              <a:t>3.3. Gli studi sociali.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A partire da questi studi, </a:t>
            </a:r>
            <a:r>
              <a:rPr lang="it-IT" sz="2000" dirty="0" err="1"/>
              <a:t>Kohlberg</a:t>
            </a:r>
            <a:r>
              <a:rPr lang="it-IT" sz="2000" dirty="0"/>
              <a:t> e </a:t>
            </a:r>
            <a:r>
              <a:rPr lang="it-IT" sz="2000" dirty="0" err="1"/>
              <a:t>Armon</a:t>
            </a:r>
            <a:r>
              <a:rPr lang="it-IT" sz="2000" dirty="0"/>
              <a:t> (1984</a:t>
            </a:r>
            <a:r>
              <a:rPr lang="it-IT" sz="2000" dirty="0" smtClean="0"/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</a:t>
            </a:r>
            <a:r>
              <a:rPr lang="it-IT" sz="2000" dirty="0" smtClean="0"/>
              <a:t> </a:t>
            </a:r>
            <a:r>
              <a:rPr lang="it-IT" sz="2000" dirty="0"/>
              <a:t>descrivono </a:t>
            </a:r>
            <a:r>
              <a:rPr lang="it-IT" sz="2000" dirty="0" smtClean="0"/>
              <a:t>due modelli </a:t>
            </a:r>
            <a:r>
              <a:rPr lang="it-IT" sz="2000" dirty="0"/>
              <a:t>di ricerca sull’</a:t>
            </a:r>
            <a:r>
              <a:rPr lang="it-IT" sz="2000" dirty="0" err="1"/>
              <a:t>adultità</a:t>
            </a:r>
            <a:r>
              <a:rPr lang="it-IT" sz="2000" dirty="0"/>
              <a:t>:</a:t>
            </a:r>
          </a:p>
          <a:p>
            <a:pPr marL="0" indent="0" algn="just">
              <a:buNone/>
            </a:pPr>
            <a:r>
              <a:rPr lang="it-IT" sz="2000" dirty="0"/>
              <a:t>‐ un modello </a:t>
            </a:r>
            <a:r>
              <a:rPr lang="it-IT" sz="2000" i="1" dirty="0"/>
              <a:t>funzionale</a:t>
            </a:r>
            <a:r>
              <a:rPr lang="it-IT" sz="2000" dirty="0"/>
              <a:t>, riconducibile a quello di </a:t>
            </a:r>
            <a:r>
              <a:rPr lang="it-IT" sz="2000" dirty="0" err="1"/>
              <a:t>Erikson</a:t>
            </a:r>
            <a:r>
              <a:rPr lang="it-IT" sz="2000" dirty="0"/>
              <a:t>, in cui </a:t>
            </a:r>
            <a:r>
              <a:rPr lang="it-IT" sz="2000" dirty="0" smtClean="0"/>
              <a:t>i compiti </a:t>
            </a:r>
            <a:r>
              <a:rPr lang="it-IT" sz="2000" dirty="0"/>
              <a:t>che l’adulto è chiamato a svolgere nell’arco della vita </a:t>
            </a:r>
            <a:r>
              <a:rPr lang="it-IT" sz="2000" dirty="0" smtClean="0"/>
              <a:t>si intrecciano </a:t>
            </a:r>
            <a:r>
              <a:rPr lang="it-IT" sz="2000" dirty="0"/>
              <a:t>con i problemi e le soluzioni </a:t>
            </a:r>
            <a:r>
              <a:rPr lang="it-IT" sz="2000" dirty="0" smtClean="0"/>
              <a:t>adottate. Particolarmente </a:t>
            </a:r>
            <a:r>
              <a:rPr lang="it-IT" sz="2000" dirty="0"/>
              <a:t>significative, in questo modello, risultano sia </a:t>
            </a:r>
            <a:r>
              <a:rPr lang="it-IT" sz="2000" dirty="0" smtClean="0"/>
              <a:t>le figure </a:t>
            </a:r>
            <a:r>
              <a:rPr lang="it-IT" sz="2000" dirty="0"/>
              <a:t>adulte con le quali il soggetto, volontariamente </a:t>
            </a:r>
            <a:r>
              <a:rPr lang="it-IT" sz="2000" dirty="0" smtClean="0"/>
              <a:t>o involontariamente</a:t>
            </a:r>
            <a:r>
              <a:rPr lang="it-IT" sz="2000" dirty="0"/>
              <a:t>, si confronta, sia i momenti di passaggio </a:t>
            </a:r>
            <a:r>
              <a:rPr lang="it-IT" sz="2000" dirty="0" smtClean="0"/>
              <a:t>che contribuiscono </a:t>
            </a:r>
            <a:r>
              <a:rPr lang="it-IT" sz="2000" dirty="0"/>
              <a:t>a ridefinire l’identità dell’adulto sulla base </a:t>
            </a:r>
            <a:r>
              <a:rPr lang="it-IT" sz="2000" dirty="0" smtClean="0"/>
              <a:t>delle relazioni </a:t>
            </a:r>
            <a:r>
              <a:rPr lang="it-IT" sz="2000" dirty="0"/>
              <a:t>che vive;</a:t>
            </a:r>
          </a:p>
          <a:p>
            <a:pPr marL="0" indent="0" algn="just">
              <a:buNone/>
            </a:pPr>
            <a:r>
              <a:rPr lang="it-IT" sz="2000" dirty="0"/>
              <a:t>‐ un modello </a:t>
            </a:r>
            <a:r>
              <a:rPr lang="it-IT" sz="2000" i="1" dirty="0"/>
              <a:t>strutturale</a:t>
            </a:r>
            <a:r>
              <a:rPr lang="it-IT" sz="2000" dirty="0"/>
              <a:t>, riconducibile a quello di </a:t>
            </a:r>
            <a:r>
              <a:rPr lang="it-IT" sz="2000" dirty="0" err="1"/>
              <a:t>Levinson</a:t>
            </a:r>
            <a:r>
              <a:rPr lang="it-IT" sz="2000" dirty="0"/>
              <a:t>, in </a:t>
            </a:r>
            <a:r>
              <a:rPr lang="it-IT" sz="2000" dirty="0" smtClean="0"/>
              <a:t>cui l’attenzione </a:t>
            </a:r>
            <a:r>
              <a:rPr lang="it-IT" sz="2000" dirty="0"/>
              <a:t>si focalizza sui fattori che impongono </a:t>
            </a:r>
            <a:r>
              <a:rPr lang="it-IT" sz="2000" dirty="0" smtClean="0"/>
              <a:t>una riformulazione </a:t>
            </a:r>
            <a:r>
              <a:rPr lang="it-IT" sz="2000" dirty="0"/>
              <a:t>delle mete di vita a partire dalle </a:t>
            </a:r>
            <a:r>
              <a:rPr lang="it-IT" sz="2000" dirty="0" smtClean="0"/>
              <a:t>esperienze quotidiane</a:t>
            </a:r>
            <a:r>
              <a:rPr lang="it-IT" sz="2000" dirty="0"/>
              <a:t>. Secondo questo modello, ogni stadio sarebbe </a:t>
            </a:r>
            <a:r>
              <a:rPr lang="it-IT" sz="2000" dirty="0" smtClean="0"/>
              <a:t>da intendersi </a:t>
            </a:r>
            <a:r>
              <a:rPr lang="it-IT" sz="2000" dirty="0"/>
              <a:t>come l’inizio di un nuovo periodo in cui </a:t>
            </a:r>
            <a:r>
              <a:rPr lang="it-IT" sz="2000" dirty="0" smtClean="0"/>
              <a:t>l’individuo rifiuta </a:t>
            </a:r>
            <a:r>
              <a:rPr lang="it-IT" sz="2000" dirty="0"/>
              <a:t>quelli precedenti per riorganizzarsi in modo diverso </a:t>
            </a:r>
            <a:r>
              <a:rPr lang="it-IT" sz="2000" dirty="0" smtClean="0"/>
              <a:t>dal punto </a:t>
            </a:r>
            <a:r>
              <a:rPr lang="it-IT" sz="2000" dirty="0"/>
              <a:t>di vista emotivo, cognitivo e </a:t>
            </a:r>
            <a:r>
              <a:rPr lang="it-IT" sz="2000" dirty="0" smtClean="0"/>
              <a:t>pratico. In </a:t>
            </a:r>
            <a:r>
              <a:rPr lang="it-IT" sz="2000" dirty="0"/>
              <a:t>entrambi i modelli, ad ogni stadio emergono nuovi </a:t>
            </a:r>
            <a:r>
              <a:rPr lang="it-IT" sz="2000" dirty="0" smtClean="0"/>
              <a:t>comportamenti che </a:t>
            </a:r>
            <a:r>
              <a:rPr lang="it-IT" sz="2000" dirty="0"/>
              <a:t>derivano dall’esigenza di attribuire significati nuovi, anche </a:t>
            </a:r>
            <a:r>
              <a:rPr lang="it-IT" sz="2000" dirty="0" smtClean="0"/>
              <a:t>molto distanti </a:t>
            </a:r>
            <a:r>
              <a:rPr lang="it-IT" sz="2000" dirty="0"/>
              <a:t>da quelli precedenti.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259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 smtClean="0"/>
              <a:t>3. 3. Gli studi sociali. 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Indagini più recenti hanno messo in rilievo i cicli di cambiamento </a:t>
            </a:r>
            <a:r>
              <a:rPr lang="it-IT" sz="2000" dirty="0" smtClean="0"/>
              <a:t>in età </a:t>
            </a:r>
            <a:r>
              <a:rPr lang="it-IT" sz="2000" dirty="0"/>
              <a:t>adulta (</a:t>
            </a:r>
            <a:r>
              <a:rPr lang="it-IT" sz="2000" dirty="0" err="1"/>
              <a:t>Merriam</a:t>
            </a:r>
            <a:r>
              <a:rPr lang="it-IT" sz="2000" dirty="0"/>
              <a:t>‐Cunningham, 1991</a:t>
            </a:r>
            <a:r>
              <a:rPr lang="it-IT" sz="2000" dirty="0" smtClean="0"/>
              <a:t>)*. </a:t>
            </a:r>
            <a:r>
              <a:rPr lang="it-IT" sz="2000" dirty="0"/>
              <a:t>Quattro sono le fasi </a:t>
            </a:r>
            <a:r>
              <a:rPr lang="it-IT" sz="2000" dirty="0" smtClean="0"/>
              <a:t>individuate, tutte </a:t>
            </a:r>
            <a:r>
              <a:rPr lang="it-IT" sz="2000" dirty="0"/>
              <a:t>definibili a partire dai compiti che occorre svolgere per passare </a:t>
            </a:r>
            <a:r>
              <a:rPr lang="it-IT" sz="2000" dirty="0" smtClean="0"/>
              <a:t>da una </a:t>
            </a:r>
            <a:r>
              <a:rPr lang="it-IT" sz="2000" dirty="0"/>
              <a:t>fase alla successiva</a:t>
            </a:r>
            <a:r>
              <a:rPr lang="it-IT" sz="2000" dirty="0" smtClean="0"/>
              <a:t>.</a:t>
            </a:r>
          </a:p>
          <a:p>
            <a:pPr marL="0" indent="0" algn="just">
              <a:buNone/>
            </a:pPr>
            <a:r>
              <a:rPr lang="it-IT" sz="2000" dirty="0"/>
              <a:t>La prima fase è </a:t>
            </a:r>
            <a:r>
              <a:rPr lang="it-IT" sz="2000" i="1" dirty="0"/>
              <a:t>la ricerca della conformità</a:t>
            </a:r>
            <a:r>
              <a:rPr lang="it-IT" sz="2000" dirty="0"/>
              <a:t>. Prende forma </a:t>
            </a:r>
            <a:r>
              <a:rPr lang="it-IT" sz="2000" dirty="0" smtClean="0"/>
              <a:t>intorno ad </a:t>
            </a:r>
            <a:r>
              <a:rPr lang="it-IT" sz="2000" dirty="0"/>
              <a:t>una raffigurazione del futuro (il “sogno”) che diventa fonte </a:t>
            </a:r>
            <a:r>
              <a:rPr lang="it-IT" sz="2000" dirty="0" smtClean="0"/>
              <a:t>di motivazione </a:t>
            </a:r>
            <a:r>
              <a:rPr lang="it-IT" sz="2000" dirty="0"/>
              <a:t>a sviluppare un programma di vita personale. In questa </a:t>
            </a:r>
            <a:r>
              <a:rPr lang="it-IT" sz="2000" dirty="0" smtClean="0"/>
              <a:t>fase il </a:t>
            </a:r>
            <a:r>
              <a:rPr lang="it-IT" sz="2000" dirty="0"/>
              <a:t>soggetto costruisce la propria missione, che può essere sottoposta </a:t>
            </a:r>
            <a:r>
              <a:rPr lang="it-IT" sz="2000" dirty="0" smtClean="0"/>
              <a:t>ad adattamenti </a:t>
            </a:r>
            <a:r>
              <a:rPr lang="it-IT" sz="2000" dirty="0"/>
              <a:t>nel corso del tempo e costituisce il primo nucleo </a:t>
            </a:r>
            <a:r>
              <a:rPr lang="it-IT" sz="2000" dirty="0" smtClean="0"/>
              <a:t>della struttura </a:t>
            </a:r>
            <a:r>
              <a:rPr lang="it-IT" sz="2000" dirty="0"/>
              <a:t>del sé che verrà formandosi gradualmente grazie alla </a:t>
            </a:r>
            <a:r>
              <a:rPr lang="it-IT" sz="2000" dirty="0" smtClean="0"/>
              <a:t>definizione di </a:t>
            </a:r>
            <a:r>
              <a:rPr lang="it-IT" sz="2000" dirty="0"/>
              <a:t>componenti di natura razionale ed </a:t>
            </a:r>
            <a:r>
              <a:rPr lang="it-IT" sz="2000" dirty="0" smtClean="0"/>
              <a:t>emozionale. Segue </a:t>
            </a:r>
            <a:r>
              <a:rPr lang="it-IT" sz="2000" dirty="0"/>
              <a:t>la seconda fase, </a:t>
            </a:r>
            <a:r>
              <a:rPr lang="it-IT" sz="2000" i="1" dirty="0"/>
              <a:t>la mancanza di sincronia</a:t>
            </a:r>
            <a:r>
              <a:rPr lang="it-IT" sz="2000" dirty="0"/>
              <a:t>, che si verifica </a:t>
            </a:r>
            <a:r>
              <a:rPr lang="it-IT" sz="2000" dirty="0" smtClean="0"/>
              <a:t>quando il </a:t>
            </a:r>
            <a:r>
              <a:rPr lang="it-IT" sz="2000" dirty="0"/>
              <a:t>percorso verso il completamento della missione perde la sua </a:t>
            </a:r>
            <a:r>
              <a:rPr lang="it-IT" sz="2000" dirty="0" smtClean="0"/>
              <a:t>linearità perché </a:t>
            </a:r>
            <a:r>
              <a:rPr lang="it-IT" sz="2000" dirty="0"/>
              <a:t>attraversato da elementi di carattere dissonante rispetto ai </a:t>
            </a:r>
            <a:r>
              <a:rPr lang="it-IT" sz="2000" dirty="0" smtClean="0"/>
              <a:t>desideri iniziali</a:t>
            </a:r>
            <a:r>
              <a:rPr lang="it-IT" sz="2000" dirty="0"/>
              <a:t>. È allora necessario eliminare tutto ciò che non risulti funzionale </a:t>
            </a:r>
            <a:r>
              <a:rPr lang="it-IT" sz="2000" dirty="0" smtClean="0"/>
              <a:t>al cammino</a:t>
            </a:r>
            <a:r>
              <a:rPr lang="it-IT" sz="2000" dirty="0"/>
              <a:t>, che deve essere riprogettato di conseguenza. La struttura </a:t>
            </a:r>
            <a:r>
              <a:rPr lang="it-IT" sz="2000" dirty="0" smtClean="0"/>
              <a:t>perde l’equilibrio </a:t>
            </a:r>
            <a:r>
              <a:rPr lang="it-IT" sz="2000" dirty="0"/>
              <a:t>e l’armonia della fase precedente e si sfalda, </a:t>
            </a:r>
            <a:r>
              <a:rPr lang="it-IT" sz="2000" dirty="0" smtClean="0"/>
              <a:t>inducendo l’individuo </a:t>
            </a:r>
            <a:r>
              <a:rPr lang="it-IT" sz="2000" dirty="0"/>
              <a:t>ad allontanarsi dagli spazi sociali e a concedersi dei </a:t>
            </a:r>
            <a:r>
              <a:rPr lang="it-IT" sz="2000" dirty="0" smtClean="0"/>
              <a:t>momenti di </a:t>
            </a:r>
            <a:r>
              <a:rPr lang="it-IT" sz="2000" dirty="0"/>
              <a:t>rifugio introspettivo che rappresentano dei nuovi spazi di </a:t>
            </a:r>
            <a:r>
              <a:rPr lang="it-IT" sz="2000" dirty="0" smtClean="0"/>
              <a:t>riflessione. Ciò </a:t>
            </a:r>
            <a:r>
              <a:rPr lang="it-IT" sz="2000" dirty="0"/>
              <a:t>che si verifica qui </a:t>
            </a:r>
            <a:r>
              <a:rPr lang="it-IT" sz="2000" dirty="0" smtClean="0"/>
              <a:t>è la </a:t>
            </a:r>
            <a:r>
              <a:rPr lang="it-IT" sz="2000" dirty="0"/>
              <a:t>crisi di attaccamento affettivo a momenti </a:t>
            </a:r>
            <a:r>
              <a:rPr lang="it-IT" sz="2000" dirty="0" smtClean="0"/>
              <a:t>e interessi </a:t>
            </a:r>
            <a:r>
              <a:rPr lang="it-IT" sz="2000" dirty="0"/>
              <a:t>che nella fase precedente erano cruciali. </a:t>
            </a:r>
            <a:endParaRPr lang="it-IT" sz="2000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259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 smtClean="0">
                <a:solidFill>
                  <a:srgbClr val="17082E"/>
                </a:solidFill>
              </a:rPr>
              <a:t>3. 3. Gli studi sociali.</a:t>
            </a:r>
          </a:p>
          <a:p>
            <a:pPr marL="0" indent="0" algn="just">
              <a:buNone/>
            </a:pPr>
            <a:r>
              <a:rPr lang="it-IT" sz="2000" dirty="0"/>
              <a:t>Si entra allora nella terza fase, </a:t>
            </a:r>
            <a:r>
              <a:rPr lang="it-IT" sz="2000" i="1" dirty="0"/>
              <a:t>la presa di distanza</a:t>
            </a:r>
            <a:r>
              <a:rPr lang="it-IT" sz="2000" dirty="0"/>
              <a:t>. </a:t>
            </a:r>
            <a:r>
              <a:rPr lang="it-IT" sz="2000" dirty="0" smtClean="0"/>
              <a:t>Alla frammentazione </a:t>
            </a:r>
            <a:r>
              <a:rPr lang="it-IT" sz="2000" dirty="0"/>
              <a:t>della struttura corrisponde la scoperta della </a:t>
            </a:r>
            <a:r>
              <a:rPr lang="it-IT" sz="2000" dirty="0" smtClean="0"/>
              <a:t>drammaticità dell’esistenza </a:t>
            </a:r>
            <a:r>
              <a:rPr lang="it-IT" sz="2000" dirty="0"/>
              <a:t>e delle lacerazioni affettive, seguita dal bisogno di </a:t>
            </a:r>
            <a:r>
              <a:rPr lang="it-IT" sz="2000" dirty="0" smtClean="0"/>
              <a:t>risorgere con </a:t>
            </a:r>
            <a:r>
              <a:rPr lang="it-IT" sz="2000" dirty="0"/>
              <a:t>le proprie forze. Iniziano momenti di smarrimento, </a:t>
            </a:r>
            <a:r>
              <a:rPr lang="it-IT" sz="2000" dirty="0" smtClean="0"/>
              <a:t>angoscia, solitudine</a:t>
            </a:r>
            <a:r>
              <a:rPr lang="it-IT" sz="2000" dirty="0"/>
              <a:t>; la missione perde la sua attualità e diventa una memoria </a:t>
            </a:r>
            <a:r>
              <a:rPr lang="it-IT" sz="2000" dirty="0" smtClean="0"/>
              <a:t>del passato</a:t>
            </a:r>
            <a:r>
              <a:rPr lang="it-IT" sz="2000" dirty="0"/>
              <a:t>. La scoperta dell’illusorietà del “sogno” e della precarietà </a:t>
            </a:r>
            <a:r>
              <a:rPr lang="it-IT" sz="2000" dirty="0" smtClean="0"/>
              <a:t>della vita </a:t>
            </a:r>
            <a:r>
              <a:rPr lang="it-IT" sz="2000" dirty="0"/>
              <a:t>porta gradualmente ad una nuova maturazione poiché il </a:t>
            </a:r>
            <a:r>
              <a:rPr lang="it-IT" sz="2000" dirty="0" smtClean="0"/>
              <a:t>dialogo interiore </a:t>
            </a:r>
            <a:r>
              <a:rPr lang="it-IT" sz="2000" dirty="0"/>
              <a:t>crea nuove certezze: il distacco dalle cose e dalle passioni </a:t>
            </a:r>
            <a:r>
              <a:rPr lang="it-IT" sz="2000" dirty="0" smtClean="0"/>
              <a:t>induce riflessioni </a:t>
            </a:r>
            <a:r>
              <a:rPr lang="it-IT" sz="2000" dirty="0"/>
              <a:t>non più su ciò che si è fatto o si può fare ancora, ma sul </a:t>
            </a:r>
            <a:r>
              <a:rPr lang="it-IT" sz="2000" dirty="0" smtClean="0"/>
              <a:t>senso dell’essere. Arriva </a:t>
            </a:r>
            <a:r>
              <a:rPr lang="it-IT" sz="2000" dirty="0"/>
              <a:t>infine la quarta fase, </a:t>
            </a:r>
            <a:r>
              <a:rPr lang="it-IT" sz="2000" i="1" dirty="0"/>
              <a:t>la reintegrazione</a:t>
            </a:r>
            <a:r>
              <a:rPr lang="it-IT" sz="2000" dirty="0"/>
              <a:t>, che segna l’inizio di </a:t>
            </a:r>
            <a:r>
              <a:rPr lang="it-IT" sz="2000" dirty="0" smtClean="0"/>
              <a:t>un periodo </a:t>
            </a:r>
            <a:r>
              <a:rPr lang="it-IT" sz="2000" dirty="0"/>
              <a:t>nuovo in cui si esce dall’isolamento e si recuperano i contatti </a:t>
            </a:r>
            <a:r>
              <a:rPr lang="it-IT" sz="2000" dirty="0" smtClean="0"/>
              <a:t>con il </a:t>
            </a:r>
            <a:r>
              <a:rPr lang="it-IT" sz="2000" dirty="0"/>
              <a:t>mondo esterno</a:t>
            </a:r>
            <a:r>
              <a:rPr lang="it-IT" sz="2000" dirty="0" smtClean="0"/>
              <a:t>.</a:t>
            </a:r>
          </a:p>
          <a:p>
            <a:pPr marL="0" indent="0" algn="just">
              <a:buNone/>
            </a:pPr>
            <a:r>
              <a:rPr lang="it-IT" sz="2000" dirty="0"/>
              <a:t>L’attuale generazione di adulti presenta dimensioni sempre più </a:t>
            </a:r>
            <a:r>
              <a:rPr lang="it-IT" sz="2000" dirty="0" smtClean="0"/>
              <a:t>varie e </a:t>
            </a:r>
            <a:r>
              <a:rPr lang="it-IT" sz="2000" dirty="0"/>
              <a:t>complesse da esplorare, che sintetizzano molte delle caratteristiche </a:t>
            </a:r>
            <a:r>
              <a:rPr lang="it-IT" sz="2000" dirty="0" smtClean="0"/>
              <a:t>sin qui </a:t>
            </a:r>
            <a:r>
              <a:rPr lang="it-IT" sz="2000" dirty="0"/>
              <a:t>individuate. Essi hanno inventato nuovi stili di vita. Con un livello </a:t>
            </a:r>
            <a:r>
              <a:rPr lang="it-IT" sz="2000" dirty="0" smtClean="0"/>
              <a:t>di istruzione </a:t>
            </a:r>
            <a:r>
              <a:rPr lang="it-IT" sz="2000" dirty="0"/>
              <a:t>tendenzialmente più alto rispetto alla generazione </a:t>
            </a:r>
            <a:r>
              <a:rPr lang="it-IT" sz="2000" dirty="0" smtClean="0"/>
              <a:t>precedente, hanno </a:t>
            </a:r>
            <a:r>
              <a:rPr lang="it-IT" sz="2000" dirty="0"/>
              <a:t>una percezione delle fasi della vita in cui la transizione </a:t>
            </a:r>
            <a:r>
              <a:rPr lang="it-IT" sz="2000" dirty="0" smtClean="0"/>
              <a:t>nell’età adulta </a:t>
            </a:r>
            <a:r>
              <a:rPr lang="it-IT" sz="2000" dirty="0"/>
              <a:t>è continuamente rimandata. </a:t>
            </a:r>
            <a:r>
              <a:rPr lang="it-IT" sz="2000" dirty="0" err="1"/>
              <a:t>Wolf</a:t>
            </a:r>
            <a:r>
              <a:rPr lang="it-IT" sz="2000" dirty="0"/>
              <a:t> (2009) elenca le </a:t>
            </a:r>
            <a:r>
              <a:rPr lang="it-IT" sz="2000" dirty="0" smtClean="0"/>
              <a:t>seguenti caratteristiche</a:t>
            </a:r>
            <a:r>
              <a:rPr lang="it-IT" sz="2000" dirty="0"/>
              <a:t>:</a:t>
            </a:r>
          </a:p>
          <a:p>
            <a:pPr marL="0" indent="0" algn="just">
              <a:buNone/>
            </a:pPr>
            <a:endParaRPr lang="it-IT" sz="2000" b="1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779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 smtClean="0">
                <a:solidFill>
                  <a:srgbClr val="17082E"/>
                </a:solidFill>
              </a:rPr>
              <a:t>3. 3. Gli studi sociali.</a:t>
            </a:r>
          </a:p>
          <a:p>
            <a:pPr marL="0" indent="0" algn="just">
              <a:buNone/>
            </a:pPr>
            <a:r>
              <a:rPr lang="it-IT" sz="2000" dirty="0"/>
              <a:t>‐ una rivalutazione dei ruoli, soprattutto di quelli tradizionali;</a:t>
            </a:r>
          </a:p>
          <a:p>
            <a:pPr marL="0" indent="0" algn="just">
              <a:buNone/>
            </a:pPr>
            <a:r>
              <a:rPr lang="it-IT" sz="2000" dirty="0"/>
              <a:t>‐ una rivalutazione dei rapporti;</a:t>
            </a:r>
          </a:p>
          <a:p>
            <a:pPr marL="0" indent="0" algn="just">
              <a:buNone/>
            </a:pPr>
            <a:r>
              <a:rPr lang="it-IT" sz="2000" dirty="0"/>
              <a:t>‐ sogni e desideri più realistici;</a:t>
            </a:r>
          </a:p>
          <a:p>
            <a:pPr marL="0" indent="0" algn="just">
              <a:buNone/>
            </a:pPr>
            <a:r>
              <a:rPr lang="it-IT" sz="2000" dirty="0"/>
              <a:t>‐ necessità di adattamento ai cambiamenti fisici;</a:t>
            </a:r>
          </a:p>
          <a:p>
            <a:pPr marL="0" indent="0" algn="just">
              <a:buNone/>
            </a:pPr>
            <a:r>
              <a:rPr lang="it-IT" sz="2000" dirty="0"/>
              <a:t>‐ il riconoscimento del fenomeno della cosiddetta “</a:t>
            </a:r>
            <a:r>
              <a:rPr lang="it-IT" sz="2000" i="1" dirty="0" smtClean="0"/>
              <a:t>sandwich generation</a:t>
            </a:r>
            <a:r>
              <a:rPr lang="it-IT" sz="2000" dirty="0"/>
              <a:t>” in cui l’adulto si trova tra i propri figli e i </a:t>
            </a:r>
            <a:r>
              <a:rPr lang="it-IT" sz="2000" dirty="0" smtClean="0"/>
              <a:t>propri genitori </a:t>
            </a:r>
            <a:r>
              <a:rPr lang="it-IT" sz="2000" dirty="0"/>
              <a:t>ed è responsabile degli uni e degli altri;</a:t>
            </a:r>
          </a:p>
          <a:p>
            <a:pPr marL="0" indent="0" algn="just">
              <a:buNone/>
            </a:pPr>
            <a:r>
              <a:rPr lang="it-IT" sz="2000" dirty="0"/>
              <a:t>‐ l’emergere di nuove responsabilità;</a:t>
            </a:r>
          </a:p>
          <a:p>
            <a:pPr marL="0" indent="0" algn="just">
              <a:buNone/>
            </a:pPr>
            <a:r>
              <a:rPr lang="it-IT" sz="2000" dirty="0"/>
              <a:t>‐ un maggior controllo del proprio mondo;</a:t>
            </a:r>
          </a:p>
          <a:p>
            <a:pPr marL="0" indent="0" algn="just">
              <a:buNone/>
            </a:pPr>
            <a:r>
              <a:rPr lang="it-IT" sz="2000" dirty="0"/>
              <a:t>‐ una nuova enfasi nella relazione di coppia;</a:t>
            </a:r>
          </a:p>
          <a:p>
            <a:pPr marL="0" indent="0" algn="just">
              <a:buNone/>
            </a:pPr>
            <a:r>
              <a:rPr lang="it-IT" sz="2000" dirty="0"/>
              <a:t>‐ </a:t>
            </a:r>
            <a:r>
              <a:rPr lang="it-IT" sz="2000" dirty="0" err="1"/>
              <a:t>generatività</a:t>
            </a:r>
            <a:r>
              <a:rPr lang="it-IT" sz="2000" dirty="0"/>
              <a:t> piuttosto che stagnazione;</a:t>
            </a:r>
          </a:p>
          <a:p>
            <a:pPr marL="0" indent="0" algn="just">
              <a:buNone/>
            </a:pPr>
            <a:r>
              <a:rPr lang="it-IT" sz="2000" dirty="0"/>
              <a:t>‐ sensazione di “tempo rimasto” piuttosto che di “</a:t>
            </a:r>
            <a:r>
              <a:rPr lang="it-IT" sz="2000" dirty="0" smtClean="0"/>
              <a:t>tempo passato</a:t>
            </a:r>
            <a:r>
              <a:rPr lang="it-IT" sz="2000" dirty="0"/>
              <a:t>”;</a:t>
            </a:r>
          </a:p>
          <a:p>
            <a:pPr marL="0" indent="0" algn="just">
              <a:buNone/>
            </a:pPr>
            <a:r>
              <a:rPr lang="it-IT" sz="2000" dirty="0"/>
              <a:t>‐ il bisogno di </a:t>
            </a:r>
            <a:r>
              <a:rPr lang="it-IT" sz="2000" dirty="0" smtClean="0"/>
              <a:t>apprendere</a:t>
            </a:r>
            <a:r>
              <a:rPr lang="it-IT" sz="2000" b="1" dirty="0" smtClean="0">
                <a:solidFill>
                  <a:srgbClr val="FF0000"/>
                </a:solidFill>
              </a:rPr>
              <a:t>*</a:t>
            </a:r>
            <a:r>
              <a:rPr lang="it-IT" sz="2000" dirty="0" smtClean="0"/>
              <a:t>.</a:t>
            </a:r>
            <a:endParaRPr lang="it-IT" sz="2000" b="1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67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3.4 La prospettiva del corso di vita e le </a:t>
            </a:r>
            <a:r>
              <a:rPr lang="it-IT" sz="2000" b="1" dirty="0" smtClean="0"/>
              <a:t>transizioni.</a:t>
            </a:r>
            <a:endParaRPr lang="it-IT" sz="2000" b="1" dirty="0"/>
          </a:p>
          <a:p>
            <a:pPr marL="0" indent="0" algn="just">
              <a:buNone/>
            </a:pPr>
            <a:r>
              <a:rPr lang="it-IT" sz="2000" dirty="0"/>
              <a:t>In questo ambito si collocano quegli approcci teorici e quelle linee </a:t>
            </a:r>
            <a:r>
              <a:rPr lang="it-IT" sz="2000" dirty="0" smtClean="0"/>
              <a:t>di ricerca </a:t>
            </a:r>
            <a:r>
              <a:rPr lang="it-IT" sz="2000" dirty="0"/>
              <a:t>che considerano l’età adulta all’interno di un processo di </a:t>
            </a:r>
            <a:r>
              <a:rPr lang="it-IT" sz="2000" dirty="0" smtClean="0"/>
              <a:t>sviluppo e </a:t>
            </a:r>
            <a:r>
              <a:rPr lang="it-IT" sz="2000" dirty="0"/>
              <a:t>cambiamento che scorre durante tutta la vita e che fa emergere il </a:t>
            </a:r>
            <a:r>
              <a:rPr lang="it-IT" sz="2000" dirty="0" smtClean="0"/>
              <a:t>ruolo delle </a:t>
            </a:r>
            <a:r>
              <a:rPr lang="it-IT" sz="2000" dirty="0"/>
              <a:t>scelte e dei comportamenti individuali rispetto ai </a:t>
            </a:r>
            <a:r>
              <a:rPr lang="it-IT" sz="2000" dirty="0" smtClean="0"/>
              <a:t>condizionamenti esterni </a:t>
            </a:r>
            <a:r>
              <a:rPr lang="it-IT" sz="2000" dirty="0"/>
              <a:t>(nonché a quelli </a:t>
            </a:r>
            <a:r>
              <a:rPr lang="it-IT" sz="2000" dirty="0" err="1"/>
              <a:t>bio</a:t>
            </a:r>
            <a:r>
              <a:rPr lang="it-IT" sz="2000" dirty="0"/>
              <a:t>‐psicologici</a:t>
            </a:r>
            <a:r>
              <a:rPr lang="it-IT" sz="2000" dirty="0" smtClean="0"/>
              <a:t>). </a:t>
            </a:r>
            <a:r>
              <a:rPr lang="it-IT" sz="2000" dirty="0"/>
              <a:t>Si parla perciò di </a:t>
            </a:r>
            <a:r>
              <a:rPr lang="it-IT" sz="2000" i="1" dirty="0"/>
              <a:t>life </a:t>
            </a:r>
            <a:r>
              <a:rPr lang="it-IT" sz="2000" i="1" dirty="0" err="1"/>
              <a:t>span</a:t>
            </a:r>
            <a:r>
              <a:rPr lang="it-IT" sz="2000" i="1" dirty="0"/>
              <a:t> </a:t>
            </a:r>
            <a:r>
              <a:rPr lang="it-IT" sz="2000" i="1" dirty="0" err="1"/>
              <a:t>perspective</a:t>
            </a:r>
            <a:r>
              <a:rPr lang="it-IT" sz="2000" i="1" dirty="0"/>
              <a:t> </a:t>
            </a:r>
            <a:r>
              <a:rPr lang="it-IT" sz="2000" dirty="0"/>
              <a:t>o </a:t>
            </a:r>
            <a:r>
              <a:rPr lang="it-IT" sz="2000" i="1" dirty="0"/>
              <a:t>ciclo vitale</a:t>
            </a:r>
            <a:r>
              <a:rPr lang="it-IT" sz="2000" dirty="0"/>
              <a:t>, ma anche </a:t>
            </a:r>
            <a:r>
              <a:rPr lang="it-IT" sz="2000" dirty="0" smtClean="0"/>
              <a:t>del rapporto </a:t>
            </a:r>
            <a:r>
              <a:rPr lang="it-IT" sz="2000" dirty="0"/>
              <a:t>tra cambiamento e sviluppo, del ruolo e della funzione </a:t>
            </a:r>
            <a:r>
              <a:rPr lang="it-IT" sz="2000" dirty="0" smtClean="0"/>
              <a:t>del cambiamento </a:t>
            </a:r>
            <a:r>
              <a:rPr lang="it-IT" sz="2000" dirty="0"/>
              <a:t>nella dinamica delle diverse età della vita, del ruolo </a:t>
            </a:r>
            <a:r>
              <a:rPr lang="it-IT" sz="2000" dirty="0" smtClean="0"/>
              <a:t>delle transizioni </a:t>
            </a:r>
            <a:r>
              <a:rPr lang="it-IT" sz="2000" dirty="0"/>
              <a:t>nella prospettiva dello sviluppo nell’arco </a:t>
            </a:r>
            <a:r>
              <a:rPr lang="it-IT" sz="2000" dirty="0" smtClean="0"/>
              <a:t>vitale. Demetrio </a:t>
            </a:r>
            <a:r>
              <a:rPr lang="it-IT" sz="2000" dirty="0"/>
              <a:t>(2003a) elenca una serie di descrittori funzionali </a:t>
            </a:r>
            <a:r>
              <a:rPr lang="it-IT" sz="2000" dirty="0" smtClean="0"/>
              <a:t>alla ricostruzione </a:t>
            </a:r>
            <a:r>
              <a:rPr lang="it-IT" sz="2000" dirty="0"/>
              <a:t>del ciclo di </a:t>
            </a:r>
            <a:r>
              <a:rPr lang="it-IT" sz="2000" dirty="0" smtClean="0"/>
              <a:t>vita: </a:t>
            </a:r>
            <a:r>
              <a:rPr lang="it-IT" sz="2000" dirty="0"/>
              <a:t>i </a:t>
            </a:r>
            <a:r>
              <a:rPr lang="it-IT" sz="2000" i="1" dirty="0"/>
              <a:t>condizionamenti </a:t>
            </a:r>
            <a:r>
              <a:rPr lang="it-IT" sz="2000" dirty="0"/>
              <a:t>infantili, che hanno plasmato, limitato o </a:t>
            </a:r>
            <a:r>
              <a:rPr lang="it-IT" sz="2000" dirty="0" smtClean="0"/>
              <a:t>arricchito gli </a:t>
            </a:r>
            <a:r>
              <a:rPr lang="it-IT" sz="2000" dirty="0"/>
              <a:t>anni adulti; la </a:t>
            </a:r>
            <a:r>
              <a:rPr lang="it-IT" sz="2000" i="1" dirty="0"/>
              <a:t>percezione </a:t>
            </a:r>
            <a:r>
              <a:rPr lang="it-IT" sz="2000" dirty="0"/>
              <a:t>dei cambiamenti intrapresi o subiti; </a:t>
            </a:r>
            <a:r>
              <a:rPr lang="it-IT" sz="2000" dirty="0" smtClean="0"/>
              <a:t>la </a:t>
            </a:r>
            <a:r>
              <a:rPr lang="it-IT" sz="2000" i="1" dirty="0" smtClean="0"/>
              <a:t>rielaborazione </a:t>
            </a:r>
            <a:r>
              <a:rPr lang="it-IT" sz="2000" dirty="0"/>
              <a:t>progressiva di problemi antichi che si ripresentano in </a:t>
            </a:r>
            <a:r>
              <a:rPr lang="it-IT" sz="2000" dirty="0" smtClean="0"/>
              <a:t>nuove forme</a:t>
            </a:r>
            <a:r>
              <a:rPr lang="it-IT" sz="2000" dirty="0"/>
              <a:t>; le </a:t>
            </a:r>
            <a:r>
              <a:rPr lang="it-IT" sz="2000" i="1" dirty="0"/>
              <a:t>influenze </a:t>
            </a:r>
            <a:r>
              <a:rPr lang="it-IT" sz="2000" dirty="0"/>
              <a:t>storico‐sociali che incidono sugli orientamenti </a:t>
            </a:r>
            <a:r>
              <a:rPr lang="it-IT" sz="2000" dirty="0" smtClean="0"/>
              <a:t>valoriali e </a:t>
            </a:r>
            <a:r>
              <a:rPr lang="it-IT" sz="2000" dirty="0"/>
              <a:t>sui modelli di azione; le </a:t>
            </a:r>
            <a:r>
              <a:rPr lang="it-IT" sz="2000" i="1" dirty="0"/>
              <a:t>differenze di genere </a:t>
            </a:r>
            <a:r>
              <a:rPr lang="it-IT" sz="2000" dirty="0"/>
              <a:t>riconducibili alla maternità </a:t>
            </a:r>
            <a:r>
              <a:rPr lang="it-IT" sz="2000" dirty="0" smtClean="0"/>
              <a:t>o paternità </a:t>
            </a:r>
            <a:r>
              <a:rPr lang="it-IT" sz="2000" dirty="0"/>
              <a:t>e alla vita di coppia; la </a:t>
            </a:r>
            <a:r>
              <a:rPr lang="it-IT" sz="2000" i="1" dirty="0"/>
              <a:t>carriera </a:t>
            </a:r>
            <a:r>
              <a:rPr lang="it-IT" sz="2000" dirty="0"/>
              <a:t>e gli ambienti professionali; </a:t>
            </a:r>
            <a:r>
              <a:rPr lang="it-IT" sz="2000" dirty="0" smtClean="0"/>
              <a:t>le </a:t>
            </a:r>
            <a:r>
              <a:rPr lang="it-IT" sz="2000" i="1" dirty="0" smtClean="0"/>
              <a:t>relazioni </a:t>
            </a:r>
            <a:r>
              <a:rPr lang="it-IT" sz="2000" i="1" dirty="0"/>
              <a:t>con le esperienze di morte </a:t>
            </a:r>
            <a:r>
              <a:rPr lang="it-IT" sz="2000" dirty="0"/>
              <a:t>e con le malattie proprie e/o altrui; il </a:t>
            </a:r>
            <a:r>
              <a:rPr lang="it-IT" sz="2000" dirty="0" smtClean="0"/>
              <a:t>senso di </a:t>
            </a:r>
            <a:r>
              <a:rPr lang="it-IT" sz="2000" i="1" dirty="0"/>
              <a:t>integrità </a:t>
            </a:r>
            <a:r>
              <a:rPr lang="it-IT" sz="2000" dirty="0"/>
              <a:t>personale, di appartenenza; il rapporto con l’introspezione, </a:t>
            </a:r>
            <a:r>
              <a:rPr lang="it-IT" sz="2000" dirty="0" smtClean="0"/>
              <a:t>la solitudine</a:t>
            </a:r>
            <a:r>
              <a:rPr lang="it-IT" sz="2000" dirty="0"/>
              <a:t>, la propria interiorità; il rapporto con le esperienze di </a:t>
            </a:r>
            <a:r>
              <a:rPr lang="it-IT" sz="2000" dirty="0" smtClean="0"/>
              <a:t>svago, con </a:t>
            </a:r>
            <a:r>
              <a:rPr lang="it-IT" sz="2000" dirty="0"/>
              <a:t>l’impegno sociale; il senso della </a:t>
            </a:r>
            <a:r>
              <a:rPr lang="it-IT" sz="2000" i="1" dirty="0"/>
              <a:t>leadership </a:t>
            </a:r>
            <a:r>
              <a:rPr lang="it-IT" sz="2000" dirty="0"/>
              <a:t>personale, quando ci </a:t>
            </a:r>
            <a:r>
              <a:rPr lang="it-IT" sz="2000" dirty="0" smtClean="0"/>
              <a:t>si riconosce </a:t>
            </a:r>
            <a:r>
              <a:rPr lang="it-IT" sz="2000" dirty="0"/>
              <a:t>portatori di esperienze, valori, pratiche educative.</a:t>
            </a:r>
            <a:endParaRPr lang="it-IT" sz="2000" b="1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67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3.4 La prospettiva del corso di vita e le transizioni.</a:t>
            </a:r>
          </a:p>
          <a:p>
            <a:pPr marL="0" indent="0" algn="just">
              <a:buNone/>
            </a:pPr>
            <a:r>
              <a:rPr lang="it-IT" sz="2000" dirty="0" err="1"/>
              <a:t>Smolak</a:t>
            </a:r>
            <a:r>
              <a:rPr lang="it-IT" sz="2000" dirty="0"/>
              <a:t> (1993, citato in Demetrio, 2003a) aggiunge che per </a:t>
            </a:r>
            <a:r>
              <a:rPr lang="it-IT" sz="2000" dirty="0" smtClean="0"/>
              <a:t>il ricercatore </a:t>
            </a:r>
            <a:r>
              <a:rPr lang="it-IT" sz="2000" dirty="0"/>
              <a:t>che si occupa dell’</a:t>
            </a:r>
            <a:r>
              <a:rPr lang="it-IT" sz="2000" dirty="0" err="1"/>
              <a:t>adultità</a:t>
            </a:r>
            <a:r>
              <a:rPr lang="it-IT" sz="2000" dirty="0"/>
              <a:t>, il ciclo di vita non può </a:t>
            </a:r>
            <a:r>
              <a:rPr lang="it-IT" sz="2000" dirty="0" smtClean="0"/>
              <a:t>essere pienamente </a:t>
            </a:r>
            <a:r>
              <a:rPr lang="it-IT" sz="2000" dirty="0"/>
              <a:t>compreso e interpretato se non si prendono in </a:t>
            </a:r>
            <a:r>
              <a:rPr lang="it-IT" sz="2000" dirty="0" smtClean="0"/>
              <a:t>considerazione le </a:t>
            </a:r>
            <a:r>
              <a:rPr lang="it-IT" sz="2000" dirty="0"/>
              <a:t>cosiddette sei aree valoriali di base che sono responsabili </a:t>
            </a:r>
            <a:r>
              <a:rPr lang="it-IT" sz="2000" dirty="0" smtClean="0"/>
              <a:t>della produzione </a:t>
            </a:r>
            <a:r>
              <a:rPr lang="it-IT" sz="2000" dirty="0"/>
              <a:t>di energia motivazionale (anche se </a:t>
            </a:r>
            <a:r>
              <a:rPr lang="it-IT" sz="2000" dirty="0" smtClean="0"/>
              <a:t>scompaiono </a:t>
            </a:r>
            <a:r>
              <a:rPr lang="it-IT" sz="2000" dirty="0"/>
              <a:t>e </a:t>
            </a:r>
            <a:r>
              <a:rPr lang="it-IT" sz="2000" dirty="0" smtClean="0"/>
              <a:t>riappaiono in </a:t>
            </a:r>
            <a:r>
              <a:rPr lang="it-IT" sz="2000" dirty="0"/>
              <a:t>momenti diversi). Le aree valoriali sono le seguenti</a:t>
            </a:r>
            <a:r>
              <a:rPr lang="it-IT" sz="2000" dirty="0" smtClean="0"/>
              <a:t>:</a:t>
            </a:r>
          </a:p>
          <a:p>
            <a:pPr marL="0" indent="0" algn="just">
              <a:buNone/>
            </a:pPr>
            <a:r>
              <a:rPr lang="it-IT" sz="2000" dirty="0"/>
              <a:t>‐ il </a:t>
            </a:r>
            <a:r>
              <a:rPr lang="it-IT" sz="2000" i="1" dirty="0"/>
              <a:t>senso di sé </a:t>
            </a:r>
            <a:r>
              <a:rPr lang="it-IT" sz="2000" dirty="0"/>
              <a:t>(identità, autostima, indipendenza, </a:t>
            </a:r>
            <a:r>
              <a:rPr lang="it-IT" sz="2000" dirty="0" smtClean="0"/>
              <a:t>autonomia, confini</a:t>
            </a:r>
            <a:r>
              <a:rPr lang="it-IT" sz="2000" dirty="0"/>
              <a:t>, responsabilità), che si acquisisce in modo </a:t>
            </a:r>
            <a:r>
              <a:rPr lang="it-IT" sz="2000" dirty="0" smtClean="0"/>
              <a:t>progressivo interrogandosi </a:t>
            </a:r>
            <a:r>
              <a:rPr lang="it-IT" sz="2000" dirty="0"/>
              <a:t>ripetutamente su se stessi</a:t>
            </a:r>
            <a:r>
              <a:rPr lang="it-IT" sz="2000" dirty="0" smtClean="0"/>
              <a:t>;</a:t>
            </a:r>
          </a:p>
          <a:p>
            <a:pPr marL="0" indent="0" algn="just">
              <a:buNone/>
            </a:pPr>
            <a:r>
              <a:rPr lang="it-IT" sz="2000" dirty="0" smtClean="0"/>
              <a:t>- la </a:t>
            </a:r>
            <a:r>
              <a:rPr lang="it-IT" sz="2000" i="1" dirty="0"/>
              <a:t>realizzazione</a:t>
            </a:r>
            <a:r>
              <a:rPr lang="it-IT" sz="2000" dirty="0"/>
              <a:t>, che si verifica quando si raggiungono i </a:t>
            </a:r>
            <a:r>
              <a:rPr lang="it-IT" sz="2000" dirty="0" smtClean="0"/>
              <a:t>propri obiettivi </a:t>
            </a:r>
            <a:r>
              <a:rPr lang="it-IT" sz="2000" dirty="0"/>
              <a:t>o si gode del riconoscimento sociale desiderato;</a:t>
            </a:r>
          </a:p>
          <a:p>
            <a:pPr marL="0" indent="0" algn="just">
              <a:buNone/>
            </a:pPr>
            <a:r>
              <a:rPr lang="it-IT" sz="2000" dirty="0"/>
              <a:t>‐ l’</a:t>
            </a:r>
            <a:r>
              <a:rPr lang="it-IT" sz="2000" i="1" dirty="0"/>
              <a:t>intimità</a:t>
            </a:r>
            <a:r>
              <a:rPr lang="it-IT" sz="2000" dirty="0"/>
              <a:t>, vissuta nell’amore di coppia, nell’amicizia, </a:t>
            </a:r>
            <a:r>
              <a:rPr lang="it-IT" sz="2000" dirty="0" smtClean="0"/>
              <a:t>nel prendersi </a:t>
            </a:r>
            <a:r>
              <a:rPr lang="it-IT" sz="2000" dirty="0"/>
              <a:t>cura degli altri;</a:t>
            </a:r>
          </a:p>
          <a:p>
            <a:pPr marL="0" indent="0" algn="just">
              <a:buNone/>
            </a:pPr>
            <a:r>
              <a:rPr lang="it-IT" sz="2000" dirty="0"/>
              <a:t>‐ la </a:t>
            </a:r>
            <a:r>
              <a:rPr lang="it-IT" sz="2000" i="1" dirty="0"/>
              <a:t>creatività </a:t>
            </a:r>
            <a:r>
              <a:rPr lang="it-IT" sz="2000" dirty="0"/>
              <a:t>e il </a:t>
            </a:r>
            <a:r>
              <a:rPr lang="it-IT" sz="2000" i="1" dirty="0"/>
              <a:t>gioco</a:t>
            </a:r>
            <a:r>
              <a:rPr lang="it-IT" sz="2000" dirty="0"/>
              <a:t>, che riempiono i momenti della vita </a:t>
            </a:r>
            <a:r>
              <a:rPr lang="it-IT" sz="2000" dirty="0" smtClean="0"/>
              <a:t>dedicati al </a:t>
            </a:r>
            <a:r>
              <a:rPr lang="it-IT" sz="2000" dirty="0"/>
              <a:t>piacere, </a:t>
            </a:r>
            <a:r>
              <a:rPr lang="it-IT" sz="2000" dirty="0" smtClean="0"/>
              <a:t>alla spensieratezza</a:t>
            </a:r>
            <a:r>
              <a:rPr lang="it-IT" sz="2000" dirty="0"/>
              <a:t>;</a:t>
            </a:r>
          </a:p>
          <a:p>
            <a:pPr marL="0" indent="0" algn="just">
              <a:buNone/>
            </a:pPr>
            <a:r>
              <a:rPr lang="it-IT" sz="2000" dirty="0"/>
              <a:t>‐ la </a:t>
            </a:r>
            <a:r>
              <a:rPr lang="it-IT" sz="2000" i="1" dirty="0"/>
              <a:t>ricerca del significato</a:t>
            </a:r>
            <a:r>
              <a:rPr lang="it-IT" sz="2000" dirty="0"/>
              <a:t>, caratterizzata dalla riflessione, </a:t>
            </a:r>
            <a:r>
              <a:rPr lang="it-IT" sz="2000" dirty="0" smtClean="0"/>
              <a:t>dalla scoperta</a:t>
            </a:r>
            <a:r>
              <a:rPr lang="it-IT" sz="2000" dirty="0"/>
              <a:t>, </a:t>
            </a:r>
            <a:r>
              <a:rPr lang="it-IT" sz="2000" dirty="0" smtClean="0"/>
              <a:t>dal raggiungimento </a:t>
            </a:r>
            <a:r>
              <a:rPr lang="it-IT" sz="2000" dirty="0"/>
              <a:t>della pace interiore;</a:t>
            </a:r>
          </a:p>
          <a:p>
            <a:pPr marL="0" indent="0" algn="just">
              <a:buNone/>
            </a:pPr>
            <a:r>
              <a:rPr lang="it-IT" sz="2000" dirty="0"/>
              <a:t>‐ la </a:t>
            </a:r>
            <a:r>
              <a:rPr lang="it-IT" sz="2000" i="1" dirty="0"/>
              <a:t>compassione </a:t>
            </a:r>
            <a:r>
              <a:rPr lang="it-IT" sz="2000" dirty="0"/>
              <a:t>e la </a:t>
            </a:r>
            <a:r>
              <a:rPr lang="it-IT" sz="2000" i="1" dirty="0"/>
              <a:t>solidarietà</a:t>
            </a:r>
            <a:r>
              <a:rPr lang="it-IT" sz="2000" dirty="0"/>
              <a:t>, ossia il dare agli altri in </a:t>
            </a:r>
            <a:r>
              <a:rPr lang="it-IT" sz="2000" dirty="0" smtClean="0"/>
              <a:t>modo disinteressato</a:t>
            </a:r>
            <a:r>
              <a:rPr lang="it-IT" sz="2000" dirty="0"/>
              <a:t>, l’aiutare, l’educare, l’essere grati.</a:t>
            </a:r>
            <a:endParaRPr lang="it-IT" sz="2000" b="1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67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16530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3.4 La prospettiva del corso di vita e le transizioni.</a:t>
            </a:r>
          </a:p>
          <a:p>
            <a:pPr marL="0" indent="0" algn="just">
              <a:buNone/>
            </a:pPr>
            <a:r>
              <a:rPr lang="it-IT" sz="2000" dirty="0"/>
              <a:t>Keegan (2006) parla della transizione all’età adulta come di </a:t>
            </a:r>
            <a:r>
              <a:rPr lang="it-IT" sz="2000" dirty="0" smtClean="0"/>
              <a:t>una “realtà </a:t>
            </a:r>
            <a:r>
              <a:rPr lang="it-IT" sz="2000" dirty="0"/>
              <a:t>emergente” in cui il soggetto, trovandosi all’improvviso </a:t>
            </a:r>
            <a:r>
              <a:rPr lang="it-IT" sz="2000" dirty="0" smtClean="0"/>
              <a:t>adulto, avverte </a:t>
            </a:r>
            <a:r>
              <a:rPr lang="it-IT" sz="2000" dirty="0"/>
              <a:t>la necessità di trasformare la propria immagine di sé </a:t>
            </a:r>
            <a:r>
              <a:rPr lang="it-IT" sz="2000" dirty="0" smtClean="0"/>
              <a:t>attraverso nuovi </a:t>
            </a:r>
            <a:r>
              <a:rPr lang="it-IT" sz="2000" dirty="0"/>
              <a:t>apprendimenti. L’identità resta un problema centrale in questa </a:t>
            </a:r>
            <a:r>
              <a:rPr lang="it-IT" sz="2000" dirty="0" smtClean="0"/>
              <a:t>fase di </a:t>
            </a:r>
            <a:r>
              <a:rPr lang="it-IT" sz="2000" dirty="0"/>
              <a:t>vita. Le relazioni, i rapporti e le esperienze di lavoro, </a:t>
            </a:r>
            <a:r>
              <a:rPr lang="it-IT" sz="2000" dirty="0" smtClean="0"/>
              <a:t>la maternità/paternità </a:t>
            </a:r>
            <a:r>
              <a:rPr lang="it-IT" sz="2000" dirty="0"/>
              <a:t>fanno emergere nuove necessità e l’esigenza </a:t>
            </a:r>
            <a:r>
              <a:rPr lang="it-IT" sz="2000" dirty="0" smtClean="0"/>
              <a:t>di riorganizzare </a:t>
            </a:r>
            <a:r>
              <a:rPr lang="it-IT" sz="2000" dirty="0"/>
              <a:t>la vita quotidiana. Inoltre, è questo un periodo in cui </a:t>
            </a:r>
            <a:r>
              <a:rPr lang="it-IT" sz="2000" dirty="0" smtClean="0"/>
              <a:t>le transizioni </a:t>
            </a:r>
            <a:r>
              <a:rPr lang="it-IT" sz="2000" dirty="0"/>
              <a:t>sono forti e profondamente vissute e i compiti specifici </a:t>
            </a:r>
            <a:r>
              <a:rPr lang="it-IT" sz="2000" dirty="0" smtClean="0"/>
              <a:t>dell’età adulta </a:t>
            </a:r>
            <a:r>
              <a:rPr lang="it-IT" sz="2000" dirty="0"/>
              <a:t>sono pienamente operativi.</a:t>
            </a:r>
            <a:endParaRPr lang="it-IT" sz="2000" b="1" dirty="0">
              <a:solidFill>
                <a:srgbClr val="170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67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432048"/>
          </a:xfrm>
        </p:spPr>
        <p:txBody>
          <a:bodyPr/>
          <a:lstStyle/>
          <a:p>
            <a:pPr algn="just"/>
            <a:r>
              <a:rPr lang="it-IT" sz="2200" b="1" dirty="0">
                <a:solidFill>
                  <a:srgbClr val="FF0000"/>
                </a:solidFill>
              </a:rPr>
              <a:t>Parte </a:t>
            </a:r>
            <a:r>
              <a:rPr lang="it-IT" sz="2200" b="1" dirty="0" smtClean="0">
                <a:solidFill>
                  <a:srgbClr val="FF0000"/>
                </a:solidFill>
              </a:rPr>
              <a:t>terza. L’apprendimento in età adulta.</a:t>
            </a:r>
            <a:endParaRPr lang="it-IT" sz="2200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b="1" dirty="0"/>
              <a:t>3.4 La prospettiva del corso di vita e le transizioni</a:t>
            </a:r>
            <a:r>
              <a:rPr lang="it-IT" sz="2000" b="1" dirty="0" smtClean="0"/>
              <a:t>.</a:t>
            </a:r>
          </a:p>
          <a:p>
            <a:pPr marL="0" indent="0" algn="just">
              <a:buNone/>
            </a:pPr>
            <a:r>
              <a:rPr lang="it-IT" sz="2000" b="1" dirty="0" smtClean="0">
                <a:solidFill>
                  <a:srgbClr val="0070C0"/>
                </a:solidFill>
              </a:rPr>
              <a:t>Noterelle critiche</a:t>
            </a:r>
          </a:p>
          <a:p>
            <a:pPr marL="0" indent="0" algn="just">
              <a:buNone/>
            </a:pPr>
            <a:r>
              <a:rPr lang="it-IT" sz="2000" dirty="0">
                <a:solidFill>
                  <a:srgbClr val="0070C0"/>
                </a:solidFill>
              </a:rPr>
              <a:t>Uno dei limiti degli studi sull’età adulta è il riferirsi ad un modello di maschio </a:t>
            </a:r>
            <a:r>
              <a:rPr lang="it-IT" sz="2000" dirty="0" smtClean="0">
                <a:solidFill>
                  <a:srgbClr val="0070C0"/>
                </a:solidFill>
              </a:rPr>
              <a:t>adulto, americano </a:t>
            </a:r>
            <a:r>
              <a:rPr lang="it-IT" sz="2000" dirty="0">
                <a:solidFill>
                  <a:srgbClr val="0070C0"/>
                </a:solidFill>
              </a:rPr>
              <a:t>o comunque occidentale, senza tener conto delle differenze di genere e </a:t>
            </a:r>
            <a:r>
              <a:rPr lang="it-IT" sz="2000" dirty="0" smtClean="0">
                <a:solidFill>
                  <a:srgbClr val="0070C0"/>
                </a:solidFill>
              </a:rPr>
              <a:t>di come </a:t>
            </a:r>
            <a:r>
              <a:rPr lang="it-IT" sz="2000" dirty="0">
                <a:solidFill>
                  <a:srgbClr val="0070C0"/>
                </a:solidFill>
              </a:rPr>
              <a:t>queste intervengano nel disegnare percorsi di vita estremamente peculiari </a:t>
            </a:r>
            <a:r>
              <a:rPr lang="it-IT" sz="2000" dirty="0" smtClean="0">
                <a:solidFill>
                  <a:srgbClr val="0070C0"/>
                </a:solidFill>
              </a:rPr>
              <a:t>e specifici</a:t>
            </a:r>
            <a:r>
              <a:rPr lang="it-IT" sz="2000" dirty="0">
                <a:solidFill>
                  <a:srgbClr val="0070C0"/>
                </a:solidFill>
              </a:rPr>
              <a:t>. In reazione a ciò, nascono i cosiddetti </a:t>
            </a:r>
            <a:r>
              <a:rPr lang="it-IT" sz="2000" i="1" dirty="0" err="1">
                <a:solidFill>
                  <a:srgbClr val="0070C0"/>
                </a:solidFill>
              </a:rPr>
              <a:t>Women’s</a:t>
            </a:r>
            <a:r>
              <a:rPr lang="it-IT" sz="2000" i="1" dirty="0">
                <a:solidFill>
                  <a:srgbClr val="0070C0"/>
                </a:solidFill>
              </a:rPr>
              <a:t> </a:t>
            </a:r>
            <a:r>
              <a:rPr lang="it-IT" sz="2000" i="1" dirty="0" err="1">
                <a:solidFill>
                  <a:srgbClr val="0070C0"/>
                </a:solidFill>
              </a:rPr>
              <a:t>studies</a:t>
            </a:r>
            <a:r>
              <a:rPr lang="it-IT" sz="2000" i="1" dirty="0">
                <a:solidFill>
                  <a:srgbClr val="0070C0"/>
                </a:solidFill>
              </a:rPr>
              <a:t> </a:t>
            </a:r>
            <a:r>
              <a:rPr lang="it-IT" sz="2000" dirty="0">
                <a:solidFill>
                  <a:srgbClr val="0070C0"/>
                </a:solidFill>
              </a:rPr>
              <a:t>sulla condizione </a:t>
            </a:r>
            <a:r>
              <a:rPr lang="it-IT" sz="2000" dirty="0" smtClean="0">
                <a:solidFill>
                  <a:srgbClr val="0070C0"/>
                </a:solidFill>
              </a:rPr>
              <a:t>e sull’identità </a:t>
            </a:r>
            <a:r>
              <a:rPr lang="it-IT" sz="2000" dirty="0">
                <a:solidFill>
                  <a:srgbClr val="0070C0"/>
                </a:solidFill>
              </a:rPr>
              <a:t>femminile che si sono sviluppati su una traiettoria </a:t>
            </a:r>
            <a:r>
              <a:rPr lang="it-IT" sz="2000" dirty="0" err="1">
                <a:solidFill>
                  <a:srgbClr val="0070C0"/>
                </a:solidFill>
              </a:rPr>
              <a:t>evolutasi</a:t>
            </a:r>
            <a:r>
              <a:rPr lang="it-IT" sz="2000" dirty="0">
                <a:solidFill>
                  <a:srgbClr val="0070C0"/>
                </a:solidFill>
              </a:rPr>
              <a:t> attraverso </a:t>
            </a:r>
            <a:r>
              <a:rPr lang="it-IT" sz="2000" dirty="0" smtClean="0">
                <a:solidFill>
                  <a:srgbClr val="0070C0"/>
                </a:solidFill>
              </a:rPr>
              <a:t>più fasi</a:t>
            </a:r>
            <a:r>
              <a:rPr lang="it-IT" sz="2000" dirty="0">
                <a:solidFill>
                  <a:srgbClr val="0070C0"/>
                </a:solidFill>
              </a:rPr>
              <a:t>: dal femminismo come conflitto permanente tra i sessi alla pedagogia </a:t>
            </a:r>
            <a:r>
              <a:rPr lang="it-IT" sz="2000" dirty="0" smtClean="0">
                <a:solidFill>
                  <a:srgbClr val="0070C0"/>
                </a:solidFill>
              </a:rPr>
              <a:t>della differenza </a:t>
            </a:r>
            <a:r>
              <a:rPr lang="it-IT" sz="2000" dirty="0">
                <a:solidFill>
                  <a:srgbClr val="0070C0"/>
                </a:solidFill>
              </a:rPr>
              <a:t>(</a:t>
            </a:r>
            <a:r>
              <a:rPr lang="it-IT" sz="2000" dirty="0" err="1">
                <a:solidFill>
                  <a:srgbClr val="0070C0"/>
                </a:solidFill>
              </a:rPr>
              <a:t>Piussi</a:t>
            </a:r>
            <a:r>
              <a:rPr lang="it-IT" sz="2000" dirty="0">
                <a:solidFill>
                  <a:srgbClr val="0070C0"/>
                </a:solidFill>
              </a:rPr>
              <a:t>, 1989</a:t>
            </a:r>
            <a:r>
              <a:rPr lang="it-IT" sz="2000" dirty="0" smtClean="0">
                <a:solidFill>
                  <a:srgbClr val="0070C0"/>
                </a:solidFill>
              </a:rPr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</a:t>
            </a:r>
            <a:r>
              <a:rPr lang="it-IT" sz="2000" dirty="0" smtClean="0"/>
              <a:t>, </a:t>
            </a:r>
            <a:r>
              <a:rPr lang="it-IT" sz="2000" dirty="0">
                <a:solidFill>
                  <a:srgbClr val="0070C0"/>
                </a:solidFill>
              </a:rPr>
              <a:t>dalle politiche sulle pari opportunità al </a:t>
            </a:r>
            <a:r>
              <a:rPr lang="it-IT" sz="2000" i="1" dirty="0" err="1">
                <a:solidFill>
                  <a:srgbClr val="0070C0"/>
                </a:solidFill>
              </a:rPr>
              <a:t>mainstreaming</a:t>
            </a:r>
            <a:r>
              <a:rPr lang="it-IT" sz="2000" i="1" dirty="0">
                <a:solidFill>
                  <a:srgbClr val="0070C0"/>
                </a:solidFill>
              </a:rPr>
              <a:t> </a:t>
            </a:r>
            <a:r>
              <a:rPr lang="it-IT" sz="2000" dirty="0" smtClean="0">
                <a:solidFill>
                  <a:srgbClr val="0070C0"/>
                </a:solidFill>
              </a:rPr>
              <a:t>di genere</a:t>
            </a:r>
            <a:r>
              <a:rPr lang="it-IT" sz="2000" dirty="0">
                <a:solidFill>
                  <a:srgbClr val="0070C0"/>
                </a:solidFill>
              </a:rPr>
              <a:t>, fino alla negazione della differenza intesa come rappresentazione sociale </a:t>
            </a:r>
            <a:r>
              <a:rPr lang="it-IT" sz="2000" dirty="0" smtClean="0">
                <a:solidFill>
                  <a:srgbClr val="0070C0"/>
                </a:solidFill>
              </a:rPr>
              <a:t>di modelli </a:t>
            </a:r>
            <a:r>
              <a:rPr lang="it-IT" sz="2000" dirty="0">
                <a:solidFill>
                  <a:srgbClr val="0070C0"/>
                </a:solidFill>
              </a:rPr>
              <a:t>maschili e femminili connessi con i diversi contesti storici, economici e culturali.</a:t>
            </a:r>
          </a:p>
          <a:p>
            <a:pPr marL="0" indent="0" algn="just">
              <a:buNone/>
            </a:pPr>
            <a:r>
              <a:rPr lang="it-IT" sz="2000" dirty="0">
                <a:solidFill>
                  <a:srgbClr val="0070C0"/>
                </a:solidFill>
              </a:rPr>
              <a:t>Tra le prime contestatrici della scarsa rappresentatività dei modelli di </a:t>
            </a:r>
            <a:r>
              <a:rPr lang="it-IT" sz="2000" dirty="0" err="1">
                <a:solidFill>
                  <a:srgbClr val="0070C0"/>
                </a:solidFill>
              </a:rPr>
              <a:t>adultità</a:t>
            </a:r>
            <a:r>
              <a:rPr lang="it-IT" sz="2000" dirty="0">
                <a:solidFill>
                  <a:srgbClr val="0070C0"/>
                </a:solidFill>
              </a:rPr>
              <a:t> </a:t>
            </a:r>
            <a:r>
              <a:rPr lang="it-IT" sz="2000" dirty="0" smtClean="0">
                <a:solidFill>
                  <a:srgbClr val="0070C0"/>
                </a:solidFill>
              </a:rPr>
              <a:t>maschile, si </a:t>
            </a:r>
            <a:r>
              <a:rPr lang="it-IT" sz="2000" dirty="0">
                <a:solidFill>
                  <a:srgbClr val="0070C0"/>
                </a:solidFill>
              </a:rPr>
              <a:t>collocano </a:t>
            </a:r>
            <a:r>
              <a:rPr lang="it-IT" sz="2000" dirty="0" err="1">
                <a:solidFill>
                  <a:srgbClr val="0070C0"/>
                </a:solidFill>
              </a:rPr>
              <a:t>Gilligan</a:t>
            </a:r>
            <a:r>
              <a:rPr lang="it-IT" sz="2000" dirty="0">
                <a:solidFill>
                  <a:srgbClr val="0070C0"/>
                </a:solidFill>
              </a:rPr>
              <a:t> (1987</a:t>
            </a:r>
            <a:r>
              <a:rPr lang="it-IT" sz="2000" dirty="0" smtClean="0">
                <a:solidFill>
                  <a:srgbClr val="0070C0"/>
                </a:solidFill>
              </a:rPr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**</a:t>
            </a:r>
            <a:r>
              <a:rPr lang="it-IT" sz="2000" dirty="0" smtClean="0"/>
              <a:t> </a:t>
            </a:r>
            <a:r>
              <a:rPr lang="it-IT" sz="2000" b="1" dirty="0">
                <a:solidFill>
                  <a:srgbClr val="0070C0"/>
                </a:solidFill>
              </a:rPr>
              <a:t>e Peck (1986</a:t>
            </a:r>
            <a:r>
              <a:rPr lang="it-IT" sz="2000" b="1" dirty="0" smtClean="0">
                <a:solidFill>
                  <a:srgbClr val="0070C0"/>
                </a:solidFill>
              </a:rPr>
              <a:t>)</a:t>
            </a:r>
            <a:r>
              <a:rPr lang="it-IT" sz="2000" b="1" dirty="0" smtClean="0">
                <a:solidFill>
                  <a:srgbClr val="FF0000"/>
                </a:solidFill>
              </a:rPr>
              <a:t>***</a:t>
            </a:r>
            <a:r>
              <a:rPr lang="it-IT" sz="2000" dirty="0" smtClean="0"/>
              <a:t> </a:t>
            </a:r>
            <a:r>
              <a:rPr lang="it-IT" sz="2000" dirty="0">
                <a:solidFill>
                  <a:srgbClr val="0070C0"/>
                </a:solidFill>
              </a:rPr>
              <a:t>che evidenziano la preponderanza, </a:t>
            </a:r>
            <a:r>
              <a:rPr lang="it-IT" sz="2000" dirty="0" smtClean="0">
                <a:solidFill>
                  <a:srgbClr val="0070C0"/>
                </a:solidFill>
              </a:rPr>
              <a:t>nella ricerca </a:t>
            </a:r>
            <a:r>
              <a:rPr lang="it-IT" sz="2000" dirty="0">
                <a:solidFill>
                  <a:srgbClr val="0070C0"/>
                </a:solidFill>
              </a:rPr>
              <a:t>empirica, di dimensioni come il lavoro e il successo in termini di </a:t>
            </a:r>
            <a:r>
              <a:rPr lang="it-IT" sz="2000" dirty="0" smtClean="0">
                <a:solidFill>
                  <a:srgbClr val="0070C0"/>
                </a:solidFill>
              </a:rPr>
              <a:t>dimensioni prettamente </a:t>
            </a:r>
            <a:r>
              <a:rPr lang="it-IT" sz="2000" dirty="0">
                <a:solidFill>
                  <a:srgbClr val="0070C0"/>
                </a:solidFill>
              </a:rPr>
              <a:t>maschili e suggeriscono con forza di considerare variabili relative </a:t>
            </a:r>
            <a:r>
              <a:rPr lang="it-IT" sz="2000" dirty="0" smtClean="0">
                <a:solidFill>
                  <a:srgbClr val="0070C0"/>
                </a:solidFill>
              </a:rPr>
              <a:t>allo sviluppo </a:t>
            </a:r>
            <a:r>
              <a:rPr lang="it-IT" sz="2000" dirty="0">
                <a:solidFill>
                  <a:srgbClr val="0070C0"/>
                </a:solidFill>
              </a:rPr>
              <a:t>in cui siano considerati anche aspetti relativi ai rapporti, alle </a:t>
            </a:r>
            <a:r>
              <a:rPr lang="it-IT" sz="2000" dirty="0" smtClean="0">
                <a:solidFill>
                  <a:srgbClr val="0070C0"/>
                </a:solidFill>
              </a:rPr>
              <a:t>relazioni affettive</a:t>
            </a:r>
            <a:r>
              <a:rPr lang="it-IT" sz="2000" dirty="0">
                <a:solidFill>
                  <a:srgbClr val="0070C0"/>
                </a:solidFill>
              </a:rPr>
              <a:t>, alle strategie attraverso le quali le donne costruiscono il proprio senso di sé </a:t>
            </a:r>
            <a:r>
              <a:rPr lang="it-IT" sz="2000" dirty="0" smtClean="0">
                <a:solidFill>
                  <a:srgbClr val="0070C0"/>
                </a:solidFill>
              </a:rPr>
              <a:t>e ampliano </a:t>
            </a:r>
            <a:r>
              <a:rPr lang="it-IT" sz="2000" dirty="0">
                <a:solidFill>
                  <a:srgbClr val="0070C0"/>
                </a:solidFill>
              </a:rPr>
              <a:t>i propri </a:t>
            </a:r>
            <a:r>
              <a:rPr lang="it-IT" sz="2000" dirty="0" err="1">
                <a:solidFill>
                  <a:srgbClr val="0070C0"/>
                </a:solidFill>
              </a:rPr>
              <a:t>saperi</a:t>
            </a:r>
            <a:r>
              <a:rPr lang="it-IT" sz="2000" dirty="0">
                <a:solidFill>
                  <a:srgbClr val="0070C0"/>
                </a:solidFill>
              </a:rPr>
              <a:t>.</a:t>
            </a:r>
            <a:endParaRPr lang="it-IT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796313"/>
      </p:ext>
    </p:extLst>
  </p:cSld>
  <p:clrMapOvr>
    <a:masterClrMapping/>
  </p:clrMapOvr>
</p:sld>
</file>

<file path=ppt/theme/theme1.xml><?xml version="1.0" encoding="utf-8"?>
<a:theme xmlns:a="http://schemas.openxmlformats.org/drawingml/2006/main" name="MODELLI DI FORMAZIONE - SECONDA PARTE - PRIMO, SECONDO, TERZO, QUARTO E QUINTO STEP.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Seren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Sereno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reno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reno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MODELLI DI FORMAZIONE - SECONDA PARTE - PRIMO, SECONDO, TERZO, QUARTO E QUINTO STEP.</Template>
  <TotalTime>728</TotalTime>
  <Words>4006</Words>
  <Application>Microsoft Office PowerPoint</Application>
  <PresentationFormat>Presentazione su schermo (4:3)</PresentationFormat>
  <Paragraphs>107</Paragraphs>
  <Slides>16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MODELLI DI FORMAZIONE - SECONDA PARTE - PRIMO, SECONDO, TERZO, QUARTO E QUINTO STEP.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  <vt:lpstr>Parte terza. L’apprendimento in età adulta.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Parte terza. L’apprendimento in età adulta.</dc:title>
  <dc:creator>Raffaele</dc:creator>
  <cp:lastModifiedBy>Raffaele</cp:lastModifiedBy>
  <cp:revision>23</cp:revision>
  <cp:lastPrinted>2004-03-23T14:23:01Z</cp:lastPrinted>
  <dcterms:created xsi:type="dcterms:W3CDTF">2013-01-02T16:52:20Z</dcterms:created>
  <dcterms:modified xsi:type="dcterms:W3CDTF">2013-01-12T22:31:46Z</dcterms:modified>
</cp:coreProperties>
</file>