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3655" r:id="rId1"/>
  </p:sldMasterIdLst>
  <p:notesMasterIdLst>
    <p:notesMasterId r:id="rId15"/>
  </p:notesMasterIdLst>
  <p:sldIdLst>
    <p:sldId id="373" r:id="rId2"/>
    <p:sldId id="374" r:id="rId3"/>
    <p:sldId id="375" r:id="rId4"/>
    <p:sldId id="376" r:id="rId5"/>
    <p:sldId id="377" r:id="rId6"/>
    <p:sldId id="378" r:id="rId7"/>
    <p:sldId id="379" r:id="rId8"/>
    <p:sldId id="380" r:id="rId9"/>
    <p:sldId id="381" r:id="rId10"/>
    <p:sldId id="382" r:id="rId11"/>
    <p:sldId id="383" r:id="rId12"/>
    <p:sldId id="384" r:id="rId13"/>
    <p:sldId id="385" r:id="rId14"/>
  </p:sldIdLst>
  <p:sldSz cx="9144000" cy="6858000" type="screen4x3"/>
  <p:notesSz cx="6648450" cy="9909175"/>
  <p:defaultTextStyle>
    <a:defPPr>
      <a:defRPr lang="it-IT"/>
    </a:defPPr>
    <a:lvl1pPr algn="l" rtl="0" eaLnBrk="0" fontAlgn="base" hangingPunct="0">
      <a:spcBef>
        <a:spcPct val="0"/>
      </a:spcBef>
      <a:spcAft>
        <a:spcPct val="0"/>
      </a:spcAft>
      <a:defRPr sz="2400" kern="1200">
        <a:solidFill>
          <a:schemeClr val="tx1"/>
        </a:solidFill>
        <a:latin typeface="Times New Roman" charset="0"/>
        <a:ea typeface="+mn-ea"/>
        <a:cs typeface="+mn-cs"/>
      </a:defRPr>
    </a:lvl1pPr>
    <a:lvl2pPr marL="457200" algn="l" rtl="0" eaLnBrk="0" fontAlgn="base" hangingPunct="0">
      <a:spcBef>
        <a:spcPct val="0"/>
      </a:spcBef>
      <a:spcAft>
        <a:spcPct val="0"/>
      </a:spcAft>
      <a:defRPr sz="2400" kern="1200">
        <a:solidFill>
          <a:schemeClr val="tx1"/>
        </a:solidFill>
        <a:latin typeface="Times New Roman" charset="0"/>
        <a:ea typeface="+mn-ea"/>
        <a:cs typeface="+mn-cs"/>
      </a:defRPr>
    </a:lvl2pPr>
    <a:lvl3pPr marL="914400" algn="l" rtl="0" eaLnBrk="0" fontAlgn="base" hangingPunct="0">
      <a:spcBef>
        <a:spcPct val="0"/>
      </a:spcBef>
      <a:spcAft>
        <a:spcPct val="0"/>
      </a:spcAft>
      <a:defRPr sz="2400" kern="1200">
        <a:solidFill>
          <a:schemeClr val="tx1"/>
        </a:solidFill>
        <a:latin typeface="Times New Roman" charset="0"/>
        <a:ea typeface="+mn-ea"/>
        <a:cs typeface="+mn-cs"/>
      </a:defRPr>
    </a:lvl3pPr>
    <a:lvl4pPr marL="1371600" algn="l" rtl="0" eaLnBrk="0" fontAlgn="base" hangingPunct="0">
      <a:spcBef>
        <a:spcPct val="0"/>
      </a:spcBef>
      <a:spcAft>
        <a:spcPct val="0"/>
      </a:spcAft>
      <a:defRPr sz="2400" kern="1200">
        <a:solidFill>
          <a:schemeClr val="tx1"/>
        </a:solidFill>
        <a:latin typeface="Times New Roman" charset="0"/>
        <a:ea typeface="+mn-ea"/>
        <a:cs typeface="+mn-cs"/>
      </a:defRPr>
    </a:lvl4pPr>
    <a:lvl5pPr marL="1828800" algn="l" rtl="0" eaLnBrk="0" fontAlgn="base" hangingPunct="0">
      <a:spcBef>
        <a:spcPct val="0"/>
      </a:spcBef>
      <a:spcAft>
        <a:spcPct val="0"/>
      </a:spcAft>
      <a:defRPr sz="2400" kern="1200">
        <a:solidFill>
          <a:schemeClr val="tx1"/>
        </a:solidFill>
        <a:latin typeface="Times New Roman" charset="0"/>
        <a:ea typeface="+mn-ea"/>
        <a:cs typeface="+mn-cs"/>
      </a:defRPr>
    </a:lvl5pPr>
    <a:lvl6pPr marL="2286000" algn="l" defTabSz="914400" rtl="0" eaLnBrk="1" latinLnBrk="0" hangingPunct="1">
      <a:defRPr sz="2400" kern="1200">
        <a:solidFill>
          <a:schemeClr val="tx1"/>
        </a:solidFill>
        <a:latin typeface="Times New Roman" charset="0"/>
        <a:ea typeface="+mn-ea"/>
        <a:cs typeface="+mn-cs"/>
      </a:defRPr>
    </a:lvl6pPr>
    <a:lvl7pPr marL="2743200" algn="l" defTabSz="914400" rtl="0" eaLnBrk="1" latinLnBrk="0" hangingPunct="1">
      <a:defRPr sz="2400" kern="1200">
        <a:solidFill>
          <a:schemeClr val="tx1"/>
        </a:solidFill>
        <a:latin typeface="Times New Roman" charset="0"/>
        <a:ea typeface="+mn-ea"/>
        <a:cs typeface="+mn-cs"/>
      </a:defRPr>
    </a:lvl7pPr>
    <a:lvl8pPr marL="3200400" algn="l" defTabSz="914400" rtl="0" eaLnBrk="1" latinLnBrk="0" hangingPunct="1">
      <a:defRPr sz="2400" kern="1200">
        <a:solidFill>
          <a:schemeClr val="tx1"/>
        </a:solidFill>
        <a:latin typeface="Times New Roman" charset="0"/>
        <a:ea typeface="+mn-ea"/>
        <a:cs typeface="+mn-cs"/>
      </a:defRPr>
    </a:lvl8pPr>
    <a:lvl9pPr marL="3657600" algn="l" defTabSz="914400" rtl="0" eaLnBrk="1" latinLnBrk="0" hangingPunct="1">
      <a:defRPr sz="2400" kern="1200">
        <a:solidFill>
          <a:schemeClr val="tx1"/>
        </a:solidFill>
        <a:latin typeface="Times New Roman"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7082E"/>
    <a:srgbClr val="00CC66"/>
    <a:srgbClr val="FF99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ile medio 2 - Colore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p:scale>
          <a:sx n="70" d="100"/>
          <a:sy n="70" d="100"/>
        </p:scale>
        <p:origin x="-516" y="942"/>
      </p:cViewPr>
      <p:guideLst>
        <p:guide orient="horz" pos="2160"/>
        <p:guide pos="288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881313" cy="495300"/>
          </a:xfrm>
          <a:prstGeom prst="rect">
            <a:avLst/>
          </a:prstGeom>
        </p:spPr>
        <p:txBody>
          <a:bodyPr vert="horz" lIns="91440" tIns="45720" rIns="91440" bIns="45720" rtlCol="0"/>
          <a:lstStyle>
            <a:lvl1pPr algn="l">
              <a:defRPr sz="1200"/>
            </a:lvl1pPr>
          </a:lstStyle>
          <a:p>
            <a:pPr>
              <a:defRPr/>
            </a:pPr>
            <a:endParaRPr lang="it-IT"/>
          </a:p>
        </p:txBody>
      </p:sp>
      <p:sp>
        <p:nvSpPr>
          <p:cNvPr id="3" name="Segnaposto data 2"/>
          <p:cNvSpPr>
            <a:spLocks noGrp="1"/>
          </p:cNvSpPr>
          <p:nvPr>
            <p:ph type="dt" idx="1"/>
          </p:nvPr>
        </p:nvSpPr>
        <p:spPr>
          <a:xfrm>
            <a:off x="3765550" y="0"/>
            <a:ext cx="2881313" cy="495300"/>
          </a:xfrm>
          <a:prstGeom prst="rect">
            <a:avLst/>
          </a:prstGeom>
        </p:spPr>
        <p:txBody>
          <a:bodyPr vert="horz" lIns="91440" tIns="45720" rIns="91440" bIns="45720" rtlCol="0"/>
          <a:lstStyle>
            <a:lvl1pPr algn="r">
              <a:defRPr sz="1200"/>
            </a:lvl1pPr>
          </a:lstStyle>
          <a:p>
            <a:pPr>
              <a:defRPr/>
            </a:pPr>
            <a:fld id="{1EAC2014-E4DD-4828-B551-CBFCB0DC4E07}" type="datetimeFigureOut">
              <a:rPr lang="it-IT"/>
              <a:pPr>
                <a:defRPr/>
              </a:pPr>
              <a:t>30/12/2012</a:t>
            </a:fld>
            <a:endParaRPr lang="it-IT"/>
          </a:p>
        </p:txBody>
      </p:sp>
      <p:sp>
        <p:nvSpPr>
          <p:cNvPr id="4" name="Segnaposto immagine diapositiva 3"/>
          <p:cNvSpPr>
            <a:spLocks noGrp="1" noRot="1" noChangeAspect="1"/>
          </p:cNvSpPr>
          <p:nvPr>
            <p:ph type="sldImg" idx="2"/>
          </p:nvPr>
        </p:nvSpPr>
        <p:spPr>
          <a:xfrm>
            <a:off x="847725" y="742950"/>
            <a:ext cx="4953000" cy="3716338"/>
          </a:xfrm>
          <a:prstGeom prst="rect">
            <a:avLst/>
          </a:prstGeom>
          <a:noFill/>
          <a:ln w="12700">
            <a:solidFill>
              <a:prstClr val="black"/>
            </a:solidFill>
          </a:ln>
        </p:spPr>
        <p:txBody>
          <a:bodyPr vert="horz" lIns="91440" tIns="45720" rIns="91440" bIns="45720" rtlCol="0" anchor="ctr"/>
          <a:lstStyle/>
          <a:p>
            <a:pPr lvl="0"/>
            <a:endParaRPr lang="it-IT" noProof="0" smtClean="0"/>
          </a:p>
        </p:txBody>
      </p:sp>
      <p:sp>
        <p:nvSpPr>
          <p:cNvPr id="5" name="Segnaposto note 4"/>
          <p:cNvSpPr>
            <a:spLocks noGrp="1"/>
          </p:cNvSpPr>
          <p:nvPr>
            <p:ph type="body" sz="quarter" idx="3"/>
          </p:nvPr>
        </p:nvSpPr>
        <p:spPr>
          <a:xfrm>
            <a:off x="665163" y="4706938"/>
            <a:ext cx="5318125" cy="4459287"/>
          </a:xfrm>
          <a:prstGeom prst="rect">
            <a:avLst/>
          </a:prstGeom>
        </p:spPr>
        <p:txBody>
          <a:bodyPr vert="horz" lIns="91440" tIns="45720" rIns="91440" bIns="45720" rtlCol="0"/>
          <a:lstStyle/>
          <a:p>
            <a:pPr lvl="0"/>
            <a:r>
              <a:rPr lang="it-IT" noProof="0" smtClean="0"/>
              <a:t>Fare clic per modificare stili del testo dello schema</a:t>
            </a:r>
          </a:p>
          <a:p>
            <a:pPr lvl="1"/>
            <a:r>
              <a:rPr lang="it-IT" noProof="0" smtClean="0"/>
              <a:t>Secondo livello</a:t>
            </a:r>
          </a:p>
          <a:p>
            <a:pPr lvl="2"/>
            <a:r>
              <a:rPr lang="it-IT" noProof="0" smtClean="0"/>
              <a:t>Terzo livello</a:t>
            </a:r>
          </a:p>
          <a:p>
            <a:pPr lvl="3"/>
            <a:r>
              <a:rPr lang="it-IT" noProof="0" smtClean="0"/>
              <a:t>Quarto livello</a:t>
            </a:r>
          </a:p>
          <a:p>
            <a:pPr lvl="4"/>
            <a:r>
              <a:rPr lang="it-IT" noProof="0" smtClean="0"/>
              <a:t>Quinto livello</a:t>
            </a:r>
          </a:p>
        </p:txBody>
      </p:sp>
      <p:sp>
        <p:nvSpPr>
          <p:cNvPr id="6" name="Segnaposto piè di pagina 5"/>
          <p:cNvSpPr>
            <a:spLocks noGrp="1"/>
          </p:cNvSpPr>
          <p:nvPr>
            <p:ph type="ftr" sz="quarter" idx="4"/>
          </p:nvPr>
        </p:nvSpPr>
        <p:spPr>
          <a:xfrm>
            <a:off x="0" y="9412288"/>
            <a:ext cx="2881313" cy="495300"/>
          </a:xfrm>
          <a:prstGeom prst="rect">
            <a:avLst/>
          </a:prstGeom>
        </p:spPr>
        <p:txBody>
          <a:bodyPr vert="horz" lIns="91440" tIns="45720" rIns="91440" bIns="45720" rtlCol="0" anchor="b"/>
          <a:lstStyle>
            <a:lvl1pPr algn="l">
              <a:defRPr sz="1200"/>
            </a:lvl1pPr>
          </a:lstStyle>
          <a:p>
            <a:pPr>
              <a:defRPr/>
            </a:pPr>
            <a:endParaRPr lang="it-IT"/>
          </a:p>
        </p:txBody>
      </p:sp>
      <p:sp>
        <p:nvSpPr>
          <p:cNvPr id="7" name="Segnaposto numero diapositiva 6"/>
          <p:cNvSpPr>
            <a:spLocks noGrp="1"/>
          </p:cNvSpPr>
          <p:nvPr>
            <p:ph type="sldNum" sz="quarter" idx="5"/>
          </p:nvPr>
        </p:nvSpPr>
        <p:spPr>
          <a:xfrm>
            <a:off x="3765550" y="9412288"/>
            <a:ext cx="2881313" cy="495300"/>
          </a:xfrm>
          <a:prstGeom prst="rect">
            <a:avLst/>
          </a:prstGeom>
        </p:spPr>
        <p:txBody>
          <a:bodyPr vert="horz" lIns="91440" tIns="45720" rIns="91440" bIns="45720" rtlCol="0" anchor="b"/>
          <a:lstStyle>
            <a:lvl1pPr algn="r">
              <a:defRPr sz="1200"/>
            </a:lvl1pPr>
          </a:lstStyle>
          <a:p>
            <a:pPr>
              <a:defRPr/>
            </a:pPr>
            <a:fld id="{CF9464FE-0DF2-475C-AE86-BCECD6C12612}" type="slidenum">
              <a:rPr lang="it-IT"/>
              <a:pPr>
                <a:defRPr/>
              </a:pPr>
              <a:t>‹N›</a:t>
            </a:fld>
            <a:endParaRPr lang="it-IT"/>
          </a:p>
        </p:txBody>
      </p:sp>
    </p:spTree>
    <p:extLst>
      <p:ext uri="{BB962C8B-B14F-4D97-AF65-F5344CB8AC3E}">
        <p14:creationId xmlns:p14="http://schemas.microsoft.com/office/powerpoint/2010/main" val="2133335746"/>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mn-lt"/>
        <a:ea typeface="+mn-ea"/>
        <a:cs typeface="+mn-cs"/>
      </a:defRPr>
    </a:lvl1pPr>
    <a:lvl2pPr marL="457200" algn="l" rtl="0" eaLnBrk="0" fontAlgn="base" hangingPunct="0">
      <a:spcBef>
        <a:spcPct val="30000"/>
      </a:spcBef>
      <a:spcAft>
        <a:spcPct val="0"/>
      </a:spcAft>
      <a:defRPr sz="1200" kern="1200">
        <a:solidFill>
          <a:schemeClr val="tx1"/>
        </a:solidFill>
        <a:latin typeface="+mn-lt"/>
        <a:ea typeface="+mn-ea"/>
        <a:cs typeface="+mn-cs"/>
      </a:defRPr>
    </a:lvl2pPr>
    <a:lvl3pPr marL="914400" algn="l" rtl="0" eaLnBrk="0" fontAlgn="base" hangingPunct="0">
      <a:spcBef>
        <a:spcPct val="30000"/>
      </a:spcBef>
      <a:spcAft>
        <a:spcPct val="0"/>
      </a:spcAft>
      <a:defRPr sz="1200" kern="1200">
        <a:solidFill>
          <a:schemeClr val="tx1"/>
        </a:solidFill>
        <a:latin typeface="+mn-lt"/>
        <a:ea typeface="+mn-ea"/>
        <a:cs typeface="+mn-cs"/>
      </a:defRPr>
    </a:lvl3pPr>
    <a:lvl4pPr marL="1371600" algn="l" rtl="0" eaLnBrk="0" fontAlgn="base" hangingPunct="0">
      <a:spcBef>
        <a:spcPct val="30000"/>
      </a:spcBef>
      <a:spcAft>
        <a:spcPct val="0"/>
      </a:spcAft>
      <a:defRPr sz="1200" kern="1200">
        <a:solidFill>
          <a:schemeClr val="tx1"/>
        </a:solidFill>
        <a:latin typeface="+mn-lt"/>
        <a:ea typeface="+mn-ea"/>
        <a:cs typeface="+mn-cs"/>
      </a:defRPr>
    </a:lvl4pPr>
    <a:lvl5pPr marL="1828800" algn="l" rtl="0" eaLnBrk="0" fontAlgn="base" hangingPunct="0">
      <a:spcBef>
        <a:spcPct val="30000"/>
      </a:spcBef>
      <a:spcAft>
        <a:spcPct val="0"/>
      </a:spcAft>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4" name="Freeform 2"/>
          <p:cNvSpPr>
            <a:spLocks/>
          </p:cNvSpPr>
          <p:nvPr/>
        </p:nvSpPr>
        <p:spPr bwMode="gray">
          <a:xfrm>
            <a:off x="690563" y="3340100"/>
            <a:ext cx="7653337" cy="485775"/>
          </a:xfrm>
          <a:custGeom>
            <a:avLst/>
            <a:gdLst>
              <a:gd name="T0" fmla="*/ 2147483647 w 4128"/>
              <a:gd name="T1" fmla="*/ 2147483647 h 479"/>
              <a:gd name="T2" fmla="*/ 2147483647 w 4128"/>
              <a:gd name="T3" fmla="*/ 2147483647 h 479"/>
              <a:gd name="T4" fmla="*/ 2147483647 w 4128"/>
              <a:gd name="T5" fmla="*/ 2147483647 h 479"/>
              <a:gd name="T6" fmla="*/ 0 w 4128"/>
              <a:gd name="T7" fmla="*/ 2147483647 h 479"/>
              <a:gd name="T8" fmla="*/ 2147483647 w 4128"/>
              <a:gd name="T9" fmla="*/ 2147483647 h 47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128" h="479">
                <a:moveTo>
                  <a:pt x="163" y="200"/>
                </a:moveTo>
                <a:cubicBezTo>
                  <a:pt x="163" y="200"/>
                  <a:pt x="2054" y="0"/>
                  <a:pt x="4128" y="200"/>
                </a:cubicBezTo>
                <a:cubicBezTo>
                  <a:pt x="4128" y="200"/>
                  <a:pt x="4128" y="314"/>
                  <a:pt x="4128" y="429"/>
                </a:cubicBezTo>
                <a:cubicBezTo>
                  <a:pt x="2371" y="200"/>
                  <a:pt x="688" y="479"/>
                  <a:pt x="0" y="441"/>
                </a:cubicBezTo>
                <a:lnTo>
                  <a:pt x="163" y="200"/>
                </a:lnTo>
                <a:close/>
              </a:path>
            </a:pathLst>
          </a:custGeom>
          <a:solidFill>
            <a:schemeClr val="hlink">
              <a:alpha val="50195"/>
            </a:schemeClr>
          </a:solidFill>
          <a:ln>
            <a:noFill/>
          </a:ln>
          <a:extLst>
            <a:ext uri="{91240B29-F687-4F45-9708-019B960494DF}">
              <a14:hiddenLine xmlns:a14="http://schemas.microsoft.com/office/drawing/2010/main" w="9525">
                <a:solidFill>
                  <a:schemeClr val="tx1"/>
                </a:solidFill>
                <a:round/>
                <a:headEnd/>
                <a:tailEnd/>
              </a14:hiddenLine>
            </a:ext>
          </a:extLst>
        </p:spPr>
        <p:txBody>
          <a:bodyPr wrap="none" anchor="ctr"/>
          <a:lstStyle/>
          <a:p>
            <a:endParaRPr lang="it-IT"/>
          </a:p>
        </p:txBody>
      </p:sp>
      <p:sp>
        <p:nvSpPr>
          <p:cNvPr id="28675" name="Rectangle 3"/>
          <p:cNvSpPr>
            <a:spLocks noGrp="1" noChangeArrowheads="1"/>
          </p:cNvSpPr>
          <p:nvPr>
            <p:ph type="ctrTitle"/>
          </p:nvPr>
        </p:nvSpPr>
        <p:spPr>
          <a:xfrm>
            <a:off x="685800" y="2286000"/>
            <a:ext cx="7772400" cy="1143000"/>
          </a:xfrm>
        </p:spPr>
        <p:txBody>
          <a:bodyPr/>
          <a:lstStyle>
            <a:lvl1pPr>
              <a:defRPr/>
            </a:lvl1pPr>
          </a:lstStyle>
          <a:p>
            <a:pPr lvl="0"/>
            <a:r>
              <a:rPr lang="it-IT" noProof="0" smtClean="0"/>
              <a:t>Fare clic per modificare lo stile del titolo</a:t>
            </a:r>
            <a:endParaRPr lang="en-US" noProof="0" smtClean="0"/>
          </a:p>
        </p:txBody>
      </p:sp>
      <p:sp>
        <p:nvSpPr>
          <p:cNvPr id="28676" name="Rectangle 4"/>
          <p:cNvSpPr>
            <a:spLocks noGrp="1" noChangeArrowheads="1"/>
          </p:cNvSpPr>
          <p:nvPr>
            <p:ph type="subTitle" idx="1"/>
          </p:nvPr>
        </p:nvSpPr>
        <p:spPr>
          <a:xfrm>
            <a:off x="1371600" y="3886200"/>
            <a:ext cx="6400800" cy="1752600"/>
          </a:xfrm>
        </p:spPr>
        <p:txBody>
          <a:bodyPr/>
          <a:lstStyle>
            <a:lvl1pPr marL="0" indent="0" algn="ctr">
              <a:buFont typeface="Monotype Sorts" pitchFamily="2" charset="2"/>
              <a:buNone/>
              <a:defRPr/>
            </a:lvl1pPr>
          </a:lstStyle>
          <a:p>
            <a:pPr lvl="0"/>
            <a:r>
              <a:rPr lang="it-IT" noProof="0" smtClean="0"/>
              <a:t>Fare clic per modificare lo stile del sottotitolo dello schema</a:t>
            </a:r>
            <a:endParaRPr lang="en-US" noProof="0" smtClean="0"/>
          </a:p>
        </p:txBody>
      </p:sp>
      <p:sp>
        <p:nvSpPr>
          <p:cNvPr id="5" name="Rectangle 5"/>
          <p:cNvSpPr>
            <a:spLocks noGrp="1" noChangeArrowheads="1"/>
          </p:cNvSpPr>
          <p:nvPr>
            <p:ph type="dt" sz="half" idx="10"/>
          </p:nvPr>
        </p:nvSpPr>
        <p:spPr/>
        <p:txBody>
          <a:bodyPr/>
          <a:lstStyle>
            <a:lvl1pPr>
              <a:defRPr>
                <a:solidFill>
                  <a:srgbClr val="578963"/>
                </a:solidFill>
              </a:defRPr>
            </a:lvl1pPr>
          </a:lstStyle>
          <a:p>
            <a:pPr>
              <a:defRPr/>
            </a:pPr>
            <a:endParaRPr lang="en-US"/>
          </a:p>
        </p:txBody>
      </p:sp>
      <p:sp>
        <p:nvSpPr>
          <p:cNvPr id="6" name="Rectangle 6"/>
          <p:cNvSpPr>
            <a:spLocks noGrp="1" noChangeArrowheads="1"/>
          </p:cNvSpPr>
          <p:nvPr>
            <p:ph type="ftr" sz="quarter" idx="11"/>
          </p:nvPr>
        </p:nvSpPr>
        <p:spPr/>
        <p:txBody>
          <a:bodyPr/>
          <a:lstStyle>
            <a:lvl1pPr>
              <a:defRPr>
                <a:solidFill>
                  <a:srgbClr val="578963"/>
                </a:solidFill>
              </a:defRPr>
            </a:lvl1pPr>
          </a:lstStyle>
          <a:p>
            <a:pPr>
              <a:defRPr/>
            </a:pPr>
            <a:endParaRPr lang="en-US"/>
          </a:p>
        </p:txBody>
      </p:sp>
      <p:sp>
        <p:nvSpPr>
          <p:cNvPr id="7" name="Rectangle 7"/>
          <p:cNvSpPr>
            <a:spLocks noGrp="1" noChangeArrowheads="1"/>
          </p:cNvSpPr>
          <p:nvPr>
            <p:ph type="sldNum" sz="quarter" idx="12"/>
          </p:nvPr>
        </p:nvSpPr>
        <p:spPr/>
        <p:txBody>
          <a:bodyPr/>
          <a:lstStyle>
            <a:lvl1pPr>
              <a:defRPr>
                <a:solidFill>
                  <a:srgbClr val="578963"/>
                </a:solidFill>
              </a:defRPr>
            </a:lvl1pPr>
          </a:lstStyle>
          <a:p>
            <a:pPr>
              <a:defRPr/>
            </a:pPr>
            <a:fld id="{23301924-1B8A-43E5-9B89-40B0ABC4F82E}" type="slidenum">
              <a:rPr lang="en-US"/>
              <a:pPr>
                <a:defRPr/>
              </a:pPr>
              <a:t>‹N›</a:t>
            </a:fld>
            <a:endParaRPr lang="en-US"/>
          </a:p>
        </p:txBody>
      </p:sp>
    </p:spTree>
    <p:extLst>
      <p:ext uri="{BB962C8B-B14F-4D97-AF65-F5344CB8AC3E}">
        <p14:creationId xmlns:p14="http://schemas.microsoft.com/office/powerpoint/2010/main" val="214418288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idx="1"/>
          </p:nvPr>
        </p:nvSpPr>
        <p:spPr/>
        <p:txBody>
          <a:body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68DECC7-62B4-45FC-B07B-0C1F3C7E3677}" type="slidenum">
              <a:rPr lang="en-US"/>
              <a:pPr>
                <a:defRPr/>
              </a:pPr>
              <a:t>‹N›</a:t>
            </a:fld>
            <a:endParaRPr lang="en-US"/>
          </a:p>
        </p:txBody>
      </p:sp>
    </p:spTree>
    <p:extLst>
      <p:ext uri="{BB962C8B-B14F-4D97-AF65-F5344CB8AC3E}">
        <p14:creationId xmlns:p14="http://schemas.microsoft.com/office/powerpoint/2010/main" val="9333536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olo 1"/>
          <p:cNvSpPr>
            <a:spLocks noGrp="1"/>
          </p:cNvSpPr>
          <p:nvPr>
            <p:ph type="title"/>
          </p:nvPr>
        </p:nvSpPr>
        <p:spPr>
          <a:xfrm>
            <a:off x="722313" y="4406900"/>
            <a:ext cx="7772400" cy="1362075"/>
          </a:xfrm>
        </p:spPr>
        <p:txBody>
          <a:bodyPr anchor="t"/>
          <a:lstStyle>
            <a:lvl1pPr algn="l">
              <a:defRPr sz="4000" b="1" cap="all"/>
            </a:lvl1pPr>
          </a:lstStyle>
          <a:p>
            <a:r>
              <a:rPr lang="it-IT" smtClean="0"/>
              <a:t>Fare clic per modificare lo stile del titolo</a:t>
            </a:r>
            <a:endParaRPr lang="it-IT"/>
          </a:p>
        </p:txBody>
      </p:sp>
      <p:sp>
        <p:nvSpPr>
          <p:cNvPr id="3" name="Segnaposto testo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it-IT" smtClean="0"/>
              <a:t>Fare clic per modificare stili del testo dello schema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19696D3-1D8D-4346-81BD-1D7EFCB5EDC1}" type="slidenum">
              <a:rPr lang="en-US"/>
              <a:pPr>
                <a:defRPr/>
              </a:pPr>
              <a:t>‹N›</a:t>
            </a:fld>
            <a:endParaRPr lang="en-US"/>
          </a:p>
        </p:txBody>
      </p:sp>
    </p:spTree>
    <p:extLst>
      <p:ext uri="{BB962C8B-B14F-4D97-AF65-F5344CB8AC3E}">
        <p14:creationId xmlns:p14="http://schemas.microsoft.com/office/powerpoint/2010/main" val="29975641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contenuto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contenuto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06F2EE5-C013-43CE-8317-4FB233551E9F}" type="slidenum">
              <a:rPr lang="en-US"/>
              <a:pPr>
                <a:defRPr/>
              </a:pPr>
              <a:t>‹N›</a:t>
            </a:fld>
            <a:endParaRPr lang="en-US"/>
          </a:p>
        </p:txBody>
      </p:sp>
    </p:spTree>
    <p:extLst>
      <p:ext uri="{BB962C8B-B14F-4D97-AF65-F5344CB8AC3E}">
        <p14:creationId xmlns:p14="http://schemas.microsoft.com/office/powerpoint/2010/main" val="33329446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olo 1"/>
          <p:cNvSpPr>
            <a:spLocks noGrp="1"/>
          </p:cNvSpPr>
          <p:nvPr>
            <p:ph type="title"/>
          </p:nvPr>
        </p:nvSpPr>
        <p:spPr>
          <a:xfrm>
            <a:off x="457200" y="274638"/>
            <a:ext cx="8229600" cy="1143000"/>
          </a:xfrm>
        </p:spPr>
        <p:txBody>
          <a:bodyPr/>
          <a:lstStyle>
            <a:lvl1pPr>
              <a:defRPr/>
            </a:lvl1pPr>
          </a:lstStyle>
          <a:p>
            <a:r>
              <a:rPr lang="it-IT" smtClean="0"/>
              <a:t>Fare clic per modificare lo stile del titolo</a:t>
            </a:r>
            <a:endParaRPr lang="it-IT"/>
          </a:p>
        </p:txBody>
      </p:sp>
      <p:sp>
        <p:nvSpPr>
          <p:cNvPr id="3" name="Segnaposto testo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4" name="Segnaposto contenuto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5" name="Segnaposto testo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smtClean="0"/>
              <a:t>Fare clic per modificare stili del testo dello schema</a:t>
            </a:r>
          </a:p>
        </p:txBody>
      </p:sp>
      <p:sp>
        <p:nvSpPr>
          <p:cNvPr id="6" name="Segnaposto contenuto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EDF62E6-1D44-493F-89F2-00356B6F8D0A}" type="slidenum">
              <a:rPr lang="en-US"/>
              <a:pPr>
                <a:defRPr/>
              </a:pPr>
              <a:t>‹N›</a:t>
            </a:fld>
            <a:endParaRPr lang="en-US"/>
          </a:p>
        </p:txBody>
      </p:sp>
    </p:spTree>
    <p:extLst>
      <p:ext uri="{BB962C8B-B14F-4D97-AF65-F5344CB8AC3E}">
        <p14:creationId xmlns:p14="http://schemas.microsoft.com/office/powerpoint/2010/main" val="19632925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67FB6976-A3E9-4A34-A43D-8A828E9F534C}" type="slidenum">
              <a:rPr lang="en-US"/>
              <a:pPr>
                <a:defRPr/>
              </a:pPr>
              <a:t>‹N›</a:t>
            </a:fld>
            <a:endParaRPr lang="en-US"/>
          </a:p>
        </p:txBody>
      </p:sp>
    </p:spTree>
    <p:extLst>
      <p:ext uri="{BB962C8B-B14F-4D97-AF65-F5344CB8AC3E}">
        <p14:creationId xmlns:p14="http://schemas.microsoft.com/office/powerpoint/2010/main" val="16991113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60BEBA78-444F-467A-9433-11D88B8517B3}" type="slidenum">
              <a:rPr lang="en-US"/>
              <a:pPr>
                <a:defRPr/>
              </a:pPr>
              <a:t>‹N›</a:t>
            </a:fld>
            <a:endParaRPr lang="en-US"/>
          </a:p>
        </p:txBody>
      </p:sp>
    </p:spTree>
    <p:extLst>
      <p:ext uri="{BB962C8B-B14F-4D97-AF65-F5344CB8AC3E}">
        <p14:creationId xmlns:p14="http://schemas.microsoft.com/office/powerpoint/2010/main" val="295756223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457200" y="273050"/>
            <a:ext cx="3008313" cy="1162050"/>
          </a:xfrm>
        </p:spPr>
        <p:txBody>
          <a:bodyPr/>
          <a:lstStyle>
            <a:lvl1pPr algn="l">
              <a:defRPr sz="2000" b="1"/>
            </a:lvl1pPr>
          </a:lstStyle>
          <a:p>
            <a:r>
              <a:rPr lang="it-IT" smtClean="0"/>
              <a:t>Fare clic per modificare lo stile del titolo</a:t>
            </a:r>
            <a:endParaRPr lang="it-IT"/>
          </a:p>
        </p:txBody>
      </p:sp>
      <p:sp>
        <p:nvSpPr>
          <p:cNvPr id="3" name="Segnaposto contenuto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Segnaposto testo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F3A97A2-6237-4754-BA98-DCA47F1B9470}" type="slidenum">
              <a:rPr lang="en-US"/>
              <a:pPr>
                <a:defRPr/>
              </a:pPr>
              <a:t>‹N›</a:t>
            </a:fld>
            <a:endParaRPr lang="en-US"/>
          </a:p>
        </p:txBody>
      </p:sp>
    </p:spTree>
    <p:extLst>
      <p:ext uri="{BB962C8B-B14F-4D97-AF65-F5344CB8AC3E}">
        <p14:creationId xmlns:p14="http://schemas.microsoft.com/office/powerpoint/2010/main" val="159652172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olo 1"/>
          <p:cNvSpPr>
            <a:spLocks noGrp="1"/>
          </p:cNvSpPr>
          <p:nvPr>
            <p:ph type="title"/>
          </p:nvPr>
        </p:nvSpPr>
        <p:spPr>
          <a:xfrm>
            <a:off x="1792288" y="4800600"/>
            <a:ext cx="5486400" cy="566738"/>
          </a:xfrm>
        </p:spPr>
        <p:txBody>
          <a:bodyPr/>
          <a:lstStyle>
            <a:lvl1pPr algn="l">
              <a:defRPr sz="2000" b="1"/>
            </a:lvl1pPr>
          </a:lstStyle>
          <a:p>
            <a:r>
              <a:rPr lang="it-IT" smtClean="0"/>
              <a:t>Fare clic per modificare lo stile del titolo</a:t>
            </a:r>
            <a:endParaRPr lang="it-IT"/>
          </a:p>
        </p:txBody>
      </p:sp>
      <p:sp>
        <p:nvSpPr>
          <p:cNvPr id="3" name="Segnaposto immagine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it-IT" noProof="0" smtClean="0"/>
              <a:t>Fare clic sull'icona per inserire un'immagine</a:t>
            </a:r>
          </a:p>
        </p:txBody>
      </p:sp>
      <p:sp>
        <p:nvSpPr>
          <p:cNvPr id="4" name="Segnaposto testo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it-IT" smtClean="0"/>
              <a:t>Fare clic per modificare stili del testo dello schema</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A23CB39-9222-471E-A960-AD10A17402B9}" type="slidenum">
              <a:rPr lang="en-US"/>
              <a:pPr>
                <a:defRPr/>
              </a:pPr>
              <a:t>‹N›</a:t>
            </a:fld>
            <a:endParaRPr lang="en-US"/>
          </a:p>
        </p:txBody>
      </p:sp>
    </p:spTree>
    <p:extLst>
      <p:ext uri="{BB962C8B-B14F-4D97-AF65-F5344CB8AC3E}">
        <p14:creationId xmlns:p14="http://schemas.microsoft.com/office/powerpoint/2010/main" val="32241400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olo 1"/>
          <p:cNvSpPr>
            <a:spLocks noGrp="1"/>
          </p:cNvSpPr>
          <p:nvPr>
            <p:ph type="title"/>
          </p:nvPr>
        </p:nvSpPr>
        <p:spPr/>
        <p:txBody>
          <a:bodyPr/>
          <a:lstStyle/>
          <a:p>
            <a:r>
              <a:rPr lang="it-IT" smtClean="0"/>
              <a:t>Fare clic per modificare lo stile del titolo</a:t>
            </a:r>
            <a:endParaRPr lang="it-IT"/>
          </a:p>
        </p:txBody>
      </p:sp>
      <p:sp>
        <p:nvSpPr>
          <p:cNvPr id="3" name="Segnaposto testo verticale 2"/>
          <p:cNvSpPr>
            <a:spLocks noGrp="1"/>
          </p:cNvSpPr>
          <p:nvPr>
            <p:ph type="body" orient="vert" idx="1"/>
          </p:nvPr>
        </p:nvSpPr>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B3EAD77-F0F2-4E6E-9F54-3E3B76DCF4B9}" type="slidenum">
              <a:rPr lang="en-US"/>
              <a:pPr>
                <a:defRPr/>
              </a:pPr>
              <a:t>‹N›</a:t>
            </a:fld>
            <a:endParaRPr lang="en-US"/>
          </a:p>
        </p:txBody>
      </p:sp>
    </p:spTree>
    <p:extLst>
      <p:ext uri="{BB962C8B-B14F-4D97-AF65-F5344CB8AC3E}">
        <p14:creationId xmlns:p14="http://schemas.microsoft.com/office/powerpoint/2010/main" val="166403676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Titolo verticale 1"/>
          <p:cNvSpPr>
            <a:spLocks noGrp="1"/>
          </p:cNvSpPr>
          <p:nvPr>
            <p:ph type="title" orient="vert"/>
          </p:nvPr>
        </p:nvSpPr>
        <p:spPr>
          <a:xfrm>
            <a:off x="6515100" y="457200"/>
            <a:ext cx="1943100" cy="5638800"/>
          </a:xfrm>
        </p:spPr>
        <p:txBody>
          <a:bodyPr vert="eaVert"/>
          <a:lstStyle/>
          <a:p>
            <a:r>
              <a:rPr lang="it-IT" smtClean="0"/>
              <a:t>Fare clic per modificare lo stile del titolo</a:t>
            </a:r>
            <a:endParaRPr lang="it-IT"/>
          </a:p>
        </p:txBody>
      </p:sp>
      <p:sp>
        <p:nvSpPr>
          <p:cNvPr id="3" name="Segnaposto testo verticale 2"/>
          <p:cNvSpPr>
            <a:spLocks noGrp="1"/>
          </p:cNvSpPr>
          <p:nvPr>
            <p:ph type="body" orient="vert" idx="1"/>
          </p:nvPr>
        </p:nvSpPr>
        <p:spPr>
          <a:xfrm>
            <a:off x="685800" y="457200"/>
            <a:ext cx="5676900" cy="5638800"/>
          </a:xfrm>
        </p:spPr>
        <p:txBody>
          <a:bodyPr vert="eaVert"/>
          <a:lstStyle/>
          <a:p>
            <a:pPr lvl="0"/>
            <a:r>
              <a:rPr lang="it-IT" smtClean="0"/>
              <a:t>Fare clic per modificare stili del testo dello schema</a:t>
            </a:r>
          </a:p>
          <a:p>
            <a:pPr lvl="1"/>
            <a:r>
              <a:rPr lang="it-IT" smtClean="0"/>
              <a:t>Secondo livello</a:t>
            </a:r>
          </a:p>
          <a:p>
            <a:pPr lvl="2"/>
            <a:r>
              <a:rPr lang="it-IT" smtClean="0"/>
              <a:t>Terzo livello</a:t>
            </a:r>
          </a:p>
          <a:p>
            <a:pPr lvl="3"/>
            <a:r>
              <a:rPr lang="it-IT" smtClean="0"/>
              <a:t>Quarto livello</a:t>
            </a:r>
          </a:p>
          <a:p>
            <a:pPr lvl="4"/>
            <a:r>
              <a:rPr lang="it-IT" smtClean="0"/>
              <a:t>Quinto livello</a:t>
            </a:r>
            <a:endParaRPr lang="it-IT"/>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306D8D9-5E47-451E-A345-05C74029F699}" type="slidenum">
              <a:rPr lang="en-US"/>
              <a:pPr>
                <a:defRPr/>
              </a:pPr>
              <a:t>‹N›</a:t>
            </a:fld>
            <a:endParaRPr lang="en-US"/>
          </a:p>
        </p:txBody>
      </p:sp>
    </p:spTree>
    <p:extLst>
      <p:ext uri="{BB962C8B-B14F-4D97-AF65-F5344CB8AC3E}">
        <p14:creationId xmlns:p14="http://schemas.microsoft.com/office/powerpoint/2010/main" val="153335250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bl" preserve="1">
  <p:cSld name="Titolo e tabella">
    <p:spTree>
      <p:nvGrpSpPr>
        <p:cNvPr id="1" name=""/>
        <p:cNvGrpSpPr/>
        <p:nvPr/>
      </p:nvGrpSpPr>
      <p:grpSpPr>
        <a:xfrm>
          <a:off x="0" y="0"/>
          <a:ext cx="0" cy="0"/>
          <a:chOff x="0" y="0"/>
          <a:chExt cx="0" cy="0"/>
        </a:xfrm>
      </p:grpSpPr>
      <p:sp>
        <p:nvSpPr>
          <p:cNvPr id="2" name="Titolo 1"/>
          <p:cNvSpPr>
            <a:spLocks noGrp="1"/>
          </p:cNvSpPr>
          <p:nvPr>
            <p:ph type="title"/>
          </p:nvPr>
        </p:nvSpPr>
        <p:spPr>
          <a:xfrm>
            <a:off x="685800" y="457200"/>
            <a:ext cx="7772400" cy="1143000"/>
          </a:xfrm>
        </p:spPr>
        <p:txBody>
          <a:bodyPr/>
          <a:lstStyle/>
          <a:p>
            <a:r>
              <a:rPr lang="it-IT" smtClean="0"/>
              <a:t>Fare clic per modificare lo stile del titolo</a:t>
            </a:r>
            <a:endParaRPr lang="it-IT"/>
          </a:p>
        </p:txBody>
      </p:sp>
      <p:sp>
        <p:nvSpPr>
          <p:cNvPr id="3" name="Segnaposto tabella 2"/>
          <p:cNvSpPr>
            <a:spLocks noGrp="1"/>
          </p:cNvSpPr>
          <p:nvPr>
            <p:ph type="tbl" idx="1"/>
          </p:nvPr>
        </p:nvSpPr>
        <p:spPr>
          <a:xfrm>
            <a:off x="685800" y="1981200"/>
            <a:ext cx="7772400" cy="4114800"/>
          </a:xfrm>
        </p:spPr>
        <p:txBody>
          <a:bodyPr/>
          <a:lstStyle/>
          <a:p>
            <a:pPr lvl="0"/>
            <a:r>
              <a:rPr lang="it-IT" noProof="0" smtClean="0"/>
              <a:t>Fare clic sull'icona per inserire una tabella</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E158E5D-94D2-4393-AC4A-EC1948FDB8BC}" type="slidenum">
              <a:rPr lang="en-US"/>
              <a:pPr>
                <a:defRPr/>
              </a:pPr>
              <a:t>‹N›</a:t>
            </a:fld>
            <a:endParaRPr lang="en-US"/>
          </a:p>
        </p:txBody>
      </p:sp>
    </p:spTree>
    <p:extLst>
      <p:ext uri="{BB962C8B-B14F-4D97-AF65-F5344CB8AC3E}">
        <p14:creationId xmlns:p14="http://schemas.microsoft.com/office/powerpoint/2010/main" val="424622982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14"/>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457200"/>
            <a:ext cx="7772400" cy="11430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b" anchorCtr="0" compatLnSpc="1">
            <a:prstTxWarp prst="textNoShape">
              <a:avLst/>
            </a:prstTxWarp>
          </a:bodyPr>
          <a:lstStyle/>
          <a:p>
            <a:pPr lvl="0"/>
            <a:r>
              <a:rPr lang="en-US" smtClean="0"/>
              <a:t>Fare clic per modificare lo stile del titolo dello schema</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smtClean="0"/>
              <a:t>Fare clic per modificare gli stili del testo dello schema</a:t>
            </a:r>
          </a:p>
          <a:p>
            <a:pPr lvl="1"/>
            <a:r>
              <a:rPr lang="en-US" smtClean="0"/>
              <a:t>Secondo livello</a:t>
            </a:r>
          </a:p>
          <a:p>
            <a:pPr lvl="2"/>
            <a:r>
              <a:rPr lang="en-US" smtClean="0"/>
              <a:t>Terzo livello</a:t>
            </a:r>
          </a:p>
          <a:p>
            <a:pPr lvl="3"/>
            <a:r>
              <a:rPr lang="en-US" smtClean="0"/>
              <a:t>Quarto livello</a:t>
            </a:r>
          </a:p>
          <a:p>
            <a:pPr lvl="4"/>
            <a:r>
              <a:rPr lang="en-US" smtClean="0"/>
              <a:t>Quinto livello</a:t>
            </a:r>
          </a:p>
        </p:txBody>
      </p:sp>
      <p:sp>
        <p:nvSpPr>
          <p:cNvPr id="27652" name="Rectangle 4"/>
          <p:cNvSpPr>
            <a:spLocks noGrp="1" noChangeArrowheads="1"/>
          </p:cNvSpPr>
          <p:nvPr>
            <p:ph type="dt" sz="half" idx="2"/>
          </p:nvPr>
        </p:nvSpPr>
        <p:spPr bwMode="auto">
          <a:xfrm>
            <a:off x="6858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spcBef>
                <a:spcPct val="50000"/>
              </a:spcBef>
              <a:defRPr sz="1400">
                <a:solidFill>
                  <a:schemeClr val="bg2"/>
                </a:solidFill>
                <a:latin typeface="Times New Roman"/>
              </a:defRPr>
            </a:lvl1pPr>
          </a:lstStyle>
          <a:p>
            <a:pPr>
              <a:defRPr/>
            </a:pPr>
            <a:endParaRPr lang="en-US"/>
          </a:p>
        </p:txBody>
      </p:sp>
      <p:sp>
        <p:nvSpPr>
          <p:cNvPr id="27653" name="Rectangle 5"/>
          <p:cNvSpPr>
            <a:spLocks noGrp="1" noChangeArrowheads="1"/>
          </p:cNvSpPr>
          <p:nvPr>
            <p:ph type="ftr" sz="quarter" idx="3"/>
          </p:nvPr>
        </p:nvSpPr>
        <p:spPr bwMode="auto">
          <a:xfrm>
            <a:off x="3124200" y="6248400"/>
            <a:ext cx="28956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ctr">
              <a:spcBef>
                <a:spcPct val="50000"/>
              </a:spcBef>
              <a:defRPr sz="1400">
                <a:solidFill>
                  <a:schemeClr val="bg2"/>
                </a:solidFill>
                <a:latin typeface="Times New Roman"/>
              </a:defRPr>
            </a:lvl1pPr>
          </a:lstStyle>
          <a:p>
            <a:pPr>
              <a:defRPr/>
            </a:pPr>
            <a:endParaRPr lang="en-US"/>
          </a:p>
        </p:txBody>
      </p:sp>
      <p:sp>
        <p:nvSpPr>
          <p:cNvPr id="27654" name="Rectangle 6"/>
          <p:cNvSpPr>
            <a:spLocks noGrp="1" noChangeArrowheads="1"/>
          </p:cNvSpPr>
          <p:nvPr>
            <p:ph type="sldNum" sz="quarter" idx="4"/>
          </p:nvPr>
        </p:nvSpPr>
        <p:spPr bwMode="auto">
          <a:xfrm>
            <a:off x="6553200" y="6248400"/>
            <a:ext cx="1905000" cy="4572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vert="horz" wrap="square" lIns="91440" tIns="45720" rIns="91440" bIns="45720" numCol="1" anchor="t" anchorCtr="0" compatLnSpc="1">
            <a:prstTxWarp prst="textNoShape">
              <a:avLst/>
            </a:prstTxWarp>
          </a:bodyPr>
          <a:lstStyle>
            <a:lvl1pPr algn="r">
              <a:spcBef>
                <a:spcPct val="50000"/>
              </a:spcBef>
              <a:defRPr sz="1400">
                <a:solidFill>
                  <a:schemeClr val="bg2"/>
                </a:solidFill>
                <a:latin typeface="Times New Roman"/>
              </a:defRPr>
            </a:lvl1pPr>
          </a:lstStyle>
          <a:p>
            <a:pPr>
              <a:defRPr/>
            </a:pPr>
            <a:fld id="{D86F33CF-5D2C-48E5-B59C-21FDA1B44808}" type="slidenum">
              <a:rPr lang="en-US"/>
              <a:pPr>
                <a:defRPr/>
              </a:pPr>
              <a:t>‹N›</a:t>
            </a:fld>
            <a:endParaRPr lang="en-US"/>
          </a:p>
        </p:txBody>
      </p:sp>
    </p:spTree>
  </p:cSld>
  <p:clrMap bg1="lt1" tx1="dk1" bg2="lt2" tx2="dk2" accent1="accent1" accent2="accent2" accent3="accent3" accent4="accent4" accent5="accent5" accent6="accent6" hlink="hlink" folHlink="folHlink"/>
  <p:sldLayoutIdLst>
    <p:sldLayoutId id="2147483758" r:id="rId1"/>
    <p:sldLayoutId id="2147483747" r:id="rId2"/>
    <p:sldLayoutId id="2147483748" r:id="rId3"/>
    <p:sldLayoutId id="2147483749" r:id="rId4"/>
    <p:sldLayoutId id="2147483750" r:id="rId5"/>
    <p:sldLayoutId id="2147483751" r:id="rId6"/>
    <p:sldLayoutId id="2147483752" r:id="rId7"/>
    <p:sldLayoutId id="2147483753" r:id="rId8"/>
    <p:sldLayoutId id="2147483754" r:id="rId9"/>
    <p:sldLayoutId id="2147483755" r:id="rId10"/>
    <p:sldLayoutId id="2147483756" r:id="rId11"/>
    <p:sldLayoutId id="2147483757" r:id="rId12"/>
  </p:sldLayoutIdLst>
  <p:txStyles>
    <p:titleStyle>
      <a:lvl1pPr algn="l" rtl="0" eaLnBrk="1" fontAlgn="base" hangingPunct="1">
        <a:spcBef>
          <a:spcPct val="0"/>
        </a:spcBef>
        <a:spcAft>
          <a:spcPct val="0"/>
        </a:spcAft>
        <a:defRPr kumimoji="1" sz="4400">
          <a:solidFill>
            <a:schemeClr val="tx2"/>
          </a:solidFill>
          <a:latin typeface="+mj-lt"/>
          <a:ea typeface="+mj-ea"/>
          <a:cs typeface="+mj-cs"/>
        </a:defRPr>
      </a:lvl1pPr>
      <a:lvl2pPr algn="l" rtl="0" eaLnBrk="1" fontAlgn="base" hangingPunct="1">
        <a:spcBef>
          <a:spcPct val="0"/>
        </a:spcBef>
        <a:spcAft>
          <a:spcPct val="0"/>
        </a:spcAft>
        <a:defRPr kumimoji="1" sz="4400">
          <a:solidFill>
            <a:schemeClr val="tx2"/>
          </a:solidFill>
          <a:latin typeface="Times New Roman"/>
        </a:defRPr>
      </a:lvl2pPr>
      <a:lvl3pPr algn="l" rtl="0" eaLnBrk="1" fontAlgn="base" hangingPunct="1">
        <a:spcBef>
          <a:spcPct val="0"/>
        </a:spcBef>
        <a:spcAft>
          <a:spcPct val="0"/>
        </a:spcAft>
        <a:defRPr kumimoji="1" sz="4400">
          <a:solidFill>
            <a:schemeClr val="tx2"/>
          </a:solidFill>
          <a:latin typeface="Times New Roman"/>
        </a:defRPr>
      </a:lvl3pPr>
      <a:lvl4pPr algn="l" rtl="0" eaLnBrk="1" fontAlgn="base" hangingPunct="1">
        <a:spcBef>
          <a:spcPct val="0"/>
        </a:spcBef>
        <a:spcAft>
          <a:spcPct val="0"/>
        </a:spcAft>
        <a:defRPr kumimoji="1" sz="4400">
          <a:solidFill>
            <a:schemeClr val="tx2"/>
          </a:solidFill>
          <a:latin typeface="Times New Roman"/>
        </a:defRPr>
      </a:lvl4pPr>
      <a:lvl5pPr algn="l" rtl="0" eaLnBrk="1" fontAlgn="base" hangingPunct="1">
        <a:spcBef>
          <a:spcPct val="0"/>
        </a:spcBef>
        <a:spcAft>
          <a:spcPct val="0"/>
        </a:spcAft>
        <a:defRPr kumimoji="1" sz="4400">
          <a:solidFill>
            <a:schemeClr val="tx2"/>
          </a:solidFill>
          <a:latin typeface="Times New Roman"/>
        </a:defRPr>
      </a:lvl5pPr>
      <a:lvl6pPr marL="457200" algn="l" rtl="0" eaLnBrk="1" fontAlgn="base" hangingPunct="1">
        <a:spcBef>
          <a:spcPct val="0"/>
        </a:spcBef>
        <a:spcAft>
          <a:spcPct val="0"/>
        </a:spcAft>
        <a:defRPr kumimoji="1" sz="4400">
          <a:solidFill>
            <a:schemeClr val="tx2"/>
          </a:solidFill>
          <a:latin typeface="Times New Roman"/>
        </a:defRPr>
      </a:lvl6pPr>
      <a:lvl7pPr marL="914400" algn="l" rtl="0" eaLnBrk="1" fontAlgn="base" hangingPunct="1">
        <a:spcBef>
          <a:spcPct val="0"/>
        </a:spcBef>
        <a:spcAft>
          <a:spcPct val="0"/>
        </a:spcAft>
        <a:defRPr kumimoji="1" sz="4400">
          <a:solidFill>
            <a:schemeClr val="tx2"/>
          </a:solidFill>
          <a:latin typeface="Times New Roman"/>
        </a:defRPr>
      </a:lvl7pPr>
      <a:lvl8pPr marL="1371600" algn="l" rtl="0" eaLnBrk="1" fontAlgn="base" hangingPunct="1">
        <a:spcBef>
          <a:spcPct val="0"/>
        </a:spcBef>
        <a:spcAft>
          <a:spcPct val="0"/>
        </a:spcAft>
        <a:defRPr kumimoji="1" sz="4400">
          <a:solidFill>
            <a:schemeClr val="tx2"/>
          </a:solidFill>
          <a:latin typeface="Times New Roman"/>
        </a:defRPr>
      </a:lvl8pPr>
      <a:lvl9pPr marL="1828800" algn="l" rtl="0" eaLnBrk="1" fontAlgn="base" hangingPunct="1">
        <a:spcBef>
          <a:spcPct val="0"/>
        </a:spcBef>
        <a:spcAft>
          <a:spcPct val="0"/>
        </a:spcAft>
        <a:defRPr kumimoji="1" sz="4400">
          <a:solidFill>
            <a:schemeClr val="tx2"/>
          </a:solidFill>
          <a:latin typeface="Times New Roman"/>
        </a:defRPr>
      </a:lvl9pPr>
    </p:titleStyle>
    <p:bodyStyle>
      <a:lvl1pPr marL="342900" indent="-342900" algn="l" rtl="0" eaLnBrk="1" fontAlgn="base" hangingPunct="1">
        <a:spcBef>
          <a:spcPct val="20000"/>
        </a:spcBef>
        <a:spcAft>
          <a:spcPct val="0"/>
        </a:spcAft>
        <a:buClr>
          <a:schemeClr val="bg2"/>
        </a:buClr>
        <a:buFont typeface="Monotype Sorts" pitchFamily="2" charset="2"/>
        <a:buChar char="§"/>
        <a:defRPr kumimoji="1" sz="3200">
          <a:solidFill>
            <a:schemeClr val="tx1"/>
          </a:solidFill>
          <a:latin typeface="+mn-lt"/>
          <a:ea typeface="+mn-ea"/>
          <a:cs typeface="+mn-cs"/>
        </a:defRPr>
      </a:lvl1pPr>
      <a:lvl2pPr marL="742950" indent="-285750" algn="l" rtl="0" eaLnBrk="1" fontAlgn="base" hangingPunct="1">
        <a:spcBef>
          <a:spcPct val="20000"/>
        </a:spcBef>
        <a:spcAft>
          <a:spcPct val="0"/>
        </a:spcAft>
        <a:buClr>
          <a:schemeClr val="bg2"/>
        </a:buClr>
        <a:buSzPct val="50000"/>
        <a:buFont typeface="Monotype Sorts" pitchFamily="2" charset="2"/>
        <a:buChar char="l"/>
        <a:defRPr kumimoji="1" sz="2800">
          <a:solidFill>
            <a:schemeClr val="tx1"/>
          </a:solidFill>
          <a:latin typeface="+mn-lt"/>
        </a:defRPr>
      </a:lvl2pPr>
      <a:lvl3pPr marL="1143000" indent="-228600" algn="l" rtl="0" eaLnBrk="1" fontAlgn="base" hangingPunct="1">
        <a:spcBef>
          <a:spcPct val="20000"/>
        </a:spcBef>
        <a:spcAft>
          <a:spcPct val="0"/>
        </a:spcAft>
        <a:buChar char="•"/>
        <a:defRPr kumimoji="1" sz="2400">
          <a:solidFill>
            <a:schemeClr val="tx1"/>
          </a:solidFill>
          <a:latin typeface="+mn-lt"/>
        </a:defRPr>
      </a:lvl3pPr>
      <a:lvl4pPr marL="1600200" indent="-228600" algn="l" rtl="0" eaLnBrk="1" fontAlgn="base" hangingPunct="1">
        <a:spcBef>
          <a:spcPct val="20000"/>
        </a:spcBef>
        <a:spcAft>
          <a:spcPct val="0"/>
        </a:spcAft>
        <a:buChar char="–"/>
        <a:defRPr kumimoji="1" sz="2000">
          <a:solidFill>
            <a:schemeClr val="tx1"/>
          </a:solidFill>
          <a:latin typeface="+mn-lt"/>
        </a:defRPr>
      </a:lvl4pPr>
      <a:lvl5pPr marL="2057400" indent="-228600" algn="l" rtl="0" eaLnBrk="1" fontAlgn="base" hangingPunct="1">
        <a:spcBef>
          <a:spcPct val="20000"/>
        </a:spcBef>
        <a:spcAft>
          <a:spcPct val="0"/>
        </a:spcAft>
        <a:buChar char="»"/>
        <a:defRPr kumimoji="1" sz="2000">
          <a:solidFill>
            <a:schemeClr val="tx1"/>
          </a:solidFill>
          <a:latin typeface="+mn-lt"/>
        </a:defRPr>
      </a:lvl5pPr>
      <a:lvl6pPr marL="2514600" indent="-228600" algn="l" rtl="0" eaLnBrk="1" fontAlgn="base" hangingPunct="1">
        <a:spcBef>
          <a:spcPct val="20000"/>
        </a:spcBef>
        <a:spcAft>
          <a:spcPct val="0"/>
        </a:spcAft>
        <a:buChar char="»"/>
        <a:defRPr kumimoji="1" sz="2000">
          <a:solidFill>
            <a:schemeClr val="tx1"/>
          </a:solidFill>
          <a:latin typeface="+mn-lt"/>
        </a:defRPr>
      </a:lvl6pPr>
      <a:lvl7pPr marL="2971800" indent="-228600" algn="l" rtl="0" eaLnBrk="1" fontAlgn="base" hangingPunct="1">
        <a:spcBef>
          <a:spcPct val="20000"/>
        </a:spcBef>
        <a:spcAft>
          <a:spcPct val="0"/>
        </a:spcAft>
        <a:buChar char="»"/>
        <a:defRPr kumimoji="1" sz="2000">
          <a:solidFill>
            <a:schemeClr val="tx1"/>
          </a:solidFill>
          <a:latin typeface="+mn-lt"/>
        </a:defRPr>
      </a:lvl7pPr>
      <a:lvl8pPr marL="3429000" indent="-228600" algn="l" rtl="0" eaLnBrk="1" fontAlgn="base" hangingPunct="1">
        <a:spcBef>
          <a:spcPct val="20000"/>
        </a:spcBef>
        <a:spcAft>
          <a:spcPct val="0"/>
        </a:spcAft>
        <a:buChar char="»"/>
        <a:defRPr kumimoji="1" sz="2000">
          <a:solidFill>
            <a:schemeClr val="tx1"/>
          </a:solidFill>
          <a:latin typeface="+mn-lt"/>
        </a:defRPr>
      </a:lvl8pPr>
      <a:lvl9pPr marL="3886200" indent="-228600" algn="l" rtl="0" eaLnBrk="1" fontAlgn="base" hangingPunct="1">
        <a:spcBef>
          <a:spcPct val="20000"/>
        </a:spcBef>
        <a:spcAft>
          <a:spcPct val="0"/>
        </a:spcAft>
        <a:buChar char="»"/>
        <a:defRPr kumimoji="1" sz="2000">
          <a:solidFill>
            <a:schemeClr val="tx1"/>
          </a:solidFill>
          <a:latin typeface="+mn-lt"/>
        </a:defRPr>
      </a:lvl9pPr>
    </p:bodyStyle>
    <p:other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pPr algn="just"/>
            <a:r>
              <a:rPr lang="it-IT" sz="2200" b="1" dirty="0" smtClean="0">
                <a:solidFill>
                  <a:srgbClr val="FF0000"/>
                </a:solidFill>
              </a:rPr>
              <a:t>1.4. Le organizzazioni come conoscenza e la loro tipologia.</a:t>
            </a:r>
            <a:endParaRPr lang="it-IT" sz="2200" b="1" dirty="0">
              <a:solidFill>
                <a:srgbClr val="FF0000"/>
              </a:solidFill>
            </a:endParaRPr>
          </a:p>
        </p:txBody>
      </p:sp>
      <p:sp>
        <p:nvSpPr>
          <p:cNvPr id="3" name="Segnaposto contenuto 2"/>
          <p:cNvSpPr>
            <a:spLocks noGrp="1"/>
          </p:cNvSpPr>
          <p:nvPr>
            <p:ph idx="1"/>
          </p:nvPr>
        </p:nvSpPr>
        <p:spPr>
          <a:xfrm>
            <a:off x="251520" y="908720"/>
            <a:ext cx="8640960" cy="5187280"/>
          </a:xfrm>
        </p:spPr>
        <p:txBody>
          <a:bodyPr/>
          <a:lstStyle/>
          <a:p>
            <a:pPr marL="0" indent="0" algn="just">
              <a:buNone/>
            </a:pPr>
            <a:r>
              <a:rPr lang="it-IT" sz="2200" dirty="0"/>
              <a:t>L'organizzazione, in quanto azione specializzata di coordinamento </a:t>
            </a:r>
            <a:r>
              <a:rPr lang="it-IT" sz="2200" dirty="0" smtClean="0"/>
              <a:t>e controllo </a:t>
            </a:r>
            <a:r>
              <a:rPr lang="it-IT" sz="2200" dirty="0"/>
              <a:t>della divisione del lavoro, non prende forma fino a che </a:t>
            </a:r>
            <a:r>
              <a:rPr lang="it-IT" sz="2200" dirty="0" smtClean="0"/>
              <a:t>le conoscenze </a:t>
            </a:r>
            <a:r>
              <a:rPr lang="it-IT" sz="2200" dirty="0"/>
              <a:t>produttive rimangono incorporate nel lavoro (mestiere, </a:t>
            </a:r>
            <a:r>
              <a:rPr lang="it-IT" sz="2200" dirty="0" err="1"/>
              <a:t>skill</a:t>
            </a:r>
            <a:r>
              <a:rPr lang="it-IT" sz="2200" dirty="0"/>
              <a:t>) </a:t>
            </a:r>
            <a:r>
              <a:rPr lang="it-IT" sz="2200" dirty="0" smtClean="0"/>
              <a:t>e negli </a:t>
            </a:r>
            <a:r>
              <a:rPr lang="it-IT" sz="2200" dirty="0"/>
              <a:t>oggetti materiali (prodotti, macchine). A lungo, anche nello </a:t>
            </a:r>
            <a:r>
              <a:rPr lang="it-IT" sz="2200" dirty="0" smtClean="0"/>
              <a:t>sviluppo del </a:t>
            </a:r>
            <a:r>
              <a:rPr lang="it-IT" sz="2200" dirty="0"/>
              <a:t>sistema industriale</a:t>
            </a:r>
            <a:r>
              <a:rPr lang="it-IT" sz="2200" dirty="0" smtClean="0"/>
              <a:t>, il coordinamento </a:t>
            </a:r>
            <a:r>
              <a:rPr lang="it-IT" sz="2200" dirty="0"/>
              <a:t>rimane così un </a:t>
            </a:r>
            <a:r>
              <a:rPr lang="it-IT" sz="2200" dirty="0" smtClean="0"/>
              <a:t>processo spontaneo</a:t>
            </a:r>
            <a:r>
              <a:rPr lang="it-IT" sz="2200" dirty="0"/>
              <a:t>, che emerge nei fatti, senza divenire una funzione </a:t>
            </a:r>
            <a:r>
              <a:rPr lang="it-IT" sz="2200" dirty="0" smtClean="0"/>
              <a:t>manageriale e </a:t>
            </a:r>
            <a:r>
              <a:rPr lang="it-IT" sz="2200" dirty="0"/>
              <a:t>senza richiedere una teoria</a:t>
            </a:r>
            <a:r>
              <a:rPr lang="it-IT" sz="2200" dirty="0" smtClean="0"/>
              <a:t>. </a:t>
            </a:r>
            <a:r>
              <a:rPr lang="it-IT" sz="2200" dirty="0"/>
              <a:t>Una teoria dell'organizzazione prende forma con la "</a:t>
            </a:r>
            <a:r>
              <a:rPr lang="it-IT" sz="2200" dirty="0" smtClean="0"/>
              <a:t>organizzazione </a:t>
            </a:r>
            <a:r>
              <a:rPr lang="it-IT" sz="2200" i="1" dirty="0" smtClean="0"/>
              <a:t>scientifica </a:t>
            </a:r>
            <a:r>
              <a:rPr lang="it-IT" sz="2200" dirty="0"/>
              <a:t>del lavoro" dove l'uso del termine </a:t>
            </a:r>
            <a:r>
              <a:rPr lang="it-IT" sz="2200" dirty="0" smtClean="0"/>
              <a:t>«</a:t>
            </a:r>
            <a:r>
              <a:rPr lang="it-IT" sz="2200" i="1" dirty="0" err="1" smtClean="0"/>
              <a:t>scientific</a:t>
            </a:r>
            <a:r>
              <a:rPr lang="it-IT" sz="2200" i="1" dirty="0" smtClean="0"/>
              <a:t> management</a:t>
            </a:r>
            <a:r>
              <a:rPr lang="it-IT" sz="2200" dirty="0" smtClean="0"/>
              <a:t>» (</a:t>
            </a:r>
            <a:r>
              <a:rPr lang="it-IT" sz="2200" dirty="0"/>
              <a:t>consapevolmente privilegiato rispetto a quello, più operativo, di "</a:t>
            </a:r>
            <a:r>
              <a:rPr lang="it-IT" sz="2200" dirty="0" smtClean="0"/>
              <a:t>task management</a:t>
            </a:r>
            <a:r>
              <a:rPr lang="it-IT" sz="2200" dirty="0"/>
              <a:t>") costituisce una specifica indicazione del contenuto </a:t>
            </a:r>
            <a:r>
              <a:rPr lang="it-IT" sz="2200" dirty="0" smtClean="0"/>
              <a:t>e dell'intento </a:t>
            </a:r>
            <a:r>
              <a:rPr lang="it-IT" sz="2200" dirty="0"/>
              <a:t>della teoria: la realtà organizzativa </a:t>
            </a:r>
            <a:r>
              <a:rPr lang="it-IT" sz="2200" dirty="0" smtClean="0"/>
              <a:t>dell‘impresa </a:t>
            </a:r>
            <a:r>
              <a:rPr lang="it-IT" sz="2200" dirty="0"/>
              <a:t>viene riletta </a:t>
            </a:r>
            <a:r>
              <a:rPr lang="it-IT" sz="2200" dirty="0" smtClean="0"/>
              <a:t>e riformulata </a:t>
            </a:r>
            <a:r>
              <a:rPr lang="it-IT" sz="2200" dirty="0"/>
              <a:t>a partire dalla conoscenza "scientifica" dei processi </a:t>
            </a:r>
            <a:r>
              <a:rPr lang="it-IT" sz="2200" dirty="0" smtClean="0"/>
              <a:t>produttivi, imprimendo </a:t>
            </a:r>
            <a:r>
              <a:rPr lang="it-IT" sz="2200" dirty="0"/>
              <a:t>un nuovo corso a tutta la società </a:t>
            </a:r>
            <a:r>
              <a:rPr lang="it-IT" sz="2200" dirty="0" smtClean="0"/>
              <a:t>post industriale</a:t>
            </a:r>
            <a:r>
              <a:rPr lang="it-IT" sz="2200" dirty="0"/>
              <a:t>.</a:t>
            </a:r>
          </a:p>
        </p:txBody>
      </p:sp>
    </p:spTree>
    <p:extLst>
      <p:ext uri="{BB962C8B-B14F-4D97-AF65-F5344CB8AC3E}">
        <p14:creationId xmlns:p14="http://schemas.microsoft.com/office/powerpoint/2010/main" val="4980530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5403304"/>
          </a:xfrm>
        </p:spPr>
        <p:txBody>
          <a:bodyPr/>
          <a:lstStyle/>
          <a:p>
            <a:pPr marL="0" indent="0" algn="just">
              <a:buNone/>
            </a:pPr>
            <a:r>
              <a:rPr lang="it-IT" sz="2200" dirty="0"/>
              <a:t>Da allora, la coppia logica organizzazione/conoscenza rimane il </a:t>
            </a:r>
            <a:r>
              <a:rPr lang="it-IT" sz="2200" dirty="0" smtClean="0"/>
              <a:t>filo rosso </a:t>
            </a:r>
            <a:r>
              <a:rPr lang="it-IT" sz="2200" dirty="0"/>
              <a:t>più robusto della storia del pensiero organizzativo. Le </a:t>
            </a:r>
            <a:r>
              <a:rPr lang="it-IT" sz="2200" dirty="0" smtClean="0"/>
              <a:t>impostazioni teoriche </a:t>
            </a:r>
            <a:r>
              <a:rPr lang="it-IT" sz="2200" dirty="0"/>
              <a:t>sono profondamente diverse, ma la scelta di campo operata </a:t>
            </a:r>
            <a:r>
              <a:rPr lang="it-IT" sz="2200" dirty="0" smtClean="0"/>
              <a:t>da Taylor </a:t>
            </a:r>
            <a:r>
              <a:rPr lang="it-IT" sz="2200" dirty="0"/>
              <a:t>rimane esemplare, e i momenti alti dello sviluppo della </a:t>
            </a:r>
            <a:r>
              <a:rPr lang="it-IT" sz="2200" dirty="0" smtClean="0"/>
              <a:t>teoria coincidono </a:t>
            </a:r>
            <a:r>
              <a:rPr lang="it-IT" sz="2200" dirty="0"/>
              <a:t>con nuovi approcci all'analisi dei processi decisionali, e </a:t>
            </a:r>
            <a:r>
              <a:rPr lang="it-IT" sz="2200" dirty="0" smtClean="0"/>
              <a:t>dunque alla </a:t>
            </a:r>
            <a:r>
              <a:rPr lang="it-IT" sz="2200" dirty="0"/>
              <a:t>dislocazione delle conoscenze e al trattamento delle informazioni: </a:t>
            </a:r>
            <a:r>
              <a:rPr lang="it-IT" sz="2200" dirty="0" smtClean="0"/>
              <a:t>da Taylor </a:t>
            </a:r>
            <a:r>
              <a:rPr lang="it-IT" sz="2200" dirty="0"/>
              <a:t>a Simon, a Thompson, </a:t>
            </a:r>
            <a:r>
              <a:rPr lang="it-IT" sz="2200" b="1" dirty="0">
                <a:solidFill>
                  <a:srgbClr val="FF0000"/>
                </a:solidFill>
              </a:rPr>
              <a:t>i temi della conoscenza, della </a:t>
            </a:r>
            <a:r>
              <a:rPr lang="it-IT" sz="2200" b="1" dirty="0" smtClean="0">
                <a:solidFill>
                  <a:srgbClr val="FF0000"/>
                </a:solidFill>
              </a:rPr>
              <a:t>razionalità, dell'informazione</a:t>
            </a:r>
            <a:r>
              <a:rPr lang="it-IT" sz="2200" b="1" dirty="0">
                <a:solidFill>
                  <a:srgbClr val="FF0000"/>
                </a:solidFill>
              </a:rPr>
              <a:t>, non sono periferici ma centrali nella costruzione </a:t>
            </a:r>
            <a:r>
              <a:rPr lang="it-IT" sz="2200" b="1" dirty="0" smtClean="0">
                <a:solidFill>
                  <a:srgbClr val="FF0000"/>
                </a:solidFill>
              </a:rPr>
              <a:t>della teoria </a:t>
            </a:r>
            <a:r>
              <a:rPr lang="it-IT" sz="2200" b="1" dirty="0">
                <a:solidFill>
                  <a:srgbClr val="FF0000"/>
                </a:solidFill>
              </a:rPr>
              <a:t>organizzativa</a:t>
            </a:r>
            <a:r>
              <a:rPr lang="it-IT" sz="2200" dirty="0"/>
              <a:t>. Sotto specie di "difficoltà" e di "incertezza</a:t>
            </a:r>
            <a:r>
              <a:rPr lang="it-IT" sz="2200" dirty="0" smtClean="0"/>
              <a:t>", conoscenza </a:t>
            </a:r>
            <a:r>
              <a:rPr lang="it-IT" sz="2200" dirty="0"/>
              <a:t>e razionalità limitata restano poi al centro delle espressioni </a:t>
            </a:r>
            <a:r>
              <a:rPr lang="it-IT" sz="2200" dirty="0" smtClean="0"/>
              <a:t>più significative </a:t>
            </a:r>
            <a:r>
              <a:rPr lang="it-IT" sz="2200" dirty="0"/>
              <a:t>della </a:t>
            </a:r>
            <a:r>
              <a:rPr lang="it-IT" sz="2200" i="1" dirty="0"/>
              <a:t>scuola </a:t>
            </a:r>
            <a:r>
              <a:rPr lang="it-IT" sz="2200" i="1" dirty="0" err="1"/>
              <a:t>contingency</a:t>
            </a:r>
            <a:r>
              <a:rPr lang="it-IT" sz="2200" i="1" dirty="0"/>
              <a:t> </a:t>
            </a:r>
            <a:r>
              <a:rPr lang="it-IT" sz="2200" dirty="0"/>
              <a:t>e della nuova economia </a:t>
            </a:r>
            <a:r>
              <a:rPr lang="it-IT" sz="2200" dirty="0" smtClean="0"/>
              <a:t>istituzionale. Altri </a:t>
            </a:r>
            <a:r>
              <a:rPr lang="it-IT" sz="2200" dirty="0"/>
              <a:t>filoni del pensiero organizzativo, di impostazione </a:t>
            </a:r>
            <a:r>
              <a:rPr lang="it-IT" sz="2200" dirty="0" smtClean="0"/>
              <a:t>psicologica, muovono </a:t>
            </a:r>
            <a:r>
              <a:rPr lang="it-IT" sz="2200" dirty="0"/>
              <a:t>in direzione diversa, ma </a:t>
            </a:r>
            <a:r>
              <a:rPr lang="it-IT" sz="2200" b="1" dirty="0">
                <a:solidFill>
                  <a:srgbClr val="FF0000"/>
                </a:solidFill>
              </a:rPr>
              <a:t>gli aspetti cognitivi </a:t>
            </a:r>
            <a:r>
              <a:rPr lang="it-IT" sz="2200" dirty="0"/>
              <a:t>restano un </a:t>
            </a:r>
            <a:r>
              <a:rPr lang="it-IT" sz="2200" dirty="0" smtClean="0"/>
              <a:t>fattore cruciale </a:t>
            </a:r>
            <a:r>
              <a:rPr lang="it-IT" sz="2200" dirty="0"/>
              <a:t>in termini di "comunicazione" oppure di "potere", approdando </a:t>
            </a:r>
            <a:r>
              <a:rPr lang="it-IT" sz="2200" dirty="0" smtClean="0"/>
              <a:t>poi a </a:t>
            </a:r>
            <a:r>
              <a:rPr lang="it-IT" sz="2200" dirty="0"/>
              <a:t>temi come la cultura e l'apprendimento.</a:t>
            </a:r>
          </a:p>
        </p:txBody>
      </p:sp>
    </p:spTree>
    <p:extLst>
      <p:ext uri="{BB962C8B-B14F-4D97-AF65-F5344CB8AC3E}">
        <p14:creationId xmlns:p14="http://schemas.microsoft.com/office/powerpoint/2010/main" val="23332641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5403304"/>
          </a:xfrm>
        </p:spPr>
        <p:txBody>
          <a:bodyPr/>
          <a:lstStyle/>
          <a:p>
            <a:pPr marL="0" indent="0" algn="just">
              <a:buNone/>
            </a:pPr>
            <a:r>
              <a:rPr lang="it-IT" sz="2200" dirty="0"/>
              <a:t>Non esiste un’unica e conclusiva definizione di </a:t>
            </a:r>
            <a:r>
              <a:rPr lang="it-IT" sz="2200" dirty="0" err="1"/>
              <a:t>knowledge</a:t>
            </a:r>
            <a:r>
              <a:rPr lang="it-IT" sz="2200" dirty="0"/>
              <a:t> management. In senso lato, il concetto può riferirsi alla gestione e alla condivisione della </a:t>
            </a:r>
            <a:r>
              <a:rPr lang="it-IT" sz="2200" b="1" dirty="0"/>
              <a:t>conoscenza</a:t>
            </a:r>
            <a:r>
              <a:rPr lang="it-IT" sz="2200" dirty="0"/>
              <a:t> ed è portato avanti fin dall’antichità con lo sviluppo di </a:t>
            </a:r>
            <a:r>
              <a:rPr lang="it-IT" sz="2200" dirty="0" smtClean="0"/>
              <a:t>biblioteche e </a:t>
            </a:r>
            <a:r>
              <a:rPr lang="it-IT" sz="2200" dirty="0"/>
              <a:t>strumenti di comunicazione. È però nei tempi più recenti della rivoluzione </a:t>
            </a:r>
            <a:r>
              <a:rPr lang="it-IT" sz="2200" dirty="0" smtClean="0"/>
              <a:t>digitale che </a:t>
            </a:r>
            <a:r>
              <a:rPr lang="it-IT" sz="2200" dirty="0"/>
              <a:t>l’insieme di strategie e metodi per identificare, raccogliere, sviluppare, conservare e rendere accessibile la </a:t>
            </a:r>
            <a:r>
              <a:rPr lang="it-IT" sz="2200" b="1" dirty="0"/>
              <a:t>conoscenza</a:t>
            </a:r>
            <a:r>
              <a:rPr lang="it-IT" sz="2200" dirty="0"/>
              <a:t> delle persone che fanno parte di una organizzazione (o, al limite, di una comunità di pratica), assume la moderna connotazione e prende il nome di </a:t>
            </a:r>
            <a:r>
              <a:rPr lang="it-IT" sz="2200" b="1" i="1" dirty="0" err="1"/>
              <a:t>knowledge</a:t>
            </a:r>
            <a:r>
              <a:rPr lang="it-IT" sz="2200" b="1" i="1" dirty="0"/>
              <a:t> management</a:t>
            </a:r>
            <a:r>
              <a:rPr lang="it-IT" sz="2200" dirty="0"/>
              <a:t>, o gestione della </a:t>
            </a:r>
            <a:r>
              <a:rPr lang="it-IT" sz="2200" b="1" dirty="0"/>
              <a:t>conoscenza</a:t>
            </a:r>
            <a:r>
              <a:rPr lang="it-IT" sz="2200" dirty="0"/>
              <a:t> organizzativa, avvalendosi in genere di strumenti dell’</a:t>
            </a:r>
            <a:r>
              <a:rPr lang="it-IT" sz="2200" i="1" dirty="0"/>
              <a:t>information </a:t>
            </a:r>
            <a:r>
              <a:rPr lang="it-IT" sz="2200" i="1" dirty="0" err="1"/>
              <a:t>technology</a:t>
            </a:r>
            <a:r>
              <a:rPr lang="it-IT" sz="2200" dirty="0" smtClean="0"/>
              <a:t>. </a:t>
            </a:r>
            <a:r>
              <a:rPr lang="it-IT" sz="2200" dirty="0"/>
              <a:t>Gli obiettivi per cui aziende o enti attuano strategie di </a:t>
            </a:r>
            <a:r>
              <a:rPr lang="it-IT" sz="2200" dirty="0" err="1"/>
              <a:t>knowledge</a:t>
            </a:r>
            <a:r>
              <a:rPr lang="it-IT" sz="2200" dirty="0"/>
              <a:t> management si collocano tipicamente nelle aree del miglioramento delle performance, acquisizione o mantenimento del vantaggio competitivo, agevolazione dell’innovazione e del miglioramento continuo. </a:t>
            </a:r>
          </a:p>
        </p:txBody>
      </p:sp>
    </p:spTree>
    <p:extLst>
      <p:ext uri="{BB962C8B-B14F-4D97-AF65-F5344CB8AC3E}">
        <p14:creationId xmlns:p14="http://schemas.microsoft.com/office/powerpoint/2010/main" val="10528975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5403304"/>
          </a:xfrm>
        </p:spPr>
        <p:txBody>
          <a:bodyPr/>
          <a:lstStyle/>
          <a:p>
            <a:pPr marL="0" indent="0" algn="just">
              <a:buNone/>
            </a:pPr>
            <a:r>
              <a:rPr lang="it-IT" sz="2200" dirty="0"/>
              <a:t>Un elemento caratteristico rispetto ad altri approcci è dato proprio dalla gestione della </a:t>
            </a:r>
            <a:r>
              <a:rPr lang="it-IT" sz="2200" b="1" dirty="0"/>
              <a:t>conoscenza</a:t>
            </a:r>
            <a:r>
              <a:rPr lang="it-IT" sz="2200" dirty="0"/>
              <a:t> </a:t>
            </a:r>
            <a:r>
              <a:rPr lang="it-IT" sz="2200" b="1" dirty="0"/>
              <a:t>come</a:t>
            </a:r>
            <a:r>
              <a:rPr lang="it-IT" sz="2200" dirty="0"/>
              <a:t> un “cespite” strategico e dall’incoraggiamento alla condivisione di </a:t>
            </a:r>
            <a:r>
              <a:rPr lang="it-IT" sz="2200" b="1" dirty="0"/>
              <a:t>conoscenza</a:t>
            </a:r>
            <a:r>
              <a:rPr lang="it-IT" sz="2200" dirty="0"/>
              <a:t>. Secondo alcuni il KM è una possibile risposta alle sfide poste alle aziende dalla globalizzazione, in virtù del fatto che, sebbene il capitale intellettuale sia stato un elemento assai rilevante per la redditività di molte imprese anche prima che si parlasse di </a:t>
            </a:r>
            <a:r>
              <a:rPr lang="it-IT" sz="2200" dirty="0" err="1"/>
              <a:t>knowledge</a:t>
            </a:r>
            <a:r>
              <a:rPr lang="it-IT" sz="2200" dirty="0"/>
              <a:t> management, la esasperazione della concorrenza ha reso meno importanti gli altri fattori competitivi, ed ha alimentato l’attenzione sulla disciplina che studia il fattore immateriale per eccellenza e che è virtualmente illimitato (chi cede </a:t>
            </a:r>
            <a:r>
              <a:rPr lang="it-IT" sz="2200" b="1" dirty="0"/>
              <a:t>conoscenza</a:t>
            </a:r>
            <a:r>
              <a:rPr lang="it-IT" sz="2200" dirty="0"/>
              <a:t> in realtà non se ne priva</a:t>
            </a:r>
            <a:r>
              <a:rPr lang="it-IT" sz="2200" dirty="0" smtClean="0"/>
              <a:t>). </a:t>
            </a:r>
            <a:r>
              <a:rPr lang="it-IT" sz="2200" dirty="0"/>
              <a:t>In un'azienda, in particolare, lo sviluppo e mantenimento prodotto di un bene complesso ed altamente tecnologico (elettrodomestici, automobili,...) comporta la generazione di una gran quantità di </a:t>
            </a:r>
            <a:r>
              <a:rPr lang="it-IT" sz="2200" dirty="0" smtClean="0"/>
              <a:t>informazioni fortemente </a:t>
            </a:r>
            <a:r>
              <a:rPr lang="it-IT" sz="2200" dirty="0"/>
              <a:t>correlate per descriverne attività e risultati conseguiti, progettare ed organizzare la produzione e la logistica, supportare la rete commerciale e di assistenza post vendita</a:t>
            </a:r>
            <a:r>
              <a:rPr lang="it-IT" sz="2200" dirty="0" smtClean="0"/>
              <a:t>:</a:t>
            </a:r>
            <a:endParaRPr lang="it-IT" sz="2200" dirty="0"/>
          </a:p>
          <a:p>
            <a:pPr marL="0" indent="0" algn="just">
              <a:buNone/>
            </a:pPr>
            <a:endParaRPr lang="it-IT" sz="2200" dirty="0"/>
          </a:p>
        </p:txBody>
      </p:sp>
    </p:spTree>
    <p:extLst>
      <p:ext uri="{BB962C8B-B14F-4D97-AF65-F5344CB8AC3E}">
        <p14:creationId xmlns:p14="http://schemas.microsoft.com/office/powerpoint/2010/main" val="19132495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5403304"/>
          </a:xfrm>
        </p:spPr>
        <p:txBody>
          <a:bodyPr/>
          <a:lstStyle/>
          <a:p>
            <a:pPr marL="0" indent="0" algn="just">
              <a:buNone/>
            </a:pPr>
            <a:r>
              <a:rPr lang="it-IT" sz="2200" dirty="0"/>
              <a:t>indagini di mercato, requisiti utente, specifiche tecniche, pianificazione attività, progetto dei diversi sistemi e sotto sistemi meccanici, elettrici ed elettronici, vincoli legislativi, progetto ed allestimento degli impianti produttivi, organizzazione della logistica, report di sperimentazione e test, verbali di riunione, ecc</a:t>
            </a:r>
            <a:r>
              <a:rPr lang="it-IT" sz="2200" dirty="0" smtClean="0"/>
              <a:t>. </a:t>
            </a:r>
            <a:r>
              <a:rPr lang="it-IT" sz="2200" dirty="0"/>
              <a:t>Tutti questi documenti insieme alle norme, ovvero la formalizzazione, sulla base dell’esperienza, di criteri guida nello svolgimento di specifiche attività (dalla pianificazione di un nuovo sviluppo ai criteri per la progettazione delle singole componenti), insieme alle competenze ed esperienze dei singoli, rappresentano la </a:t>
            </a:r>
            <a:r>
              <a:rPr lang="it-IT" sz="2200" b="1" dirty="0"/>
              <a:t>conoscenza</a:t>
            </a:r>
            <a:r>
              <a:rPr lang="it-IT" sz="2200" dirty="0"/>
              <a:t> aziendale che, debitamente conservata ed organizzata, costituisce lo strumento più importante per migliorare l’efficacia e l’efficienza dei processi. L’effettiva capitalizzazione dello sforzo profuso nella loro compilazione è assicurata solo se si garantisce il semplice e rapido reperimento delle informazioni d’interesse nella operatività e in ciascuna delle decisioni che debbono quotidianamente essere assunte</a:t>
            </a:r>
          </a:p>
        </p:txBody>
      </p:sp>
    </p:spTree>
    <p:extLst>
      <p:ext uri="{BB962C8B-B14F-4D97-AF65-F5344CB8AC3E}">
        <p14:creationId xmlns:p14="http://schemas.microsoft.com/office/powerpoint/2010/main" val="3430173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5403304"/>
          </a:xfrm>
        </p:spPr>
        <p:txBody>
          <a:bodyPr/>
          <a:lstStyle/>
          <a:p>
            <a:pPr marL="0" indent="0" algn="just">
              <a:buNone/>
            </a:pPr>
            <a:r>
              <a:rPr lang="it-IT" sz="2200" dirty="0"/>
              <a:t>Sebbene il tema della </a:t>
            </a:r>
            <a:r>
              <a:rPr lang="it-IT" sz="2200" b="1" dirty="0"/>
              <a:t>conoscenza</a:t>
            </a:r>
            <a:r>
              <a:rPr lang="it-IT" sz="2200" dirty="0"/>
              <a:t> affascini l’uomo da millenni, si può attribuire a </a:t>
            </a:r>
            <a:r>
              <a:rPr lang="it-IT" sz="2200" dirty="0" err="1"/>
              <a:t>Ikujiro</a:t>
            </a:r>
            <a:r>
              <a:rPr lang="it-IT" sz="2200" dirty="0"/>
              <a:t> </a:t>
            </a:r>
            <a:r>
              <a:rPr lang="it-IT" sz="2200" dirty="0" err="1"/>
              <a:t>Nonaka</a:t>
            </a:r>
            <a:r>
              <a:rPr lang="it-IT" sz="2200" dirty="0"/>
              <a:t> (1995), in virtù di un modello esplicativo tanto semplice quanto potente, il merito di aver iniziato la disciplina del </a:t>
            </a:r>
            <a:r>
              <a:rPr lang="it-IT" sz="2200" dirty="0" err="1"/>
              <a:t>knowledge</a:t>
            </a:r>
            <a:r>
              <a:rPr lang="it-IT" sz="2200" dirty="0"/>
              <a:t> management, contribuendo al passaggio del tema della gestione della </a:t>
            </a:r>
            <a:r>
              <a:rPr lang="it-IT" sz="2200" b="1" dirty="0"/>
              <a:t>conoscenza</a:t>
            </a:r>
            <a:r>
              <a:rPr lang="it-IT" sz="2200" dirty="0"/>
              <a:t> dalla fase di ricerca accademica a quella di concreta diffusione nelle prassi </a:t>
            </a:r>
            <a:r>
              <a:rPr lang="it-IT" sz="2200" dirty="0" smtClean="0"/>
              <a:t>manageriali. Il </a:t>
            </a:r>
            <a:r>
              <a:rPr lang="it-IT" sz="2200" dirty="0"/>
              <a:t>modello di trasformazione della </a:t>
            </a:r>
            <a:r>
              <a:rPr lang="it-IT" sz="2200" b="1" dirty="0"/>
              <a:t>conoscenza</a:t>
            </a:r>
            <a:r>
              <a:rPr lang="it-IT" sz="2200" dirty="0"/>
              <a:t>, attraverso passaggi di stato (di combinazione / conversione) da </a:t>
            </a:r>
            <a:r>
              <a:rPr lang="it-IT" sz="2200" b="1" dirty="0"/>
              <a:t>conoscenza</a:t>
            </a:r>
            <a:r>
              <a:rPr lang="it-IT" sz="2200" dirty="0"/>
              <a:t> tacita a </a:t>
            </a:r>
            <a:r>
              <a:rPr lang="it-IT" sz="2200" b="1" dirty="0"/>
              <a:t>conoscenza</a:t>
            </a:r>
            <a:r>
              <a:rPr lang="it-IT" sz="2200" dirty="0"/>
              <a:t> esplicita, rappresenta una teoria generale della creazione di </a:t>
            </a:r>
            <a:r>
              <a:rPr lang="it-IT" sz="2200" b="1" dirty="0"/>
              <a:t>conoscenza</a:t>
            </a:r>
            <a:r>
              <a:rPr lang="it-IT" sz="2200" dirty="0"/>
              <a:t> organizzativa, molto utilizzato anche da altri studiosi: la “spirale della </a:t>
            </a:r>
            <a:r>
              <a:rPr lang="it-IT" sz="2200" b="1" dirty="0"/>
              <a:t>conoscenza</a:t>
            </a:r>
            <a:r>
              <a:rPr lang="it-IT" sz="2200" dirty="0"/>
              <a:t>”. Il nome deriva proprio dal fatto che questi processi sociali provocano dei passaggi da tacita ad esplicita e viceversa, con andamento a spirale. Il modello prevede quattro modalità di conversione nell’interazione tra </a:t>
            </a:r>
            <a:r>
              <a:rPr lang="it-IT" sz="2200" b="1" dirty="0"/>
              <a:t>conoscenza</a:t>
            </a:r>
            <a:r>
              <a:rPr lang="it-IT" sz="2200" dirty="0"/>
              <a:t> tacita e </a:t>
            </a:r>
            <a:r>
              <a:rPr lang="it-IT" sz="2200" b="1" dirty="0"/>
              <a:t>conoscenza</a:t>
            </a:r>
            <a:r>
              <a:rPr lang="it-IT" sz="2200" dirty="0"/>
              <a:t> esplicita:</a:t>
            </a:r>
          </a:p>
          <a:p>
            <a:pPr marL="0" indent="0" algn="just">
              <a:buNone/>
            </a:pPr>
            <a:endParaRPr lang="it-IT" sz="2200" dirty="0"/>
          </a:p>
        </p:txBody>
      </p:sp>
    </p:spTree>
    <p:extLst>
      <p:ext uri="{BB962C8B-B14F-4D97-AF65-F5344CB8AC3E}">
        <p14:creationId xmlns:p14="http://schemas.microsoft.com/office/powerpoint/2010/main" val="35845181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5403304"/>
          </a:xfrm>
        </p:spPr>
        <p:txBody>
          <a:bodyPr/>
          <a:lstStyle/>
          <a:p>
            <a:pPr marL="0" indent="0" algn="just">
              <a:buNone/>
            </a:pPr>
            <a:r>
              <a:rPr lang="it-IT" sz="2200" dirty="0"/>
              <a:t>Socializzazione (da </a:t>
            </a:r>
            <a:r>
              <a:rPr lang="it-IT" sz="2200" b="1" dirty="0"/>
              <a:t>conoscenza</a:t>
            </a:r>
            <a:r>
              <a:rPr lang="it-IT" sz="2200" dirty="0"/>
              <a:t> tacita a tacita, in persone diverse che interagiscono)</a:t>
            </a:r>
          </a:p>
          <a:p>
            <a:pPr marL="0" indent="0" algn="just">
              <a:buNone/>
            </a:pPr>
            <a:r>
              <a:rPr lang="it-IT" sz="2200" dirty="0"/>
              <a:t>Esteriorizzazione o esternalizzazione (da </a:t>
            </a:r>
            <a:r>
              <a:rPr lang="it-IT" sz="2200" b="1" dirty="0"/>
              <a:t>conoscenza</a:t>
            </a:r>
            <a:r>
              <a:rPr lang="it-IT" sz="2200" dirty="0"/>
              <a:t> tacita a esplicita, tramite formalizzazione)</a:t>
            </a:r>
          </a:p>
          <a:p>
            <a:pPr marL="0" indent="0" algn="just">
              <a:buNone/>
            </a:pPr>
            <a:r>
              <a:rPr lang="it-IT" sz="2200" dirty="0"/>
              <a:t>Combinazione (da </a:t>
            </a:r>
            <a:r>
              <a:rPr lang="it-IT" sz="2200" b="1" dirty="0"/>
              <a:t>conoscenza</a:t>
            </a:r>
            <a:r>
              <a:rPr lang="it-IT" sz="2200" dirty="0"/>
              <a:t> esplicita a esplicita, tramite elaborazioni o semplici trasferimenti)</a:t>
            </a:r>
          </a:p>
          <a:p>
            <a:pPr marL="0" indent="0" algn="just">
              <a:buNone/>
            </a:pPr>
            <a:r>
              <a:rPr lang="it-IT" sz="2200" dirty="0"/>
              <a:t>Interiorizzazione (da </a:t>
            </a:r>
            <a:r>
              <a:rPr lang="it-IT" sz="2200" b="1" dirty="0"/>
              <a:t>conoscenza</a:t>
            </a:r>
            <a:r>
              <a:rPr lang="it-IT" sz="2200" dirty="0"/>
              <a:t> esplicita a tacita, tramite apprendimento e assimilazione</a:t>
            </a:r>
            <a:r>
              <a:rPr lang="it-IT" sz="2200" dirty="0" smtClean="0"/>
              <a:t>).</a:t>
            </a:r>
          </a:p>
          <a:p>
            <a:pPr marL="0" indent="0" algn="just">
              <a:buNone/>
            </a:pPr>
            <a:r>
              <a:rPr lang="it-IT" sz="2200" dirty="0" smtClean="0"/>
              <a:t>Vedi </a:t>
            </a:r>
            <a:r>
              <a:rPr lang="it-IT" sz="2200" dirty="0" err="1" smtClean="0"/>
              <a:t>Tab</a:t>
            </a:r>
            <a:r>
              <a:rPr lang="it-IT" sz="2200" dirty="0" smtClean="0"/>
              <a:t>. 1.</a:t>
            </a:r>
            <a:endParaRPr lang="it-IT" sz="2200" dirty="0"/>
          </a:p>
          <a:p>
            <a:pPr marL="0" indent="0" algn="just">
              <a:buNone/>
            </a:pPr>
            <a:endParaRPr lang="it-IT" sz="2200" dirty="0"/>
          </a:p>
        </p:txBody>
      </p:sp>
    </p:spTree>
    <p:extLst>
      <p:ext uri="{BB962C8B-B14F-4D97-AF65-F5344CB8AC3E}">
        <p14:creationId xmlns:p14="http://schemas.microsoft.com/office/powerpoint/2010/main" val="411970962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6048672"/>
          </a:xfrm>
        </p:spPr>
        <p:txBody>
          <a:bodyPr/>
          <a:lstStyle/>
          <a:p>
            <a:pPr marL="0" indent="0" algn="just">
              <a:buNone/>
            </a:pPr>
            <a:r>
              <a:rPr lang="it-IT" sz="2200" dirty="0"/>
              <a:t>Il ciclo della </a:t>
            </a:r>
            <a:r>
              <a:rPr lang="it-IT" sz="2200" b="1" dirty="0"/>
              <a:t>conoscenza</a:t>
            </a:r>
            <a:r>
              <a:rPr lang="it-IT" sz="2200" dirty="0"/>
              <a:t> non può fermarsi alla trasmissione di dati e informazioni perché il loro rapporto è gerarchico e può essere schematizzato con la forma di una </a:t>
            </a:r>
            <a:r>
              <a:rPr lang="it-IT" sz="2200" dirty="0" smtClean="0"/>
              <a:t>piramide (vedi </a:t>
            </a:r>
            <a:r>
              <a:rPr lang="it-IT" sz="2200" dirty="0" err="1" smtClean="0"/>
              <a:t>Tab</a:t>
            </a:r>
            <a:r>
              <a:rPr lang="it-IT" sz="2200" dirty="0" smtClean="0"/>
              <a:t>. 2). Alla </a:t>
            </a:r>
            <a:r>
              <a:rPr lang="it-IT" sz="2200" dirty="0"/>
              <a:t>base ci sono i dati, materiale “grezzo” e abbondante dell’informazione. Su un gradino più alto c’è l’informazione, cioè dati selezionati e organizzati per essere comunicati. Poi la </a:t>
            </a:r>
            <a:r>
              <a:rPr lang="it-IT" sz="2200" b="1" dirty="0"/>
              <a:t>conoscenza</a:t>
            </a:r>
            <a:r>
              <a:rPr lang="it-IT" sz="2200" dirty="0"/>
              <a:t>, cioè informazione rielaborata e applicata alla pratica. Al vertice troviamo la saggezza, </a:t>
            </a:r>
            <a:r>
              <a:rPr lang="it-IT" sz="2200" b="1" dirty="0"/>
              <a:t>conoscenza</a:t>
            </a:r>
            <a:r>
              <a:rPr lang="it-IT" sz="2200" dirty="0"/>
              <a:t> distillata dall’intuizione e </a:t>
            </a:r>
            <a:r>
              <a:rPr lang="it-IT" sz="2200" dirty="0" smtClean="0"/>
              <a:t>dall’esperienza. Il </a:t>
            </a:r>
            <a:r>
              <a:rPr lang="it-IT" sz="2200" i="1" dirty="0" err="1"/>
              <a:t>knowledge</a:t>
            </a:r>
            <a:r>
              <a:rPr lang="it-IT" sz="2200" i="1" dirty="0"/>
              <a:t> management</a:t>
            </a:r>
            <a:r>
              <a:rPr lang="it-IT" sz="2200" dirty="0"/>
              <a:t> si focalizza su </a:t>
            </a:r>
            <a:r>
              <a:rPr lang="it-IT" sz="2200" b="1" dirty="0"/>
              <a:t>come</a:t>
            </a:r>
            <a:r>
              <a:rPr lang="it-IT" sz="2200" dirty="0"/>
              <a:t> poter mettere a servizio di tutta l’azienda le conoscenze professionali specifiche di ogni membro. Questa logica spinge il </a:t>
            </a:r>
            <a:r>
              <a:rPr lang="it-IT" sz="2200" i="1" dirty="0" err="1"/>
              <a:t>knowledge</a:t>
            </a:r>
            <a:r>
              <a:rPr lang="it-IT" sz="2200" i="1" dirty="0"/>
              <a:t> management</a:t>
            </a:r>
            <a:r>
              <a:rPr lang="it-IT" sz="2200" dirty="0"/>
              <a:t> a diventare un sorta di “filosofia” della collaborazione e della condivisione negli ambienti di lavoro. Può incontrare una certa resistenza da parte di esperti gelosi dell’indispensabilità del proprio ruolo, spesso raggiunto dopo anni di esperienza. Questa visione riduce la </a:t>
            </a:r>
            <a:r>
              <a:rPr lang="it-IT" sz="2200" b="1" dirty="0"/>
              <a:t>conoscenza</a:t>
            </a:r>
            <a:r>
              <a:rPr lang="it-IT" sz="2200" dirty="0"/>
              <a:t> a una sorta di "bagaglio" personale che il proprietario può portare via quando lascia l'azienda, arrecando un danno economico. Invece, quello della </a:t>
            </a:r>
            <a:r>
              <a:rPr lang="it-IT" sz="2200" b="1" dirty="0"/>
              <a:t>conoscenza</a:t>
            </a:r>
            <a:r>
              <a:rPr lang="it-IT" sz="2200" dirty="0"/>
              <a:t> è un ciclo che può portare alla produzione di nuova </a:t>
            </a:r>
            <a:r>
              <a:rPr lang="it-IT" sz="2200" b="1" dirty="0"/>
              <a:t>conoscenza</a:t>
            </a:r>
            <a:r>
              <a:rPr lang="it-IT" sz="2200" dirty="0"/>
              <a:t> solo tramite la condivisione e l'elaborazione di informazioni.</a:t>
            </a:r>
          </a:p>
          <a:p>
            <a:pPr marL="0" indent="0" algn="just">
              <a:buNone/>
            </a:pPr>
            <a:endParaRPr lang="it-IT" sz="2200" dirty="0"/>
          </a:p>
        </p:txBody>
      </p:sp>
    </p:spTree>
    <p:extLst>
      <p:ext uri="{BB962C8B-B14F-4D97-AF65-F5344CB8AC3E}">
        <p14:creationId xmlns:p14="http://schemas.microsoft.com/office/powerpoint/2010/main" val="295388357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360040"/>
          </a:xfrm>
        </p:spPr>
        <p:txBody>
          <a:bodyPr/>
          <a:lstStyle/>
          <a:p>
            <a:r>
              <a:rPr lang="it-IT" sz="2000" b="1" dirty="0">
                <a:solidFill>
                  <a:srgbClr val="FF0000"/>
                </a:solidFill>
              </a:rPr>
              <a:t>1.4. Le organizzazioni come conoscenza e la loro tipologia</a:t>
            </a:r>
            <a:endParaRPr lang="it-IT" sz="2000" dirty="0"/>
          </a:p>
        </p:txBody>
      </p:sp>
      <p:sp>
        <p:nvSpPr>
          <p:cNvPr id="3" name="Segnaposto contenuto 2"/>
          <p:cNvSpPr>
            <a:spLocks noGrp="1"/>
          </p:cNvSpPr>
          <p:nvPr>
            <p:ph idx="1"/>
          </p:nvPr>
        </p:nvSpPr>
        <p:spPr>
          <a:xfrm>
            <a:off x="107504" y="692696"/>
            <a:ext cx="8928992" cy="6165304"/>
          </a:xfrm>
        </p:spPr>
        <p:txBody>
          <a:bodyPr/>
          <a:lstStyle/>
          <a:p>
            <a:pPr marL="0" indent="0" algn="just">
              <a:buNone/>
            </a:pPr>
            <a:r>
              <a:rPr lang="it-IT" sz="1600" b="1" dirty="0"/>
              <a:t>Ciclo di trasmissione dell'informazione </a:t>
            </a:r>
            <a:r>
              <a:rPr lang="it-IT" sz="1600" b="1" dirty="0" smtClean="0"/>
              <a:t>nell’organizzazione come conoscenza (Vedi </a:t>
            </a:r>
            <a:r>
              <a:rPr lang="it-IT" sz="1600" b="1" dirty="0" err="1" smtClean="0"/>
              <a:t>Tab</a:t>
            </a:r>
            <a:r>
              <a:rPr lang="it-IT" sz="1600" b="1" dirty="0" smtClean="0"/>
              <a:t>. 3)</a:t>
            </a:r>
          </a:p>
          <a:p>
            <a:pPr marL="0" indent="0" algn="just">
              <a:buNone/>
            </a:pPr>
            <a:r>
              <a:rPr lang="it-IT" sz="1600" b="1" dirty="0" smtClean="0"/>
              <a:t>1) Creazione/Modificazione</a:t>
            </a:r>
            <a:endParaRPr lang="it-IT" sz="1600" dirty="0" smtClean="0"/>
          </a:p>
          <a:p>
            <a:pPr marL="0" indent="0" algn="just">
              <a:buNone/>
            </a:pPr>
            <a:r>
              <a:rPr lang="it-IT" sz="1600" dirty="0" smtClean="0"/>
              <a:t>Utilizzo </a:t>
            </a:r>
            <a:r>
              <a:rPr lang="it-IT" sz="1600" dirty="0"/>
              <a:t>applicato e ragionato dell'informazione per la creazione di nuova </a:t>
            </a:r>
            <a:r>
              <a:rPr lang="it-IT" sz="1600" b="1" dirty="0" smtClean="0"/>
              <a:t>conoscenza</a:t>
            </a:r>
            <a:endParaRPr lang="it-IT" sz="1600" dirty="0" smtClean="0"/>
          </a:p>
          <a:p>
            <a:pPr marL="0" indent="0" algn="just">
              <a:buNone/>
            </a:pPr>
            <a:r>
              <a:rPr lang="it-IT" sz="1600" dirty="0" smtClean="0"/>
              <a:t>Conversione </a:t>
            </a:r>
            <a:r>
              <a:rPr lang="it-IT" sz="1600" dirty="0"/>
              <a:t>della </a:t>
            </a:r>
            <a:r>
              <a:rPr lang="it-IT" sz="1600" b="1" dirty="0"/>
              <a:t>conoscenza</a:t>
            </a:r>
            <a:r>
              <a:rPr lang="it-IT" sz="1600" dirty="0"/>
              <a:t> in nuova </a:t>
            </a:r>
            <a:r>
              <a:rPr lang="it-IT" sz="1600" dirty="0" smtClean="0"/>
              <a:t>informazione</a:t>
            </a:r>
          </a:p>
          <a:p>
            <a:pPr marL="0" indent="0" algn="just">
              <a:buNone/>
            </a:pPr>
            <a:r>
              <a:rPr lang="it-IT" sz="1600" dirty="0" smtClean="0"/>
              <a:t>Edizione </a:t>
            </a:r>
            <a:r>
              <a:rPr lang="it-IT" sz="1600" dirty="0"/>
              <a:t>e pubblicazione</a:t>
            </a:r>
          </a:p>
          <a:p>
            <a:pPr marL="0" indent="0" algn="just">
              <a:buNone/>
            </a:pPr>
            <a:r>
              <a:rPr lang="it-IT" sz="1600" b="1" dirty="0" smtClean="0"/>
              <a:t>2. Organizzazione/Indicizzazione</a:t>
            </a:r>
            <a:endParaRPr lang="it-IT" sz="1600" dirty="0" smtClean="0"/>
          </a:p>
          <a:p>
            <a:pPr marL="0" indent="0" algn="just">
              <a:buNone/>
            </a:pPr>
            <a:r>
              <a:rPr lang="it-IT" sz="1600" dirty="0" smtClean="0"/>
              <a:t>Cattura </a:t>
            </a:r>
            <a:r>
              <a:rPr lang="it-IT" sz="1600" dirty="0"/>
              <a:t>e integrazione delle </a:t>
            </a:r>
            <a:r>
              <a:rPr lang="it-IT" sz="1600" dirty="0" smtClean="0"/>
              <a:t>informazioni</a:t>
            </a:r>
          </a:p>
          <a:p>
            <a:pPr marL="0" indent="0" algn="just">
              <a:buNone/>
            </a:pPr>
            <a:r>
              <a:rPr lang="it-IT" sz="1600" dirty="0" smtClean="0"/>
              <a:t>Descrizione </a:t>
            </a:r>
            <a:r>
              <a:rPr lang="it-IT" sz="1600" dirty="0"/>
              <a:t>dell’informazione tramite </a:t>
            </a:r>
            <a:r>
              <a:rPr lang="it-IT" sz="1600" dirty="0" smtClean="0"/>
              <a:t>metadati</a:t>
            </a:r>
          </a:p>
          <a:p>
            <a:pPr marL="0" indent="0" algn="just">
              <a:buNone/>
            </a:pPr>
            <a:r>
              <a:rPr lang="it-IT" sz="1600" dirty="0" smtClean="0"/>
              <a:t>Indicizzazione</a:t>
            </a:r>
            <a:endParaRPr lang="it-IT" sz="1600" dirty="0"/>
          </a:p>
          <a:p>
            <a:pPr marL="0" indent="0" algn="just">
              <a:buNone/>
            </a:pPr>
            <a:r>
              <a:rPr lang="it-IT" sz="1600" b="1" dirty="0" smtClean="0"/>
              <a:t>3. Archiviazione/Recupero</a:t>
            </a:r>
            <a:endParaRPr lang="it-IT" sz="1600" dirty="0" smtClean="0"/>
          </a:p>
          <a:p>
            <a:pPr marL="0" indent="0" algn="just">
              <a:buNone/>
            </a:pPr>
            <a:r>
              <a:rPr lang="it-IT" sz="1600" dirty="0" smtClean="0"/>
              <a:t>archiviazione di documenti fisici documenti digitali</a:t>
            </a:r>
          </a:p>
          <a:p>
            <a:pPr marL="0" indent="0" algn="just">
              <a:buNone/>
            </a:pPr>
            <a:r>
              <a:rPr lang="it-IT" sz="1600" dirty="0" smtClean="0"/>
              <a:t>metadati </a:t>
            </a:r>
            <a:r>
              <a:rPr lang="it-IT" sz="1600" dirty="0"/>
              <a:t>dei documenti e dati ad essi </a:t>
            </a:r>
            <a:r>
              <a:rPr lang="it-IT" sz="1600" dirty="0" smtClean="0"/>
              <a:t>correlati</a:t>
            </a:r>
          </a:p>
          <a:p>
            <a:pPr marL="0" indent="0" algn="just">
              <a:buNone/>
            </a:pPr>
            <a:r>
              <a:rPr lang="it-IT" sz="1600" dirty="0" smtClean="0"/>
              <a:t>recupero </a:t>
            </a:r>
            <a:r>
              <a:rPr lang="it-IT" sz="1600" dirty="0"/>
              <a:t>tramite strumenti di ricerca</a:t>
            </a:r>
          </a:p>
          <a:p>
            <a:pPr marL="0" indent="0" algn="just">
              <a:buNone/>
            </a:pPr>
            <a:r>
              <a:rPr lang="it-IT" sz="1600" b="1" dirty="0" smtClean="0"/>
              <a:t>4. Distribuzione/Networking</a:t>
            </a:r>
            <a:endParaRPr lang="it-IT" sz="1600" dirty="0" smtClean="0"/>
          </a:p>
          <a:p>
            <a:pPr marL="0" indent="0" algn="just">
              <a:buNone/>
            </a:pPr>
            <a:r>
              <a:rPr lang="it-IT" sz="1600" dirty="0" smtClean="0"/>
              <a:t>Trasmissione dell’informazione</a:t>
            </a:r>
          </a:p>
          <a:p>
            <a:pPr marL="0" indent="0" algn="just">
              <a:buNone/>
            </a:pPr>
            <a:r>
              <a:rPr lang="it-IT" sz="1600" dirty="0" smtClean="0"/>
              <a:t>Servizi </a:t>
            </a:r>
            <a:r>
              <a:rPr lang="it-IT" sz="1600" dirty="0"/>
              <a:t>di </a:t>
            </a:r>
            <a:r>
              <a:rPr lang="it-IT" sz="1600" dirty="0" smtClean="0"/>
              <a:t>informazione</a:t>
            </a:r>
          </a:p>
          <a:p>
            <a:pPr marL="0" indent="0" algn="just">
              <a:buNone/>
            </a:pPr>
            <a:r>
              <a:rPr lang="it-IT" sz="1600" dirty="0" smtClean="0"/>
              <a:t>Servizi </a:t>
            </a:r>
            <a:r>
              <a:rPr lang="it-IT" sz="1600" dirty="0"/>
              <a:t>di </a:t>
            </a:r>
            <a:r>
              <a:rPr lang="it-IT" sz="1600" dirty="0" smtClean="0"/>
              <a:t>distribuzione</a:t>
            </a:r>
          </a:p>
          <a:p>
            <a:pPr marL="0" indent="0" algn="just">
              <a:buNone/>
            </a:pPr>
            <a:r>
              <a:rPr lang="it-IT" sz="1600" b="1" dirty="0" smtClean="0"/>
              <a:t>5. Accesso/Filtro</a:t>
            </a:r>
            <a:endParaRPr lang="it-IT" sz="1600" dirty="0" smtClean="0"/>
          </a:p>
          <a:p>
            <a:pPr marL="0" indent="0" algn="just">
              <a:buNone/>
            </a:pPr>
            <a:r>
              <a:rPr lang="it-IT" sz="1600" dirty="0" smtClean="0"/>
              <a:t>Localizzazione </a:t>
            </a:r>
            <a:r>
              <a:rPr lang="it-IT" sz="1600" dirty="0"/>
              <a:t>delle </a:t>
            </a:r>
            <a:r>
              <a:rPr lang="it-IT" sz="1600" dirty="0" smtClean="0"/>
              <a:t>informazioni</a:t>
            </a:r>
          </a:p>
          <a:p>
            <a:pPr marL="0" indent="0" algn="just">
              <a:buNone/>
            </a:pPr>
            <a:r>
              <a:rPr lang="it-IT" sz="1600" dirty="0" smtClean="0"/>
              <a:t>Selezione </a:t>
            </a:r>
            <a:r>
              <a:rPr lang="it-IT" sz="1600" dirty="0"/>
              <a:t>dell’informazione </a:t>
            </a:r>
            <a:r>
              <a:rPr lang="it-IT" sz="1600" dirty="0" smtClean="0"/>
              <a:t>rilevante</a:t>
            </a:r>
          </a:p>
          <a:p>
            <a:pPr marL="0" indent="0" algn="just">
              <a:buNone/>
            </a:pPr>
            <a:r>
              <a:rPr lang="it-IT" sz="1600" dirty="0" smtClean="0"/>
              <a:t>Recupero </a:t>
            </a:r>
            <a:r>
              <a:rPr lang="it-IT" sz="1600" dirty="0"/>
              <a:t>dell’informazione</a:t>
            </a:r>
          </a:p>
          <a:p>
            <a:pPr marL="0" indent="0" algn="just">
              <a:buNone/>
            </a:pPr>
            <a:endParaRPr lang="it-IT" sz="1800" dirty="0"/>
          </a:p>
          <a:p>
            <a:pPr marL="0" indent="0" algn="just">
              <a:buNone/>
            </a:pPr>
            <a:endParaRPr lang="it-IT" sz="1800" dirty="0"/>
          </a:p>
          <a:p>
            <a:pPr marL="0" indent="0" algn="just">
              <a:buNone/>
            </a:pPr>
            <a:endParaRPr lang="it-IT" sz="2200" dirty="0"/>
          </a:p>
        </p:txBody>
      </p:sp>
    </p:spTree>
    <p:extLst>
      <p:ext uri="{BB962C8B-B14F-4D97-AF65-F5344CB8AC3E}">
        <p14:creationId xmlns:p14="http://schemas.microsoft.com/office/powerpoint/2010/main" val="41133959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685800" y="116632"/>
            <a:ext cx="7772400" cy="432048"/>
          </a:xfrm>
        </p:spPr>
        <p:txBody>
          <a:bodyPr/>
          <a:lstStyle/>
          <a:p>
            <a:r>
              <a:rPr lang="it-IT" sz="2200" b="1" dirty="0">
                <a:solidFill>
                  <a:srgbClr val="FF0000"/>
                </a:solidFill>
              </a:rPr>
              <a:t>1.4. Le organizzazioni come conoscenza e la loro tipologia</a:t>
            </a:r>
            <a:endParaRPr lang="it-IT" sz="2200" dirty="0"/>
          </a:p>
        </p:txBody>
      </p:sp>
      <p:sp>
        <p:nvSpPr>
          <p:cNvPr id="3" name="Segnaposto contenuto 2"/>
          <p:cNvSpPr>
            <a:spLocks noGrp="1"/>
          </p:cNvSpPr>
          <p:nvPr>
            <p:ph idx="1"/>
          </p:nvPr>
        </p:nvSpPr>
        <p:spPr>
          <a:xfrm>
            <a:off x="251520" y="692696"/>
            <a:ext cx="8640960" cy="6165304"/>
          </a:xfrm>
        </p:spPr>
        <p:txBody>
          <a:bodyPr/>
          <a:lstStyle/>
          <a:p>
            <a:pPr marL="0" indent="0" algn="just">
              <a:buNone/>
            </a:pPr>
            <a:r>
              <a:rPr lang="it-IT" sz="2000" b="1" i="1" dirty="0"/>
              <a:t>Knowledge management </a:t>
            </a:r>
            <a:r>
              <a:rPr lang="it-IT" sz="2000" b="1" i="1" dirty="0" err="1"/>
              <a:t>system</a:t>
            </a:r>
            <a:r>
              <a:rPr lang="it-IT" sz="2000" b="1" i="1" dirty="0"/>
              <a:t> (Sistemi di gestione della conoscenza</a:t>
            </a:r>
            <a:r>
              <a:rPr lang="it-IT" sz="2000" b="1" i="1" dirty="0" smtClean="0"/>
              <a:t>).</a:t>
            </a:r>
          </a:p>
          <a:p>
            <a:pPr marL="0" indent="0" algn="just">
              <a:buNone/>
            </a:pPr>
            <a:r>
              <a:rPr lang="it-IT" sz="2000" dirty="0"/>
              <a:t>I Knowledge management </a:t>
            </a:r>
            <a:r>
              <a:rPr lang="it-IT" sz="2000" dirty="0" err="1"/>
              <a:t>system</a:t>
            </a:r>
            <a:r>
              <a:rPr lang="it-IT" sz="2000" dirty="0"/>
              <a:t> sono sistemi software che supportano le fasi del ciclo dell'informazione e la comunicazione all'interno di una comunità di </a:t>
            </a:r>
            <a:r>
              <a:rPr lang="it-IT" sz="2000" dirty="0" smtClean="0"/>
              <a:t>pratica (ad </a:t>
            </a:r>
            <a:r>
              <a:rPr lang="it-IT" sz="2000" dirty="0"/>
              <a:t>esempio un'azienda) o di apprendimento (ad esempio una classe "virtuale") anche disperse nello spazio. Dovrebbero assistere le persone ad esplicitare la </a:t>
            </a:r>
            <a:r>
              <a:rPr lang="it-IT" sz="2000" b="1" dirty="0"/>
              <a:t>conoscenza</a:t>
            </a:r>
            <a:r>
              <a:rPr lang="it-IT" sz="2000" dirty="0"/>
              <a:t> </a:t>
            </a:r>
            <a:r>
              <a:rPr lang="it-IT" sz="2000" dirty="0" smtClean="0"/>
              <a:t>tacita, </a:t>
            </a:r>
            <a:r>
              <a:rPr lang="it-IT" sz="2000" dirty="0"/>
              <a:t>a reperirla, a condividerla, supportando in particolare le seguenti </a:t>
            </a:r>
            <a:r>
              <a:rPr lang="it-IT" sz="2000" dirty="0" smtClean="0"/>
              <a:t>funzioni: 1) </a:t>
            </a:r>
            <a:r>
              <a:rPr lang="it-IT" sz="2000" b="1" dirty="0" smtClean="0"/>
              <a:t>Cattura</a:t>
            </a:r>
            <a:r>
              <a:rPr lang="it-IT" sz="2000" dirty="0" smtClean="0"/>
              <a:t> </a:t>
            </a:r>
            <a:r>
              <a:rPr lang="it-IT" sz="2000" dirty="0"/>
              <a:t>delle competenze </a:t>
            </a:r>
            <a:r>
              <a:rPr lang="it-IT" sz="2000" dirty="0" smtClean="0"/>
              <a:t>collettive; 2) </a:t>
            </a:r>
            <a:r>
              <a:rPr lang="it-IT" sz="2000" b="1" dirty="0" smtClean="0"/>
              <a:t>Controllo</a:t>
            </a:r>
            <a:r>
              <a:rPr lang="it-IT" sz="2000" dirty="0" smtClean="0"/>
              <a:t> </a:t>
            </a:r>
            <a:r>
              <a:rPr lang="it-IT" sz="2000" dirty="0"/>
              <a:t>per realizzare obiettivi </a:t>
            </a:r>
            <a:r>
              <a:rPr lang="it-IT" sz="2000" dirty="0" smtClean="0"/>
              <a:t>comuni; 3) </a:t>
            </a:r>
            <a:r>
              <a:rPr lang="it-IT" sz="2000" b="1" dirty="0" smtClean="0"/>
              <a:t>Integrazione</a:t>
            </a:r>
            <a:r>
              <a:rPr lang="it-IT" sz="2000" dirty="0" smtClean="0"/>
              <a:t> </a:t>
            </a:r>
            <a:r>
              <a:rPr lang="it-IT" sz="2000" dirty="0"/>
              <a:t>delle conoscenze </a:t>
            </a:r>
            <a:r>
              <a:rPr lang="it-IT" sz="2000" dirty="0" smtClean="0"/>
              <a:t>frammentate.</a:t>
            </a:r>
            <a:endParaRPr lang="it-IT" sz="2000" dirty="0"/>
          </a:p>
          <a:p>
            <a:pPr marL="0" indent="0" algn="just">
              <a:buNone/>
            </a:pPr>
            <a:r>
              <a:rPr lang="it-IT" sz="2000" dirty="0"/>
              <a:t>Il fatto che non esista una unica tecnologia software per la Gestione della </a:t>
            </a:r>
            <a:r>
              <a:rPr lang="it-IT" sz="2000" b="1" dirty="0"/>
              <a:t>Conoscenza</a:t>
            </a:r>
            <a:r>
              <a:rPr lang="it-IT" sz="2000" dirty="0"/>
              <a:t>, ma molteplici tipologie di soluzioni, architetture, approcci non è di per sé indice di scarsa maturità o efficacia, ma deriva direttamente dalla natura multiforme della disciplina e dalle diverse strategie attuate</a:t>
            </a:r>
            <a:r>
              <a:rPr lang="it-IT" sz="2000" dirty="0" smtClean="0"/>
              <a:t>. Alcuni </a:t>
            </a:r>
            <a:r>
              <a:rPr lang="it-IT" sz="2000" dirty="0"/>
              <a:t>autori hanno proposto un nucleo minimo basato su poche componenti </a:t>
            </a:r>
            <a:r>
              <a:rPr lang="it-IT" sz="2000" dirty="0" smtClean="0"/>
              <a:t>indispensabili:</a:t>
            </a:r>
          </a:p>
          <a:p>
            <a:pPr marL="0" indent="0" algn="just">
              <a:buNone/>
            </a:pPr>
            <a:r>
              <a:rPr lang="it-IT" sz="2000" dirty="0" smtClean="0"/>
              <a:t>Un </a:t>
            </a:r>
            <a:r>
              <a:rPr lang="it-IT" sz="2000" dirty="0"/>
              <a:t>sistema di gestione documentale, o eventualmente un vero e proprio Enterprise Content Management System, dotato di sofisticate tecnologie di </a:t>
            </a:r>
            <a:r>
              <a:rPr lang="it-IT" sz="2000" dirty="0" smtClean="0"/>
              <a:t>ricerca; Un </a:t>
            </a:r>
            <a:r>
              <a:rPr lang="it-IT" sz="2000" dirty="0"/>
              <a:t>sistema di collaborazione, integrato con la gestione </a:t>
            </a:r>
            <a:r>
              <a:rPr lang="it-IT" sz="2000" dirty="0" smtClean="0"/>
              <a:t>documentale; Un </a:t>
            </a:r>
            <a:r>
              <a:rPr lang="it-IT" sz="2000" dirty="0"/>
              <a:t>sistema di </a:t>
            </a:r>
            <a:r>
              <a:rPr lang="it-IT" sz="2000" dirty="0" err="1"/>
              <a:t>workflow</a:t>
            </a:r>
            <a:r>
              <a:rPr lang="it-IT" sz="2000" dirty="0"/>
              <a:t>, o sperabilmente un vero e proprio Business </a:t>
            </a:r>
            <a:r>
              <a:rPr lang="it-IT" sz="2000" dirty="0" err="1"/>
              <a:t>Process</a:t>
            </a:r>
            <a:r>
              <a:rPr lang="it-IT" sz="2000" dirty="0"/>
              <a:t> Management </a:t>
            </a:r>
            <a:r>
              <a:rPr lang="it-IT" sz="2000" dirty="0" smtClean="0"/>
              <a:t>System; Un </a:t>
            </a:r>
            <a:r>
              <a:rPr lang="it-IT" sz="2000" dirty="0"/>
              <a:t>sistema di registrazione e localizzazione delle competenze individuali e collettive, magari integrato dalla rappresentazione della struttura </a:t>
            </a:r>
            <a:r>
              <a:rPr lang="it-IT" sz="2000" dirty="0" smtClean="0"/>
              <a:t>organizzativa.</a:t>
            </a:r>
            <a:endParaRPr lang="it-IT" sz="2000" dirty="0"/>
          </a:p>
        </p:txBody>
      </p:sp>
    </p:spTree>
    <p:extLst>
      <p:ext uri="{BB962C8B-B14F-4D97-AF65-F5344CB8AC3E}">
        <p14:creationId xmlns:p14="http://schemas.microsoft.com/office/powerpoint/2010/main" val="37974426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16632"/>
            <a:ext cx="8712968" cy="504056"/>
          </a:xfrm>
        </p:spPr>
        <p:txBody>
          <a:bodyPr/>
          <a:lstStyle/>
          <a:p>
            <a:r>
              <a:rPr lang="it-IT" sz="2000" b="1" dirty="0">
                <a:solidFill>
                  <a:srgbClr val="FF0000"/>
                </a:solidFill>
              </a:rPr>
              <a:t>1.4. Le organizzazioni come conoscenza e la loro tipologia</a:t>
            </a:r>
            <a:endParaRPr lang="it-IT" sz="2000" dirty="0"/>
          </a:p>
        </p:txBody>
      </p:sp>
      <p:sp>
        <p:nvSpPr>
          <p:cNvPr id="3" name="Segnaposto contenuto 2"/>
          <p:cNvSpPr>
            <a:spLocks noGrp="1"/>
          </p:cNvSpPr>
          <p:nvPr>
            <p:ph idx="1"/>
          </p:nvPr>
        </p:nvSpPr>
        <p:spPr>
          <a:xfrm>
            <a:off x="179512" y="764704"/>
            <a:ext cx="8856984" cy="5760640"/>
          </a:xfrm>
        </p:spPr>
        <p:txBody>
          <a:bodyPr/>
          <a:lstStyle/>
          <a:p>
            <a:pPr marL="0" indent="0">
              <a:buNone/>
            </a:pPr>
            <a:r>
              <a:rPr lang="it-IT" sz="2200" b="1" i="1" dirty="0" smtClean="0"/>
              <a:t>Strategie </a:t>
            </a:r>
            <a:r>
              <a:rPr lang="it-IT" sz="2200" b="1" i="1" dirty="0"/>
              <a:t>di condivisione e gestione della </a:t>
            </a:r>
            <a:r>
              <a:rPr lang="it-IT" sz="2200" b="1" i="1" dirty="0" smtClean="0"/>
              <a:t>conoscenza.</a:t>
            </a:r>
          </a:p>
          <a:p>
            <a:pPr marL="0" indent="0" algn="just">
              <a:buNone/>
            </a:pPr>
            <a:r>
              <a:rPr lang="it-IT" sz="2000" dirty="0"/>
              <a:t>La </a:t>
            </a:r>
            <a:r>
              <a:rPr lang="it-IT" sz="2000" b="1" dirty="0"/>
              <a:t>conoscenza</a:t>
            </a:r>
            <a:r>
              <a:rPr lang="it-IT" sz="2000" dirty="0"/>
              <a:t> si può accedere in tre fasi: prima, durante o dopo attività connesse alla gestione della </a:t>
            </a:r>
            <a:r>
              <a:rPr lang="it-IT" sz="2000" b="1" dirty="0"/>
              <a:t>conoscenza</a:t>
            </a:r>
            <a:r>
              <a:rPr lang="it-IT" sz="2000" dirty="0"/>
              <a:t>. Diverse organizzazioni hanno tentato ad utilizzare vari incentivi per raccolta di informazioni, anche rendendo obbligatoria la presentazione dei contenuti e incorporando i premi in piani di misurazione delle performance. Una delle strategie di KM è quella che coinvolge attivamente la gestione della conoscenza (strategia di tipo </a:t>
            </a:r>
            <a:r>
              <a:rPr lang="it-IT" sz="2000" dirty="0" err="1"/>
              <a:t>push</a:t>
            </a:r>
            <a:r>
              <a:rPr lang="it-IT" sz="2000" dirty="0"/>
              <a:t>). In tale caso, le persone si sforzano di codificare in modo esplicito le loro conoscenze in un “archivio” della conoscenza condivisa, ad esempio un database. Questo approccio è comunemente conosciuto come la codifica della conoscenza. Un'altra strategia di KM prevede la richiesta di conoscenza da parte di individui agli esperti di un particolare argomento (strategia di tipo pull). In tale caso, i singoli esperti sono in grado di fornire le loro conoscenze alle persone che ne fanno richiesta. Questo è anche comunemente noto </a:t>
            </a:r>
            <a:r>
              <a:rPr lang="it-IT" sz="2000" b="1" dirty="0"/>
              <a:t>come</a:t>
            </a:r>
            <a:r>
              <a:rPr lang="it-IT" sz="2000" dirty="0"/>
              <a:t> l'approccio della personalizzazione della </a:t>
            </a:r>
            <a:r>
              <a:rPr lang="it-IT" sz="2000" dirty="0" smtClean="0"/>
              <a:t>conoscenza. Altre </a:t>
            </a:r>
            <a:r>
              <a:rPr lang="it-IT" sz="2000" dirty="0"/>
              <a:t>importanti strategie di gestione della </a:t>
            </a:r>
            <a:r>
              <a:rPr lang="it-IT" sz="2000" b="1" dirty="0"/>
              <a:t>conoscenza</a:t>
            </a:r>
            <a:r>
              <a:rPr lang="it-IT" sz="2000" dirty="0"/>
              <a:t> e strumenti per le aziende/istituzioni comprendono:</a:t>
            </a:r>
          </a:p>
          <a:p>
            <a:pPr marL="0" indent="0" algn="just">
              <a:buNone/>
            </a:pPr>
            <a:r>
              <a:rPr lang="it-IT" sz="2000" dirty="0"/>
              <a:t>Premi (</a:t>
            </a:r>
            <a:r>
              <a:rPr lang="it-IT" sz="2000" b="1" dirty="0"/>
              <a:t>come</a:t>
            </a:r>
            <a:r>
              <a:rPr lang="it-IT" sz="2000" dirty="0"/>
              <a:t> mezzo di stimolo per la condivisione delle conoscenze)</a:t>
            </a:r>
          </a:p>
          <a:p>
            <a:pPr marL="0" indent="0" algn="just">
              <a:buNone/>
            </a:pPr>
            <a:r>
              <a:rPr lang="it-IT" sz="2000" dirty="0" err="1"/>
              <a:t>Storytelling</a:t>
            </a:r>
            <a:r>
              <a:rPr lang="it-IT" sz="2000" dirty="0"/>
              <a:t> (narrativa) (</a:t>
            </a:r>
            <a:r>
              <a:rPr lang="it-IT" sz="2000" b="1" dirty="0"/>
              <a:t>come</a:t>
            </a:r>
            <a:r>
              <a:rPr lang="it-IT" sz="2000" dirty="0"/>
              <a:t> mezzo di trasferimento della </a:t>
            </a:r>
            <a:r>
              <a:rPr lang="it-IT" sz="2000" b="1" dirty="0"/>
              <a:t>conoscenza</a:t>
            </a:r>
            <a:r>
              <a:rPr lang="it-IT" sz="2000" dirty="0"/>
              <a:t> tacita)</a:t>
            </a:r>
          </a:p>
          <a:p>
            <a:pPr marL="0" indent="0">
              <a:buNone/>
            </a:pPr>
            <a:endParaRPr lang="it-IT" sz="2200" i="1" dirty="0"/>
          </a:p>
        </p:txBody>
      </p:sp>
    </p:spTree>
    <p:extLst>
      <p:ext uri="{BB962C8B-B14F-4D97-AF65-F5344CB8AC3E}">
        <p14:creationId xmlns:p14="http://schemas.microsoft.com/office/powerpoint/2010/main" val="405891691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16632"/>
            <a:ext cx="8712968" cy="504056"/>
          </a:xfrm>
        </p:spPr>
        <p:txBody>
          <a:bodyPr/>
          <a:lstStyle/>
          <a:p>
            <a:r>
              <a:rPr lang="it-IT" sz="2000" b="1" dirty="0">
                <a:solidFill>
                  <a:srgbClr val="FF0000"/>
                </a:solidFill>
              </a:rPr>
              <a:t>1.4. Le organizzazioni come conoscenza e la loro tipologia</a:t>
            </a:r>
            <a:endParaRPr lang="it-IT" sz="2000" dirty="0"/>
          </a:p>
        </p:txBody>
      </p:sp>
      <p:sp>
        <p:nvSpPr>
          <p:cNvPr id="3" name="Segnaposto contenuto 2"/>
          <p:cNvSpPr>
            <a:spLocks noGrp="1"/>
          </p:cNvSpPr>
          <p:nvPr>
            <p:ph idx="1"/>
          </p:nvPr>
        </p:nvSpPr>
        <p:spPr>
          <a:xfrm>
            <a:off x="287016" y="881336"/>
            <a:ext cx="8856984" cy="5976664"/>
          </a:xfrm>
        </p:spPr>
        <p:txBody>
          <a:bodyPr/>
          <a:lstStyle/>
          <a:p>
            <a:pPr marL="0" indent="0" algn="just">
              <a:buNone/>
            </a:pPr>
            <a:r>
              <a:rPr lang="it-IT" sz="2000" dirty="0"/>
              <a:t>Knowledge </a:t>
            </a:r>
            <a:r>
              <a:rPr lang="it-IT" sz="2000" dirty="0" err="1"/>
              <a:t>mapping</a:t>
            </a:r>
            <a:r>
              <a:rPr lang="it-IT" sz="2000" dirty="0"/>
              <a:t> (una mappa accessibile a tutti della </a:t>
            </a:r>
            <a:r>
              <a:rPr lang="it-IT" sz="2000" b="1" dirty="0"/>
              <a:t>conoscenza</a:t>
            </a:r>
            <a:r>
              <a:rPr lang="it-IT" sz="2000" dirty="0"/>
              <a:t> all'interno di una società)</a:t>
            </a:r>
          </a:p>
          <a:p>
            <a:pPr marL="0" indent="0" algn="just">
              <a:buNone/>
            </a:pPr>
            <a:r>
              <a:rPr lang="it-IT" sz="2000" dirty="0"/>
              <a:t>Comunità di pratica</a:t>
            </a:r>
          </a:p>
          <a:p>
            <a:pPr marL="0" indent="0" algn="just">
              <a:buNone/>
            </a:pPr>
            <a:r>
              <a:rPr lang="it-IT" sz="2000" dirty="0"/>
              <a:t>Fiera della condivisione della </a:t>
            </a:r>
            <a:r>
              <a:rPr lang="it-IT" sz="2000" b="1" dirty="0"/>
              <a:t>conoscenza</a:t>
            </a:r>
            <a:endParaRPr lang="it-IT" sz="2000" dirty="0"/>
          </a:p>
          <a:p>
            <a:pPr marL="0" indent="0" algn="just">
              <a:buNone/>
            </a:pPr>
            <a:r>
              <a:rPr lang="it-IT" sz="2000" dirty="0"/>
              <a:t>Gestione delle competenze (valutazione sistematica e pianificazione delle competenze dei singoli membri all'interno di un'organizzazione)</a:t>
            </a:r>
          </a:p>
          <a:p>
            <a:pPr marL="0" indent="0" algn="just">
              <a:buNone/>
            </a:pPr>
            <a:r>
              <a:rPr lang="it-IT" sz="2000" dirty="0"/>
              <a:t>Software sociale</a:t>
            </a:r>
          </a:p>
          <a:p>
            <a:pPr marL="0" indent="0" algn="just">
              <a:buNone/>
            </a:pPr>
            <a:r>
              <a:rPr lang="it-IT" sz="2000" dirty="0"/>
              <a:t>"Archivi" della </a:t>
            </a:r>
            <a:r>
              <a:rPr lang="it-IT" sz="2000" b="1" dirty="0"/>
              <a:t>conoscenza</a:t>
            </a:r>
            <a:r>
              <a:rPr lang="it-IT" sz="2000" dirty="0"/>
              <a:t> (database)</a:t>
            </a:r>
          </a:p>
          <a:p>
            <a:pPr marL="0" indent="0">
              <a:buNone/>
            </a:pPr>
            <a:endParaRPr lang="it-IT" sz="2200" dirty="0" smtClean="0"/>
          </a:p>
          <a:p>
            <a:pPr marL="0" indent="0">
              <a:buNone/>
            </a:pPr>
            <a:endParaRPr lang="it-IT" sz="2200" dirty="0"/>
          </a:p>
        </p:txBody>
      </p:sp>
    </p:spTree>
    <p:extLst>
      <p:ext uri="{BB962C8B-B14F-4D97-AF65-F5344CB8AC3E}">
        <p14:creationId xmlns:p14="http://schemas.microsoft.com/office/powerpoint/2010/main" val="13164701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p:cNvSpPr>
            <a:spLocks noGrp="1"/>
          </p:cNvSpPr>
          <p:nvPr>
            <p:ph type="title"/>
          </p:nvPr>
        </p:nvSpPr>
        <p:spPr>
          <a:xfrm>
            <a:off x="323528" y="116632"/>
            <a:ext cx="8712968" cy="504056"/>
          </a:xfrm>
        </p:spPr>
        <p:txBody>
          <a:bodyPr/>
          <a:lstStyle/>
          <a:p>
            <a:r>
              <a:rPr lang="it-IT" sz="2000" b="1" dirty="0">
                <a:solidFill>
                  <a:srgbClr val="FF0000"/>
                </a:solidFill>
              </a:rPr>
              <a:t>1.4. Le organizzazioni come conoscenza e la loro tipologia</a:t>
            </a:r>
            <a:endParaRPr lang="it-IT" sz="2000" dirty="0"/>
          </a:p>
        </p:txBody>
      </p:sp>
      <p:sp>
        <p:nvSpPr>
          <p:cNvPr id="3" name="Segnaposto contenuto 2"/>
          <p:cNvSpPr>
            <a:spLocks noGrp="1"/>
          </p:cNvSpPr>
          <p:nvPr>
            <p:ph idx="1"/>
          </p:nvPr>
        </p:nvSpPr>
        <p:spPr>
          <a:xfrm>
            <a:off x="179512" y="764704"/>
            <a:ext cx="8856984" cy="5760640"/>
          </a:xfrm>
        </p:spPr>
        <p:txBody>
          <a:bodyPr/>
          <a:lstStyle/>
          <a:p>
            <a:pPr marL="0" indent="0" algn="just">
              <a:buNone/>
            </a:pPr>
            <a:r>
              <a:rPr lang="it-IT" sz="2400" dirty="0">
                <a:solidFill>
                  <a:srgbClr val="17082E"/>
                </a:solidFill>
              </a:rPr>
              <a:t>Bibliografia</a:t>
            </a:r>
            <a:r>
              <a:rPr lang="it-IT" sz="2400" dirty="0" smtClean="0">
                <a:solidFill>
                  <a:srgbClr val="17082E"/>
                </a:solidFill>
              </a:rPr>
              <a:t>. Per rimandi ed eventuali approfondimenti</a:t>
            </a:r>
            <a:endParaRPr lang="it-IT" sz="2400" dirty="0">
              <a:solidFill>
                <a:srgbClr val="17082E"/>
              </a:solidFill>
            </a:endParaRPr>
          </a:p>
          <a:p>
            <a:pPr marL="0" indent="0" algn="just">
              <a:buNone/>
            </a:pPr>
            <a:r>
              <a:rPr lang="it-IT" sz="2400" dirty="0">
                <a:solidFill>
                  <a:srgbClr val="17082E"/>
                </a:solidFill>
              </a:rPr>
              <a:t>Capitani P. (2002) </a:t>
            </a:r>
            <a:r>
              <a:rPr lang="it-IT" sz="2400" i="1" dirty="0">
                <a:solidFill>
                  <a:srgbClr val="17082E"/>
                </a:solidFill>
              </a:rPr>
              <a:t>Il </a:t>
            </a:r>
            <a:r>
              <a:rPr lang="it-IT" sz="2400" i="1" dirty="0" err="1">
                <a:solidFill>
                  <a:srgbClr val="17082E"/>
                </a:solidFill>
              </a:rPr>
              <a:t>knowledge</a:t>
            </a:r>
            <a:r>
              <a:rPr lang="it-IT" sz="2400" i="1" dirty="0">
                <a:solidFill>
                  <a:srgbClr val="17082E"/>
                </a:solidFill>
              </a:rPr>
              <a:t> management: strumento di orientamento e formazione per la scuola, l'università, la ricerca, il pubblico impiego, l'azienda</a:t>
            </a:r>
            <a:r>
              <a:rPr lang="it-IT" sz="2400" dirty="0">
                <a:solidFill>
                  <a:srgbClr val="17082E"/>
                </a:solidFill>
              </a:rPr>
              <a:t>, Milano, Angeli.</a:t>
            </a:r>
          </a:p>
          <a:p>
            <a:pPr marL="0" indent="0" algn="just">
              <a:buNone/>
            </a:pPr>
            <a:r>
              <a:rPr lang="it-IT" sz="2400" dirty="0" err="1">
                <a:solidFill>
                  <a:srgbClr val="17082E"/>
                </a:solidFill>
              </a:rPr>
              <a:t>Nonaka</a:t>
            </a:r>
            <a:r>
              <a:rPr lang="it-IT" sz="2400" dirty="0">
                <a:solidFill>
                  <a:srgbClr val="17082E"/>
                </a:solidFill>
              </a:rPr>
              <a:t> I. (1991) </a:t>
            </a:r>
            <a:r>
              <a:rPr lang="it-IT" sz="2400" i="1" dirty="0">
                <a:solidFill>
                  <a:srgbClr val="17082E"/>
                </a:solidFill>
              </a:rPr>
              <a:t>The Knowledge-</a:t>
            </a:r>
            <a:r>
              <a:rPr lang="it-IT" sz="2400" i="1" dirty="0" err="1">
                <a:solidFill>
                  <a:srgbClr val="17082E"/>
                </a:solidFill>
              </a:rPr>
              <a:t>Creating</a:t>
            </a:r>
            <a:r>
              <a:rPr lang="it-IT" sz="2400" i="1" dirty="0">
                <a:solidFill>
                  <a:srgbClr val="17082E"/>
                </a:solidFill>
              </a:rPr>
              <a:t> Company</a:t>
            </a:r>
            <a:r>
              <a:rPr lang="it-IT" sz="2400" dirty="0">
                <a:solidFill>
                  <a:srgbClr val="17082E"/>
                </a:solidFill>
              </a:rPr>
              <a:t> Harvard Business </a:t>
            </a:r>
            <a:r>
              <a:rPr lang="it-IT" sz="2400" dirty="0" err="1">
                <a:solidFill>
                  <a:srgbClr val="17082E"/>
                </a:solidFill>
              </a:rPr>
              <a:t>Review</a:t>
            </a:r>
            <a:r>
              <a:rPr lang="it-IT" sz="2400" dirty="0">
                <a:solidFill>
                  <a:srgbClr val="17082E"/>
                </a:solidFill>
              </a:rPr>
              <a:t>, </a:t>
            </a:r>
            <a:r>
              <a:rPr lang="it-IT" sz="2400" dirty="0" err="1">
                <a:solidFill>
                  <a:srgbClr val="17082E"/>
                </a:solidFill>
              </a:rPr>
              <a:t>Nov</a:t>
            </a:r>
            <a:r>
              <a:rPr lang="it-IT" sz="2400" dirty="0">
                <a:solidFill>
                  <a:srgbClr val="17082E"/>
                </a:solidFill>
              </a:rPr>
              <a:t>.-</a:t>
            </a:r>
            <a:r>
              <a:rPr lang="it-IT" sz="2400" dirty="0" err="1">
                <a:solidFill>
                  <a:srgbClr val="17082E"/>
                </a:solidFill>
              </a:rPr>
              <a:t>Dec</a:t>
            </a:r>
            <a:r>
              <a:rPr lang="it-IT" sz="2400" dirty="0">
                <a:solidFill>
                  <a:srgbClr val="17082E"/>
                </a:solidFill>
              </a:rPr>
              <a:t>. 96-104</a:t>
            </a:r>
          </a:p>
          <a:p>
            <a:pPr marL="0" indent="0" algn="just">
              <a:buNone/>
            </a:pPr>
            <a:r>
              <a:rPr lang="it-IT" sz="2400" dirty="0" err="1">
                <a:solidFill>
                  <a:srgbClr val="17082E"/>
                </a:solidFill>
              </a:rPr>
              <a:t>Ikujiro</a:t>
            </a:r>
            <a:r>
              <a:rPr lang="it-IT" sz="2400" dirty="0">
                <a:solidFill>
                  <a:srgbClr val="17082E"/>
                </a:solidFill>
              </a:rPr>
              <a:t> </a:t>
            </a:r>
            <a:r>
              <a:rPr lang="it-IT" sz="2400" dirty="0" err="1">
                <a:solidFill>
                  <a:srgbClr val="17082E"/>
                </a:solidFill>
              </a:rPr>
              <a:t>Nonaka</a:t>
            </a:r>
            <a:r>
              <a:rPr lang="it-IT" sz="2400" dirty="0">
                <a:solidFill>
                  <a:srgbClr val="17082E"/>
                </a:solidFill>
              </a:rPr>
              <a:t>, </a:t>
            </a:r>
            <a:r>
              <a:rPr lang="it-IT" sz="2400" i="1" dirty="0">
                <a:solidFill>
                  <a:srgbClr val="17082E"/>
                </a:solidFill>
              </a:rPr>
              <a:t>The </a:t>
            </a:r>
            <a:r>
              <a:rPr lang="it-IT" sz="2400" i="1" dirty="0" err="1">
                <a:solidFill>
                  <a:srgbClr val="17082E"/>
                </a:solidFill>
              </a:rPr>
              <a:t>knowledge</a:t>
            </a:r>
            <a:r>
              <a:rPr lang="it-IT" sz="2400" i="1" dirty="0">
                <a:solidFill>
                  <a:srgbClr val="17082E"/>
                </a:solidFill>
              </a:rPr>
              <a:t> </a:t>
            </a:r>
            <a:r>
              <a:rPr lang="it-IT" sz="2400" i="1" dirty="0" err="1">
                <a:solidFill>
                  <a:srgbClr val="17082E"/>
                </a:solidFill>
              </a:rPr>
              <a:t>creating</a:t>
            </a:r>
            <a:r>
              <a:rPr lang="it-IT" sz="2400" i="1" dirty="0">
                <a:solidFill>
                  <a:srgbClr val="17082E"/>
                </a:solidFill>
              </a:rPr>
              <a:t> company: </a:t>
            </a:r>
            <a:r>
              <a:rPr lang="it-IT" sz="2400" i="1" dirty="0" err="1">
                <a:solidFill>
                  <a:srgbClr val="17082E"/>
                </a:solidFill>
              </a:rPr>
              <a:t>how</a:t>
            </a:r>
            <a:r>
              <a:rPr lang="it-IT" sz="2400" i="1" dirty="0">
                <a:solidFill>
                  <a:srgbClr val="17082E"/>
                </a:solidFill>
              </a:rPr>
              <a:t> </a:t>
            </a:r>
            <a:r>
              <a:rPr lang="it-IT" sz="2400" i="1" dirty="0" err="1">
                <a:solidFill>
                  <a:srgbClr val="17082E"/>
                </a:solidFill>
              </a:rPr>
              <a:t>Japanese</a:t>
            </a:r>
            <a:r>
              <a:rPr lang="it-IT" sz="2400" i="1" dirty="0">
                <a:solidFill>
                  <a:srgbClr val="17082E"/>
                </a:solidFill>
              </a:rPr>
              <a:t> companies create the </a:t>
            </a:r>
            <a:r>
              <a:rPr lang="it-IT" sz="2400" i="1" dirty="0" err="1">
                <a:solidFill>
                  <a:srgbClr val="17082E"/>
                </a:solidFill>
              </a:rPr>
              <a:t>dynamics</a:t>
            </a:r>
            <a:r>
              <a:rPr lang="it-IT" sz="2400" i="1" dirty="0">
                <a:solidFill>
                  <a:srgbClr val="17082E"/>
                </a:solidFill>
              </a:rPr>
              <a:t> of </a:t>
            </a:r>
            <a:r>
              <a:rPr lang="it-IT" sz="2400" i="1" dirty="0" err="1">
                <a:solidFill>
                  <a:srgbClr val="17082E"/>
                </a:solidFill>
              </a:rPr>
              <a:t>innovation</a:t>
            </a:r>
            <a:r>
              <a:rPr lang="it-IT" sz="2400" dirty="0">
                <a:solidFill>
                  <a:srgbClr val="17082E"/>
                </a:solidFill>
              </a:rPr>
              <a:t>, New York, Oxford </a:t>
            </a:r>
            <a:r>
              <a:rPr lang="it-IT" sz="2400" dirty="0" err="1">
                <a:solidFill>
                  <a:srgbClr val="17082E"/>
                </a:solidFill>
              </a:rPr>
              <a:t>University</a:t>
            </a:r>
            <a:r>
              <a:rPr lang="it-IT" sz="2400" dirty="0">
                <a:solidFill>
                  <a:srgbClr val="17082E"/>
                </a:solidFill>
              </a:rPr>
              <a:t> Press, 1995.</a:t>
            </a:r>
          </a:p>
          <a:p>
            <a:pPr marL="0" indent="0">
              <a:buNone/>
            </a:pPr>
            <a:endParaRPr lang="it-IT" sz="2200" dirty="0"/>
          </a:p>
        </p:txBody>
      </p:sp>
    </p:spTree>
    <p:extLst>
      <p:ext uri="{BB962C8B-B14F-4D97-AF65-F5344CB8AC3E}">
        <p14:creationId xmlns:p14="http://schemas.microsoft.com/office/powerpoint/2010/main" val="571485184"/>
      </p:ext>
    </p:extLst>
  </p:cSld>
  <p:clrMapOvr>
    <a:masterClrMapping/>
  </p:clrMapOvr>
</p:sld>
</file>

<file path=ppt/theme/theme1.xml><?xml version="1.0" encoding="utf-8"?>
<a:theme xmlns:a="http://schemas.openxmlformats.org/drawingml/2006/main" name="MODULI MODELLI DI FORMAZIONE - on line (e pd)">
  <a:themeElements>
    <a:clrScheme name="">
      <a:dk1>
        <a:srgbClr val="333333"/>
      </a:dk1>
      <a:lt1>
        <a:srgbClr val="A9BDA9"/>
      </a:lt1>
      <a:dk2>
        <a:srgbClr val="004C2B"/>
      </a:dk2>
      <a:lt2>
        <a:srgbClr val="578963"/>
      </a:lt2>
      <a:accent1>
        <a:srgbClr val="FFCCCC"/>
      </a:accent1>
      <a:accent2>
        <a:srgbClr val="B3E1B3"/>
      </a:accent2>
      <a:accent3>
        <a:srgbClr val="D1DBD1"/>
      </a:accent3>
      <a:accent4>
        <a:srgbClr val="2A2A2A"/>
      </a:accent4>
      <a:accent5>
        <a:srgbClr val="FFE2E2"/>
      </a:accent5>
      <a:accent6>
        <a:srgbClr val="A2CCA2"/>
      </a:accent6>
      <a:hlink>
        <a:srgbClr val="BDD7E5"/>
      </a:hlink>
      <a:folHlink>
        <a:srgbClr val="D2AAD2"/>
      </a:folHlink>
    </a:clrScheme>
    <a:fontScheme name="Sereno">
      <a:majorFont>
        <a:latin typeface="Times New Roman"/>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it-IT" sz="2400" b="0" i="0" u="none" strike="noStrike" cap="none" normalizeH="0" baseline="0" smtClean="0">
            <a:ln>
              <a:noFill/>
            </a:ln>
            <a:solidFill>
              <a:schemeClr val="tx1"/>
            </a:solidFill>
            <a:effectLst/>
            <a:latin typeface="Times New Roman"/>
          </a:defRPr>
        </a:defPPr>
      </a:lstStyle>
    </a:lnDef>
  </a:objectDefaults>
  <a:extraClrSchemeLst>
    <a:extraClrScheme>
      <a:clrScheme name="Sereno 1">
        <a:dk1>
          <a:srgbClr val="333333"/>
        </a:dk1>
        <a:lt1>
          <a:srgbClr val="A9BDA9"/>
        </a:lt1>
        <a:dk2>
          <a:srgbClr val="004C2B"/>
        </a:dk2>
        <a:lt2>
          <a:srgbClr val="578963"/>
        </a:lt2>
        <a:accent1>
          <a:srgbClr val="E1B7B7"/>
        </a:accent1>
        <a:accent2>
          <a:srgbClr val="B3E1B3"/>
        </a:accent2>
        <a:accent3>
          <a:srgbClr val="D1DBD1"/>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 2">
        <a:dk1>
          <a:srgbClr val="333333"/>
        </a:dk1>
        <a:lt1>
          <a:srgbClr val="FFFFFF"/>
        </a:lt1>
        <a:dk2>
          <a:srgbClr val="004C2B"/>
        </a:dk2>
        <a:lt2>
          <a:srgbClr val="578963"/>
        </a:lt2>
        <a:accent1>
          <a:srgbClr val="E1B7B7"/>
        </a:accent1>
        <a:accent2>
          <a:srgbClr val="B3E1B3"/>
        </a:accent2>
        <a:accent3>
          <a:srgbClr val="FFFFFF"/>
        </a:accent3>
        <a:accent4>
          <a:srgbClr val="2A2A2A"/>
        </a:accent4>
        <a:accent5>
          <a:srgbClr val="EED8D8"/>
        </a:accent5>
        <a:accent6>
          <a:srgbClr val="A2CCA2"/>
        </a:accent6>
        <a:hlink>
          <a:srgbClr val="BDD7E5"/>
        </a:hlink>
        <a:folHlink>
          <a:srgbClr val="D2AAD2"/>
        </a:folHlink>
      </a:clrScheme>
      <a:clrMap bg1="lt1" tx1="dk1" bg2="lt2" tx2="dk2" accent1="accent1" accent2="accent2" accent3="accent3" accent4="accent4" accent5="accent5" accent6="accent6" hlink="hlink" folHlink="folHlink"/>
    </a:extraClrScheme>
    <a:extraClrScheme>
      <a:clrScheme name="Sereno 3">
        <a:dk1>
          <a:srgbClr val="000000"/>
        </a:dk1>
        <a:lt1>
          <a:srgbClr val="FFFFFF"/>
        </a:lt1>
        <a:dk2>
          <a:srgbClr val="000000"/>
        </a:dk2>
        <a:lt2>
          <a:srgbClr val="393939"/>
        </a:lt2>
        <a:accent1>
          <a:srgbClr val="CBCBCB"/>
        </a:accent1>
        <a:accent2>
          <a:srgbClr val="808080"/>
        </a:accent2>
        <a:accent3>
          <a:srgbClr val="FFFFFF"/>
        </a:accent3>
        <a:accent4>
          <a:srgbClr val="000000"/>
        </a:accent4>
        <a:accent5>
          <a:srgbClr val="E2E2E2"/>
        </a:accent5>
        <a:accent6>
          <a:srgbClr val="737373"/>
        </a:accent6>
        <a:hlink>
          <a:srgbClr val="B2B2B2"/>
        </a:hlink>
        <a:folHlink>
          <a:srgbClr val="EAEAEA"/>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Tema di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MODULI MODELLI DI FORMAZIONE - on line (e pd)</Template>
  <TotalTime>156</TotalTime>
  <Words>2041</Words>
  <Application>Microsoft Office PowerPoint</Application>
  <PresentationFormat>Presentazione su schermo (4:3)</PresentationFormat>
  <Paragraphs>65</Paragraphs>
  <Slides>13</Slides>
  <Notes>0</Notes>
  <HiddenSlides>0</HiddenSlides>
  <MMClips>0</MMClips>
  <ScaleCrop>false</ScaleCrop>
  <HeadingPairs>
    <vt:vector size="4" baseType="variant">
      <vt:variant>
        <vt:lpstr>Tema</vt:lpstr>
      </vt:variant>
      <vt:variant>
        <vt:i4>1</vt:i4>
      </vt:variant>
      <vt:variant>
        <vt:lpstr>Titoli diapositive</vt:lpstr>
      </vt:variant>
      <vt:variant>
        <vt:i4>13</vt:i4>
      </vt:variant>
    </vt:vector>
  </HeadingPairs>
  <TitlesOfParts>
    <vt:vector size="14" baseType="lpstr">
      <vt:lpstr>MODULI MODELLI DI FORMAZIONE - on line (e pd)</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lpstr>1.4. Le organizzazioni come conoscenza e la loro tipologia</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Lettere ad un docente … e ai futuri docenti/formatori</dc:title>
  <dc:creator>Raffaele</dc:creator>
  <cp:lastModifiedBy>Raffaele</cp:lastModifiedBy>
  <cp:revision>2</cp:revision>
  <cp:lastPrinted>2004-03-23T14:23:01Z</cp:lastPrinted>
  <dcterms:created xsi:type="dcterms:W3CDTF">2012-12-21T16:37:51Z</dcterms:created>
  <dcterms:modified xsi:type="dcterms:W3CDTF">2012-12-30T02:05:45Z</dcterms:modified>
</cp:coreProperties>
</file>