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5" r:id="rId1"/>
  </p:sldMasterIdLst>
  <p:notesMasterIdLst>
    <p:notesMasterId r:id="rId26"/>
  </p:notesMasterIdLst>
  <p:sldIdLst>
    <p:sldId id="373" r:id="rId2"/>
    <p:sldId id="374" r:id="rId3"/>
    <p:sldId id="375" r:id="rId4"/>
    <p:sldId id="388" r:id="rId5"/>
    <p:sldId id="389" r:id="rId6"/>
    <p:sldId id="390" r:id="rId7"/>
    <p:sldId id="391" r:id="rId8"/>
    <p:sldId id="392" r:id="rId9"/>
    <p:sldId id="405" r:id="rId10"/>
    <p:sldId id="406" r:id="rId11"/>
    <p:sldId id="407" r:id="rId12"/>
    <p:sldId id="408" r:id="rId13"/>
    <p:sldId id="409" r:id="rId14"/>
    <p:sldId id="410" r:id="rId15"/>
    <p:sldId id="411" r:id="rId16"/>
    <p:sldId id="393" r:id="rId17"/>
    <p:sldId id="394" r:id="rId18"/>
    <p:sldId id="395" r:id="rId19"/>
    <p:sldId id="396" r:id="rId20"/>
    <p:sldId id="397" r:id="rId21"/>
    <p:sldId id="398" r:id="rId22"/>
    <p:sldId id="399" r:id="rId23"/>
    <p:sldId id="400" r:id="rId24"/>
    <p:sldId id="401" r:id="rId25"/>
  </p:sldIdLst>
  <p:sldSz cx="9144000" cy="6858000" type="screen4x3"/>
  <p:notesSz cx="6648450" cy="9909175"/>
  <p:defaultTextStyle>
    <a:defPPr>
      <a:defRPr lang="it-IT"/>
    </a:defPPr>
    <a:lvl1pPr algn="l" rtl="0" eaLnBrk="0" fontAlgn="base" hangingPunct="0">
      <a:spcBef>
        <a:spcPct val="0"/>
      </a:spcBef>
      <a:spcAft>
        <a:spcPct val="0"/>
      </a:spcAft>
      <a:defRPr sz="2400" kern="1200">
        <a:solidFill>
          <a:schemeClr val="tx1"/>
        </a:solidFill>
        <a:latin typeface="Times New Roman"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charset="0"/>
        <a:ea typeface="+mn-ea"/>
        <a:cs typeface="+mn-cs"/>
      </a:defRPr>
    </a:lvl5pPr>
    <a:lvl6pPr marL="2286000" algn="l" defTabSz="914400" rtl="0" eaLnBrk="1" latinLnBrk="0" hangingPunct="1">
      <a:defRPr sz="2400" kern="1200">
        <a:solidFill>
          <a:schemeClr val="tx1"/>
        </a:solidFill>
        <a:latin typeface="Times New Roman" charset="0"/>
        <a:ea typeface="+mn-ea"/>
        <a:cs typeface="+mn-cs"/>
      </a:defRPr>
    </a:lvl6pPr>
    <a:lvl7pPr marL="2743200" algn="l" defTabSz="914400" rtl="0" eaLnBrk="1" latinLnBrk="0" hangingPunct="1">
      <a:defRPr sz="2400" kern="1200">
        <a:solidFill>
          <a:schemeClr val="tx1"/>
        </a:solidFill>
        <a:latin typeface="Times New Roman" charset="0"/>
        <a:ea typeface="+mn-ea"/>
        <a:cs typeface="+mn-cs"/>
      </a:defRPr>
    </a:lvl7pPr>
    <a:lvl8pPr marL="3200400" algn="l" defTabSz="914400" rtl="0" eaLnBrk="1" latinLnBrk="0" hangingPunct="1">
      <a:defRPr sz="2400" kern="1200">
        <a:solidFill>
          <a:schemeClr val="tx1"/>
        </a:solidFill>
        <a:latin typeface="Times New Roman" charset="0"/>
        <a:ea typeface="+mn-ea"/>
        <a:cs typeface="+mn-cs"/>
      </a:defRPr>
    </a:lvl8pPr>
    <a:lvl9pPr marL="3657600" algn="l" defTabSz="914400" rtl="0" eaLnBrk="1" latinLnBrk="0" hangingPunct="1">
      <a:defRPr sz="2400" kern="1200">
        <a:solidFill>
          <a:schemeClr val="tx1"/>
        </a:solidFill>
        <a:latin typeface="Times New Roman"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7082E"/>
    <a:srgbClr val="00CC66"/>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0" d="100"/>
          <a:sy n="70" d="100"/>
        </p:scale>
        <p:origin x="-516"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881313" cy="495300"/>
          </a:xfrm>
          <a:prstGeom prst="rect">
            <a:avLst/>
          </a:prstGeom>
        </p:spPr>
        <p:txBody>
          <a:bodyPr vert="horz" lIns="91440" tIns="45720" rIns="91440" bIns="45720" rtlCol="0"/>
          <a:lstStyle>
            <a:lvl1pPr algn="l">
              <a:defRPr sz="1200"/>
            </a:lvl1pPr>
          </a:lstStyle>
          <a:p>
            <a:pPr>
              <a:defRPr/>
            </a:pPr>
            <a:endParaRPr lang="it-IT"/>
          </a:p>
        </p:txBody>
      </p:sp>
      <p:sp>
        <p:nvSpPr>
          <p:cNvPr id="3" name="Segnaposto data 2"/>
          <p:cNvSpPr>
            <a:spLocks noGrp="1"/>
          </p:cNvSpPr>
          <p:nvPr>
            <p:ph type="dt" idx="1"/>
          </p:nvPr>
        </p:nvSpPr>
        <p:spPr>
          <a:xfrm>
            <a:off x="3765550" y="0"/>
            <a:ext cx="2881313" cy="495300"/>
          </a:xfrm>
          <a:prstGeom prst="rect">
            <a:avLst/>
          </a:prstGeom>
        </p:spPr>
        <p:txBody>
          <a:bodyPr vert="horz" lIns="91440" tIns="45720" rIns="91440" bIns="45720" rtlCol="0"/>
          <a:lstStyle>
            <a:lvl1pPr algn="r">
              <a:defRPr sz="1200"/>
            </a:lvl1pPr>
          </a:lstStyle>
          <a:p>
            <a:pPr>
              <a:defRPr/>
            </a:pPr>
            <a:fld id="{1EAC2014-E4DD-4828-B551-CBFCB0DC4E07}" type="datetimeFigureOut">
              <a:rPr lang="it-IT"/>
              <a:pPr>
                <a:defRPr/>
              </a:pPr>
              <a:t>31/12/2012</a:t>
            </a:fld>
            <a:endParaRPr lang="it-IT"/>
          </a:p>
        </p:txBody>
      </p:sp>
      <p:sp>
        <p:nvSpPr>
          <p:cNvPr id="4" name="Segnaposto immagine diapositiva 3"/>
          <p:cNvSpPr>
            <a:spLocks noGrp="1" noRot="1" noChangeAspect="1"/>
          </p:cNvSpPr>
          <p:nvPr>
            <p:ph type="sldImg" idx="2"/>
          </p:nvPr>
        </p:nvSpPr>
        <p:spPr>
          <a:xfrm>
            <a:off x="847725" y="742950"/>
            <a:ext cx="4953000" cy="3716338"/>
          </a:xfrm>
          <a:prstGeom prst="rect">
            <a:avLst/>
          </a:prstGeom>
          <a:noFill/>
          <a:ln w="12700">
            <a:solidFill>
              <a:prstClr val="black"/>
            </a:solidFill>
          </a:ln>
        </p:spPr>
        <p:txBody>
          <a:bodyPr vert="horz" lIns="91440" tIns="45720" rIns="91440" bIns="45720" rtlCol="0" anchor="ctr"/>
          <a:lstStyle/>
          <a:p>
            <a:pPr lvl="0"/>
            <a:endParaRPr lang="it-IT" noProof="0" smtClean="0"/>
          </a:p>
        </p:txBody>
      </p:sp>
      <p:sp>
        <p:nvSpPr>
          <p:cNvPr id="5" name="Segnaposto note 4"/>
          <p:cNvSpPr>
            <a:spLocks noGrp="1"/>
          </p:cNvSpPr>
          <p:nvPr>
            <p:ph type="body" sz="quarter" idx="3"/>
          </p:nvPr>
        </p:nvSpPr>
        <p:spPr>
          <a:xfrm>
            <a:off x="665163" y="4706938"/>
            <a:ext cx="5318125" cy="4459287"/>
          </a:xfrm>
          <a:prstGeom prst="rect">
            <a:avLst/>
          </a:prstGeom>
        </p:spPr>
        <p:txBody>
          <a:bodyPr vert="horz" lIns="91440" tIns="45720" rIns="91440" bIns="45720" rtlCol="0"/>
          <a:lstStyle/>
          <a:p>
            <a:pPr lvl="0"/>
            <a:r>
              <a:rPr lang="it-IT" noProof="0" smtClean="0"/>
              <a:t>Fare clic per modificare stili del testo dello schema</a:t>
            </a:r>
          </a:p>
          <a:p>
            <a:pPr lvl="1"/>
            <a:r>
              <a:rPr lang="it-IT" noProof="0" smtClean="0"/>
              <a:t>Secondo livello</a:t>
            </a:r>
          </a:p>
          <a:p>
            <a:pPr lvl="2"/>
            <a:r>
              <a:rPr lang="it-IT" noProof="0" smtClean="0"/>
              <a:t>Terzo livello</a:t>
            </a:r>
          </a:p>
          <a:p>
            <a:pPr lvl="3"/>
            <a:r>
              <a:rPr lang="it-IT" noProof="0" smtClean="0"/>
              <a:t>Quarto livello</a:t>
            </a:r>
          </a:p>
          <a:p>
            <a:pPr lvl="4"/>
            <a:r>
              <a:rPr lang="it-IT" noProof="0" smtClean="0"/>
              <a:t>Quinto livello</a:t>
            </a:r>
          </a:p>
        </p:txBody>
      </p:sp>
      <p:sp>
        <p:nvSpPr>
          <p:cNvPr id="6" name="Segnaposto piè di pagina 5"/>
          <p:cNvSpPr>
            <a:spLocks noGrp="1"/>
          </p:cNvSpPr>
          <p:nvPr>
            <p:ph type="ftr" sz="quarter" idx="4"/>
          </p:nvPr>
        </p:nvSpPr>
        <p:spPr>
          <a:xfrm>
            <a:off x="0" y="9412288"/>
            <a:ext cx="2881313" cy="495300"/>
          </a:xfrm>
          <a:prstGeom prst="rect">
            <a:avLst/>
          </a:prstGeom>
        </p:spPr>
        <p:txBody>
          <a:bodyPr vert="horz" lIns="91440" tIns="45720" rIns="91440" bIns="45720" rtlCol="0" anchor="b"/>
          <a:lstStyle>
            <a:lvl1pPr algn="l">
              <a:defRPr sz="1200"/>
            </a:lvl1pPr>
          </a:lstStyle>
          <a:p>
            <a:pPr>
              <a:defRPr/>
            </a:pPr>
            <a:endParaRPr lang="it-IT"/>
          </a:p>
        </p:txBody>
      </p:sp>
      <p:sp>
        <p:nvSpPr>
          <p:cNvPr id="7" name="Segnaposto numero diapositiva 6"/>
          <p:cNvSpPr>
            <a:spLocks noGrp="1"/>
          </p:cNvSpPr>
          <p:nvPr>
            <p:ph type="sldNum" sz="quarter" idx="5"/>
          </p:nvPr>
        </p:nvSpPr>
        <p:spPr>
          <a:xfrm>
            <a:off x="3765550" y="9412288"/>
            <a:ext cx="2881313" cy="495300"/>
          </a:xfrm>
          <a:prstGeom prst="rect">
            <a:avLst/>
          </a:prstGeom>
        </p:spPr>
        <p:txBody>
          <a:bodyPr vert="horz" lIns="91440" tIns="45720" rIns="91440" bIns="45720" rtlCol="0" anchor="b"/>
          <a:lstStyle>
            <a:lvl1pPr algn="r">
              <a:defRPr sz="1200"/>
            </a:lvl1pPr>
          </a:lstStyle>
          <a:p>
            <a:pPr>
              <a:defRPr/>
            </a:pPr>
            <a:fld id="{CF9464FE-0DF2-475C-AE86-BCECD6C12612}" type="slidenum">
              <a:rPr lang="it-IT"/>
              <a:pPr>
                <a:defRPr/>
              </a:pPr>
              <a:t>‹N›</a:t>
            </a:fld>
            <a:endParaRPr lang="it-IT"/>
          </a:p>
        </p:txBody>
      </p:sp>
    </p:spTree>
    <p:extLst>
      <p:ext uri="{BB962C8B-B14F-4D97-AF65-F5344CB8AC3E}">
        <p14:creationId xmlns:p14="http://schemas.microsoft.com/office/powerpoint/2010/main" val="213333574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r>
              <a:rPr lang="it-IT" sz="1200" b="0" dirty="0" smtClean="0">
                <a:solidFill>
                  <a:srgbClr val="C00000"/>
                </a:solidFill>
                <a:latin typeface="Times New Roman" pitchFamily="18" charset="0"/>
                <a:cs typeface="Times New Roman" pitchFamily="18" charset="0"/>
              </a:rPr>
              <a:t>¹La società della conoscenza </a:t>
            </a:r>
            <a:r>
              <a:rPr lang="it-IT" sz="1200" dirty="0" smtClean="0">
                <a:solidFill>
                  <a:srgbClr val="17082E"/>
                </a:solidFill>
              </a:rPr>
              <a:t>sembra ormai sul punto di lasciare posto ad una società della relazione nella quale gli individui adulti possono pensare di tener testa ai repentini cambiamenti, alla </a:t>
            </a:r>
            <a:r>
              <a:rPr lang="it-IT" sz="1200" i="1" dirty="0" smtClean="0">
                <a:solidFill>
                  <a:srgbClr val="17082E"/>
                </a:solidFill>
              </a:rPr>
              <a:t>fluidità </a:t>
            </a:r>
            <a:r>
              <a:rPr lang="it-IT" sz="1200" dirty="0" smtClean="0">
                <a:solidFill>
                  <a:srgbClr val="17082E"/>
                </a:solidFill>
              </a:rPr>
              <a:t>degli eventi di cui parla </a:t>
            </a:r>
            <a:r>
              <a:rPr lang="it-IT" sz="1200" dirty="0" err="1" smtClean="0">
                <a:solidFill>
                  <a:srgbClr val="17082E"/>
                </a:solidFill>
              </a:rPr>
              <a:t>Bauman</a:t>
            </a:r>
            <a:r>
              <a:rPr lang="it-IT" sz="1200" dirty="0" smtClean="0">
                <a:solidFill>
                  <a:srgbClr val="17082E"/>
                </a:solidFill>
              </a:rPr>
              <a:t>, alla minaccia che percepiscono nei confronti della propria identità, imparando a cercare la propria formazione nella relazione con l’</a:t>
            </a:r>
            <a:r>
              <a:rPr lang="it-IT" sz="1200" dirty="0" err="1" smtClean="0">
                <a:solidFill>
                  <a:srgbClr val="17082E"/>
                </a:solidFill>
              </a:rPr>
              <a:t>altro</a:t>
            </a:r>
            <a:r>
              <a:rPr lang="it-IT" sz="1200" b="0" dirty="0" err="1" smtClean="0">
                <a:solidFill>
                  <a:srgbClr val="C00000"/>
                </a:solidFill>
                <a:latin typeface="Times New Roman" pitchFamily="18" charset="0"/>
                <a:cs typeface="Times New Roman" pitchFamily="18" charset="0"/>
              </a:rPr>
              <a:t>Z</a:t>
            </a:r>
            <a:r>
              <a:rPr lang="it-IT" sz="1200" b="0" dirty="0" smtClean="0">
                <a:solidFill>
                  <a:srgbClr val="C00000"/>
                </a:solidFill>
                <a:latin typeface="Times New Roman" pitchFamily="18" charset="0"/>
                <a:cs typeface="Times New Roman" pitchFamily="18" charset="0"/>
              </a:rPr>
              <a:t>. </a:t>
            </a:r>
            <a:r>
              <a:rPr lang="it-IT" sz="1200" b="0" dirty="0" err="1" smtClean="0">
                <a:solidFill>
                  <a:srgbClr val="C00000"/>
                </a:solidFill>
                <a:latin typeface="Times New Roman" pitchFamily="18" charset="0"/>
                <a:cs typeface="Times New Roman" pitchFamily="18" charset="0"/>
              </a:rPr>
              <a:t>Bauman</a:t>
            </a:r>
            <a:r>
              <a:rPr lang="it-IT" sz="1200" b="0" dirty="0" smtClean="0">
                <a:solidFill>
                  <a:srgbClr val="C00000"/>
                </a:solidFill>
                <a:latin typeface="Times New Roman" pitchFamily="18" charset="0"/>
                <a:cs typeface="Times New Roman" pitchFamily="18" charset="0"/>
              </a:rPr>
              <a:t>, </a:t>
            </a:r>
            <a:r>
              <a:rPr lang="it-IT" sz="1200" b="0" i="1" dirty="0" smtClean="0">
                <a:solidFill>
                  <a:srgbClr val="C00000"/>
                </a:solidFill>
                <a:latin typeface="Times New Roman" pitchFamily="18" charset="0"/>
                <a:cs typeface="Times New Roman" pitchFamily="18" charset="0"/>
              </a:rPr>
              <a:t>Vita</a:t>
            </a:r>
            <a:r>
              <a:rPr lang="it-IT" sz="1200" b="0" i="1" baseline="0" dirty="0" smtClean="0">
                <a:solidFill>
                  <a:srgbClr val="C00000"/>
                </a:solidFill>
                <a:latin typeface="Times New Roman" pitchFamily="18" charset="0"/>
                <a:cs typeface="Times New Roman" pitchFamily="18" charset="0"/>
              </a:rPr>
              <a:t> </a:t>
            </a:r>
            <a:r>
              <a:rPr lang="it-IT" sz="1200" b="0" i="1" dirty="0" smtClean="0">
                <a:solidFill>
                  <a:srgbClr val="C00000"/>
                </a:solidFill>
                <a:latin typeface="Times New Roman" pitchFamily="18" charset="0"/>
                <a:cs typeface="Times New Roman" pitchFamily="18" charset="0"/>
              </a:rPr>
              <a:t>liquida</a:t>
            </a:r>
            <a:r>
              <a:rPr lang="it-IT" sz="1200" b="0" dirty="0" smtClean="0">
                <a:solidFill>
                  <a:srgbClr val="C00000"/>
                </a:solidFill>
                <a:latin typeface="Times New Roman" pitchFamily="18" charset="0"/>
                <a:cs typeface="Times New Roman" pitchFamily="18" charset="0"/>
              </a:rPr>
              <a:t>, Bari, Laterza, 2008.</a:t>
            </a:r>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1</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r>
              <a:rPr lang="it-IT" b="0" dirty="0" smtClean="0">
                <a:solidFill>
                  <a:srgbClr val="FF0000"/>
                </a:solidFill>
                <a:latin typeface="Times New Roman" pitchFamily="18" charset="0"/>
                <a:cs typeface="Times New Roman" pitchFamily="18" charset="0"/>
              </a:rPr>
              <a:t>²G. </a:t>
            </a:r>
            <a:r>
              <a:rPr lang="it-IT" sz="1200" b="0" i="0" u="none" strike="noStrike" kern="1200" baseline="0" dirty="0" err="1" smtClean="0">
                <a:solidFill>
                  <a:schemeClr val="tx1"/>
                </a:solidFill>
                <a:latin typeface="Times New Roman" pitchFamily="18" charset="0"/>
                <a:ea typeface="+mn-ea"/>
                <a:cs typeface="Times New Roman" pitchFamily="18" charset="0"/>
              </a:rPr>
              <a:t>Bateson</a:t>
            </a:r>
            <a:r>
              <a:rPr lang="it-IT" sz="1200" b="0" i="0" u="none" strike="noStrike" kern="1200" baseline="0" dirty="0" smtClean="0">
                <a:solidFill>
                  <a:schemeClr val="tx1"/>
                </a:solidFill>
                <a:latin typeface="Times New Roman" pitchFamily="18" charset="0"/>
                <a:ea typeface="+mn-ea"/>
                <a:cs typeface="Times New Roman" pitchFamily="18" charset="0"/>
              </a:rPr>
              <a:t>, </a:t>
            </a:r>
            <a:r>
              <a:rPr lang="it-IT" sz="1200" b="0" i="1" u="none" strike="noStrike" kern="1200" baseline="0" dirty="0" smtClean="0">
                <a:solidFill>
                  <a:schemeClr val="tx1"/>
                </a:solidFill>
                <a:latin typeface="Times New Roman" pitchFamily="18" charset="0"/>
                <a:ea typeface="+mn-ea"/>
                <a:cs typeface="Times New Roman" pitchFamily="18" charset="0"/>
              </a:rPr>
              <a:t>Verso un'ecologia della mente</a:t>
            </a:r>
            <a:r>
              <a:rPr lang="it-IT" sz="1200" b="0" i="0" u="none" strike="noStrike" kern="1200" baseline="0" dirty="0" smtClean="0">
                <a:solidFill>
                  <a:schemeClr val="tx1"/>
                </a:solidFill>
                <a:latin typeface="Times New Roman" pitchFamily="18" charset="0"/>
                <a:ea typeface="+mn-ea"/>
                <a:cs typeface="Times New Roman" pitchFamily="18" charset="0"/>
              </a:rPr>
              <a:t>. Milano, Adelphi, 1976.</a:t>
            </a:r>
            <a:endParaRPr lang="it-IT" b="0" dirty="0" smtClean="0">
              <a:solidFill>
                <a:srgbClr val="FF0000"/>
              </a:solidFill>
              <a:latin typeface="Times New Roman" pitchFamily="18" charset="0"/>
              <a:cs typeface="Times New Roman" pitchFamily="18" charset="0"/>
            </a:endParaRPr>
          </a:p>
          <a:p>
            <a:pPr algn="just"/>
            <a:r>
              <a:rPr lang="it-IT" b="0" dirty="0" smtClean="0">
                <a:solidFill>
                  <a:srgbClr val="FF0000"/>
                </a:solidFill>
                <a:latin typeface="Times New Roman" pitchFamily="18" charset="0"/>
                <a:cs typeface="Times New Roman" pitchFamily="18" charset="0"/>
              </a:rPr>
              <a:t>³</a:t>
            </a:r>
            <a:r>
              <a:rPr lang="it-IT" sz="1200" b="0" i="0" u="none" strike="noStrike" kern="1200" baseline="0" dirty="0" smtClean="0">
                <a:solidFill>
                  <a:schemeClr val="tx1"/>
                </a:solidFill>
                <a:latin typeface="Times New Roman" pitchFamily="18" charset="0"/>
                <a:ea typeface="+mn-ea"/>
                <a:cs typeface="Times New Roman" pitchFamily="18" charset="0"/>
              </a:rPr>
              <a:t>M. Costa, </a:t>
            </a:r>
            <a:r>
              <a:rPr lang="it-IT" sz="1200" b="0" i="1" u="none" strike="noStrike" kern="1200" baseline="0" dirty="0" smtClean="0">
                <a:solidFill>
                  <a:schemeClr val="tx1"/>
                </a:solidFill>
                <a:latin typeface="Times New Roman" pitchFamily="18" charset="0"/>
                <a:ea typeface="+mn-ea"/>
                <a:cs typeface="Times New Roman" pitchFamily="18" charset="0"/>
              </a:rPr>
              <a:t>L’economia della formazione. </a:t>
            </a:r>
            <a:r>
              <a:rPr lang="it-IT" sz="1200" b="0" i="1" u="none" strike="noStrike" kern="1200" baseline="0" dirty="0" err="1" smtClean="0">
                <a:solidFill>
                  <a:schemeClr val="tx1"/>
                </a:solidFill>
                <a:latin typeface="Times New Roman" pitchFamily="18" charset="0"/>
                <a:ea typeface="+mn-ea"/>
                <a:cs typeface="Times New Roman" pitchFamily="18" charset="0"/>
              </a:rPr>
              <a:t>Glocal</a:t>
            </a:r>
            <a:r>
              <a:rPr lang="it-IT" sz="1200" b="0" i="1" u="none" strike="noStrike" kern="1200" baseline="0" dirty="0" smtClean="0">
                <a:solidFill>
                  <a:schemeClr val="tx1"/>
                </a:solidFill>
                <a:latin typeface="Times New Roman" pitchFamily="18" charset="0"/>
                <a:ea typeface="+mn-ea"/>
                <a:cs typeface="Times New Roman" pitchFamily="18" charset="0"/>
              </a:rPr>
              <a:t> </a:t>
            </a:r>
            <a:r>
              <a:rPr lang="it-IT" sz="1200" b="0" i="1" u="none" strike="noStrike" kern="1200" baseline="0" dirty="0" err="1" smtClean="0">
                <a:solidFill>
                  <a:schemeClr val="tx1"/>
                </a:solidFill>
                <a:latin typeface="Times New Roman" pitchFamily="18" charset="0"/>
                <a:ea typeface="+mn-ea"/>
                <a:cs typeface="Times New Roman" pitchFamily="18" charset="0"/>
              </a:rPr>
              <a:t>learning</a:t>
            </a:r>
            <a:r>
              <a:rPr lang="it-IT" sz="1200" b="0" i="1" u="none" strike="noStrike" kern="1200" baseline="0" dirty="0" smtClean="0">
                <a:solidFill>
                  <a:schemeClr val="tx1"/>
                </a:solidFill>
                <a:latin typeface="Times New Roman" pitchFamily="18" charset="0"/>
                <a:ea typeface="+mn-ea"/>
                <a:cs typeface="Times New Roman" pitchFamily="18" charset="0"/>
              </a:rPr>
              <a:t>. </a:t>
            </a:r>
            <a:r>
              <a:rPr lang="it-IT" sz="1200" b="0" i="0" u="none" strike="noStrike" kern="1200" baseline="0" dirty="0" smtClean="0">
                <a:solidFill>
                  <a:schemeClr val="tx1"/>
                </a:solidFill>
                <a:latin typeface="Times New Roman" pitchFamily="18" charset="0"/>
                <a:ea typeface="+mn-ea"/>
                <a:cs typeface="Times New Roman" pitchFamily="18" charset="0"/>
              </a:rPr>
              <a:t>Torino, UTET, 2002, p. 44.</a:t>
            </a:r>
            <a:endParaRPr lang="it-IT" b="0" dirty="0">
              <a:solidFill>
                <a:srgbClr val="FF0000"/>
              </a:solidFill>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2</a:t>
            </a:fld>
            <a:endParaRPr lang="it-IT"/>
          </a:p>
        </p:txBody>
      </p:sp>
    </p:spTree>
    <p:extLst>
      <p:ext uri="{BB962C8B-B14F-4D97-AF65-F5344CB8AC3E}">
        <p14:creationId xmlns:p14="http://schemas.microsoft.com/office/powerpoint/2010/main" val="24354110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r>
              <a:rPr lang="it-IT" sz="1200" b="1" dirty="0" smtClean="0">
                <a:solidFill>
                  <a:srgbClr val="FF0000"/>
                </a:solidFill>
                <a:latin typeface="Times New Roman" pitchFamily="18" charset="0"/>
                <a:cs typeface="Times New Roman" pitchFamily="18" charset="0"/>
              </a:rPr>
              <a:t>¹</a:t>
            </a:r>
            <a:r>
              <a:rPr lang="it-IT" sz="1200" dirty="0" smtClean="0">
                <a:latin typeface="Times New Roman" pitchFamily="18" charset="0"/>
                <a:cs typeface="Times New Roman" pitchFamily="18" charset="0"/>
              </a:rPr>
              <a:t>Fonte: E&amp;T </a:t>
            </a:r>
            <a:r>
              <a:rPr lang="it-IT" sz="1200" dirty="0" err="1" smtClean="0">
                <a:latin typeface="Times New Roman" pitchFamily="18" charset="0"/>
                <a:cs typeface="Times New Roman" pitchFamily="18" charset="0"/>
              </a:rPr>
              <a:t>Programme</a:t>
            </a:r>
            <a:r>
              <a:rPr lang="it-IT" sz="1200" dirty="0" smtClean="0">
                <a:latin typeface="Times New Roman" pitchFamily="18" charset="0"/>
                <a:cs typeface="Times New Roman" pitchFamily="18" charset="0"/>
              </a:rPr>
              <a:t> Reports and </a:t>
            </a:r>
            <a:r>
              <a:rPr lang="it-IT" sz="1200" dirty="0" err="1" smtClean="0">
                <a:latin typeface="Times New Roman" pitchFamily="18" charset="0"/>
                <a:cs typeface="Times New Roman" pitchFamily="18" charset="0"/>
              </a:rPr>
              <a:t>Studies</a:t>
            </a:r>
            <a:r>
              <a:rPr lang="it-IT" sz="1200" dirty="0" smtClean="0">
                <a:latin typeface="Times New Roman" pitchFamily="18" charset="0"/>
                <a:cs typeface="Times New Roman" pitchFamily="18" charset="0"/>
              </a:rPr>
              <a:t>, 2010</a:t>
            </a:r>
            <a:endParaRPr lang="it-IT" sz="1200" b="1" dirty="0" smtClean="0">
              <a:solidFill>
                <a:srgbClr val="FF0000"/>
              </a:solidFill>
              <a:latin typeface="Times New Roman" pitchFamily="18" charset="0"/>
              <a:cs typeface="Times New Roman" pitchFamily="18" charset="0"/>
            </a:endParaRPr>
          </a:p>
          <a:p>
            <a:pPr marL="0" marR="0" indent="0" algn="just" defTabSz="914400" rtl="0" eaLnBrk="0" fontAlgn="base" latinLnBrk="0" hangingPunct="0">
              <a:lnSpc>
                <a:spcPct val="100000"/>
              </a:lnSpc>
              <a:spcBef>
                <a:spcPct val="30000"/>
              </a:spcBef>
              <a:spcAft>
                <a:spcPct val="0"/>
              </a:spcAft>
              <a:buClrTx/>
              <a:buSzTx/>
              <a:buFontTx/>
              <a:buNone/>
              <a:tabLst/>
              <a:defRPr/>
            </a:pPr>
            <a:r>
              <a:rPr lang="it-IT" sz="1200" b="1" dirty="0" smtClean="0">
                <a:solidFill>
                  <a:srgbClr val="FF0000"/>
                </a:solidFill>
                <a:latin typeface="Times New Roman" pitchFamily="18" charset="0"/>
                <a:cs typeface="Times New Roman" pitchFamily="18" charset="0"/>
              </a:rPr>
              <a:t>²</a:t>
            </a:r>
            <a:r>
              <a:rPr lang="it-IT" sz="1200" dirty="0" smtClean="0">
                <a:solidFill>
                  <a:srgbClr val="FF0000"/>
                </a:solidFill>
                <a:latin typeface="Times New Roman" pitchFamily="18" charset="0"/>
                <a:cs typeface="Times New Roman" pitchFamily="18" charset="0"/>
              </a:rPr>
              <a:t>Giappone, Corea, Cina, Stati Uniti, Germania</a:t>
            </a:r>
            <a:r>
              <a:rPr lang="it-IT" sz="1200" baseline="0" dirty="0" smtClean="0">
                <a:solidFill>
                  <a:srgbClr val="FF0000"/>
                </a:solidFill>
                <a:latin typeface="Times New Roman" pitchFamily="18" charset="0"/>
                <a:cs typeface="Times New Roman" pitchFamily="18" charset="0"/>
              </a:rPr>
              <a:t> </a:t>
            </a:r>
            <a:r>
              <a:rPr lang="it-IT" sz="1200" dirty="0" smtClean="0">
                <a:solidFill>
                  <a:srgbClr val="FF0000"/>
                </a:solidFill>
                <a:latin typeface="Times New Roman" pitchFamily="18" charset="0"/>
                <a:cs typeface="Times New Roman" pitchFamily="18" charset="0"/>
              </a:rPr>
              <a:t>e da qualche tempo Iran, India, Brasile: sono i paesi in cui il tasso di istruzione è notevolmente aumentato.</a:t>
            </a:r>
            <a:endParaRPr lang="it-IT" sz="1200" dirty="0" smtClean="0">
              <a:solidFill>
                <a:schemeClr val="tx1"/>
              </a:solidFill>
              <a:latin typeface="Times New Roman" pitchFamily="18" charset="0"/>
              <a:cs typeface="Times New Roman" pitchFamily="18" charset="0"/>
            </a:endParaRPr>
          </a:p>
          <a:p>
            <a:pPr marL="0" marR="0" indent="0" algn="just" defTabSz="914400" rtl="0" eaLnBrk="0" fontAlgn="base" latinLnBrk="0" hangingPunct="0">
              <a:lnSpc>
                <a:spcPct val="100000"/>
              </a:lnSpc>
              <a:spcBef>
                <a:spcPct val="30000"/>
              </a:spcBef>
              <a:spcAft>
                <a:spcPct val="0"/>
              </a:spcAft>
              <a:buClrTx/>
              <a:buSzTx/>
              <a:buFontTx/>
              <a:buNone/>
              <a:tabLst/>
              <a:defRPr/>
            </a:pPr>
            <a:r>
              <a:rPr lang="it-IT" sz="1200" b="1" dirty="0" smtClean="0">
                <a:solidFill>
                  <a:srgbClr val="FF0000"/>
                </a:solidFill>
                <a:latin typeface="Times New Roman" pitchFamily="18" charset="0"/>
                <a:cs typeface="Times New Roman" pitchFamily="18" charset="0"/>
              </a:rPr>
              <a:t>³ </a:t>
            </a:r>
            <a:r>
              <a:rPr lang="it-IT" sz="1200" b="0" dirty="0" smtClean="0">
                <a:solidFill>
                  <a:srgbClr val="FF0000"/>
                </a:solidFill>
                <a:latin typeface="Times New Roman" pitchFamily="18" charset="0"/>
                <a:cs typeface="Times New Roman" pitchFamily="18" charset="0"/>
              </a:rPr>
              <a:t>Nei Paesi</a:t>
            </a:r>
            <a:r>
              <a:rPr lang="it-IT" sz="1200" b="0" baseline="0" dirty="0" smtClean="0">
                <a:solidFill>
                  <a:srgbClr val="FF0000"/>
                </a:solidFill>
                <a:latin typeface="Times New Roman" pitchFamily="18" charset="0"/>
                <a:cs typeface="Times New Roman" pitchFamily="18" charset="0"/>
              </a:rPr>
              <a:t> sopra ricordati la forbice del Prodotto Intero Lordo, tra l’1,3% e il 2,7% (in Italia solo lo 0,9%!!!),  viene destinato il sistema dell’istruzione tecnica e professionale, per quella superiore di indirizzo umanistico e quello per l’apprendimento degli adulti. </a:t>
            </a:r>
            <a:endParaRPr lang="it-IT" sz="1200" b="0" dirty="0" smtClean="0">
              <a:solidFill>
                <a:srgbClr val="FF0000"/>
              </a:solidFill>
              <a:latin typeface="Times New Roman" pitchFamily="18" charset="0"/>
              <a:cs typeface="Times New Roman" pitchFamily="18" charset="0"/>
            </a:endParaRPr>
          </a:p>
          <a:p>
            <a:pPr marL="0" marR="0" indent="0" algn="l" defTabSz="914400" rtl="0" eaLnBrk="0" fontAlgn="base" latinLnBrk="0" hangingPunct="0">
              <a:lnSpc>
                <a:spcPct val="100000"/>
              </a:lnSpc>
              <a:spcBef>
                <a:spcPct val="30000"/>
              </a:spcBef>
              <a:spcAft>
                <a:spcPct val="0"/>
              </a:spcAft>
              <a:buClrTx/>
              <a:buSzTx/>
              <a:buFontTx/>
              <a:buNone/>
              <a:tabLst/>
              <a:defRPr/>
            </a:pPr>
            <a:endParaRPr lang="it-IT" sz="1200" b="1" dirty="0" smtClean="0">
              <a:solidFill>
                <a:srgbClr val="FF0000"/>
              </a:solidFill>
              <a:latin typeface="Garamond" pitchFamily="18" charset="0"/>
            </a:endParaRPr>
          </a:p>
          <a:p>
            <a:endParaRPr lang="it-IT" dirty="0"/>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12</a:t>
            </a:fld>
            <a:endParaRPr lang="it-IT"/>
          </a:p>
        </p:txBody>
      </p:sp>
    </p:spTree>
    <p:extLst>
      <p:ext uri="{BB962C8B-B14F-4D97-AF65-F5344CB8AC3E}">
        <p14:creationId xmlns:p14="http://schemas.microsoft.com/office/powerpoint/2010/main" val="997592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13</a:t>
            </a:fld>
            <a:endParaRPr lang="it-IT"/>
          </a:p>
        </p:txBody>
      </p:sp>
    </p:spTree>
    <p:extLst>
      <p:ext uri="{BB962C8B-B14F-4D97-AF65-F5344CB8AC3E}">
        <p14:creationId xmlns:p14="http://schemas.microsoft.com/office/powerpoint/2010/main" val="9206835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r>
              <a:rPr lang="it-IT" sz="1200" b="0" dirty="0" smtClean="0">
                <a:solidFill>
                  <a:srgbClr val="FF0000"/>
                </a:solidFill>
                <a:latin typeface="Times New Roman" pitchFamily="18" charset="0"/>
                <a:cs typeface="Times New Roman" pitchFamily="18" charset="0"/>
              </a:rPr>
              <a:t>¹E’ il famoso Libro</a:t>
            </a:r>
            <a:r>
              <a:rPr lang="it-IT" sz="1200" b="0" baseline="0" dirty="0" smtClean="0">
                <a:solidFill>
                  <a:srgbClr val="FF0000"/>
                </a:solidFill>
                <a:latin typeface="Times New Roman" pitchFamily="18" charset="0"/>
                <a:cs typeface="Times New Roman" pitchFamily="18" charset="0"/>
              </a:rPr>
              <a:t> Bianco stilato da Jacques Delors allora Presidente della Commissione Europea e noto con il titolo </a:t>
            </a:r>
            <a:r>
              <a:rPr lang="it-IT" sz="1200" b="0" i="1" dirty="0" smtClean="0">
                <a:solidFill>
                  <a:srgbClr val="0070C0"/>
                </a:solidFill>
              </a:rPr>
              <a:t>Crescita, competitività e occupazione; </a:t>
            </a:r>
            <a:r>
              <a:rPr lang="it-IT" sz="1200" b="0" i="0" dirty="0" smtClean="0">
                <a:solidFill>
                  <a:srgbClr val="0070C0"/>
                </a:solidFill>
              </a:rPr>
              <a:t>e poi</a:t>
            </a:r>
            <a:r>
              <a:rPr lang="it-IT" sz="1200" b="0" i="0" baseline="0" dirty="0" smtClean="0">
                <a:solidFill>
                  <a:srgbClr val="0070C0"/>
                </a:solidFill>
              </a:rPr>
              <a:t> ancora da ricordare: </a:t>
            </a:r>
            <a:r>
              <a:rPr lang="it-IT" sz="1200" b="0" i="1" baseline="0" dirty="0" smtClean="0">
                <a:solidFill>
                  <a:srgbClr val="0070C0"/>
                </a:solidFill>
              </a:rPr>
              <a:t>I</a:t>
            </a:r>
            <a:r>
              <a:rPr lang="it-IT" sz="1200" b="0" i="1" baseline="0" dirty="0" smtClean="0">
                <a:solidFill>
                  <a:srgbClr val="FF0000"/>
                </a:solidFill>
                <a:latin typeface="Times New Roman" pitchFamily="18" charset="0"/>
                <a:cs typeface="Times New Roman" pitchFamily="18" charset="0"/>
              </a:rPr>
              <a:t>nsegnare e apprendere. Verso la società conoscitiva. Libro Bianco su istruzione e formazione</a:t>
            </a:r>
            <a:r>
              <a:rPr lang="it-IT" sz="1200" b="0" baseline="0" dirty="0" smtClean="0">
                <a:solidFill>
                  <a:srgbClr val="FF0000"/>
                </a:solidFill>
                <a:latin typeface="Times New Roman" pitchFamily="18" charset="0"/>
                <a:cs typeface="Times New Roman" pitchFamily="18" charset="0"/>
              </a:rPr>
              <a:t>, in «Bollettino delle Comunità europee», anno 1995.</a:t>
            </a:r>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19</a:t>
            </a:fld>
            <a:endParaRPr lang="it-IT"/>
          </a:p>
        </p:txBody>
      </p:sp>
    </p:spTree>
    <p:extLst>
      <p:ext uri="{BB962C8B-B14F-4D97-AF65-F5344CB8AC3E}">
        <p14:creationId xmlns:p14="http://schemas.microsoft.com/office/powerpoint/2010/main" val="3147027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4" name="Freeform 2"/>
          <p:cNvSpPr>
            <a:spLocks/>
          </p:cNvSpPr>
          <p:nvPr/>
        </p:nvSpPr>
        <p:spPr bwMode="gray">
          <a:xfrm>
            <a:off x="690563" y="3340100"/>
            <a:ext cx="7653337" cy="485775"/>
          </a:xfrm>
          <a:custGeom>
            <a:avLst/>
            <a:gdLst>
              <a:gd name="T0" fmla="*/ 2147483647 w 4128"/>
              <a:gd name="T1" fmla="*/ 2147483647 h 479"/>
              <a:gd name="T2" fmla="*/ 2147483647 w 4128"/>
              <a:gd name="T3" fmla="*/ 2147483647 h 479"/>
              <a:gd name="T4" fmla="*/ 2147483647 w 4128"/>
              <a:gd name="T5" fmla="*/ 2147483647 h 479"/>
              <a:gd name="T6" fmla="*/ 0 w 4128"/>
              <a:gd name="T7" fmla="*/ 2147483647 h 479"/>
              <a:gd name="T8" fmla="*/ 2147483647 w 4128"/>
              <a:gd name="T9" fmla="*/ 2147483647 h 47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128" h="479">
                <a:moveTo>
                  <a:pt x="163" y="200"/>
                </a:moveTo>
                <a:cubicBezTo>
                  <a:pt x="163" y="200"/>
                  <a:pt x="2054" y="0"/>
                  <a:pt x="4128" y="200"/>
                </a:cubicBezTo>
                <a:cubicBezTo>
                  <a:pt x="4128" y="200"/>
                  <a:pt x="4128" y="314"/>
                  <a:pt x="4128" y="429"/>
                </a:cubicBezTo>
                <a:cubicBezTo>
                  <a:pt x="2371" y="200"/>
                  <a:pt x="688" y="479"/>
                  <a:pt x="0" y="441"/>
                </a:cubicBezTo>
                <a:lnTo>
                  <a:pt x="163" y="200"/>
                </a:lnTo>
                <a:close/>
              </a:path>
            </a:pathLst>
          </a:custGeom>
          <a:solidFill>
            <a:schemeClr val="hlink">
              <a:alpha val="50195"/>
            </a:schemeClr>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it-IT"/>
          </a:p>
        </p:txBody>
      </p:sp>
      <p:sp>
        <p:nvSpPr>
          <p:cNvPr id="28675" name="Rectangle 3"/>
          <p:cNvSpPr>
            <a:spLocks noGrp="1" noChangeArrowheads="1"/>
          </p:cNvSpPr>
          <p:nvPr>
            <p:ph type="ctrTitle"/>
          </p:nvPr>
        </p:nvSpPr>
        <p:spPr>
          <a:xfrm>
            <a:off x="685800" y="2286000"/>
            <a:ext cx="7772400" cy="1143000"/>
          </a:xfrm>
        </p:spPr>
        <p:txBody>
          <a:bodyPr/>
          <a:lstStyle>
            <a:lvl1pPr>
              <a:defRPr/>
            </a:lvl1pPr>
          </a:lstStyle>
          <a:p>
            <a:pPr lvl="0"/>
            <a:r>
              <a:rPr lang="it-IT" noProof="0" smtClean="0"/>
              <a:t>Fare clic per modificare lo stile del titolo</a:t>
            </a:r>
            <a:endParaRPr lang="en-US" noProof="0" smtClean="0"/>
          </a:p>
        </p:txBody>
      </p:sp>
      <p:sp>
        <p:nvSpPr>
          <p:cNvPr id="28676" name="Rectangle 4"/>
          <p:cNvSpPr>
            <a:spLocks noGrp="1" noChangeArrowheads="1"/>
          </p:cNvSpPr>
          <p:nvPr>
            <p:ph type="subTitle" idx="1"/>
          </p:nvPr>
        </p:nvSpPr>
        <p:spPr>
          <a:xfrm>
            <a:off x="1371600" y="3886200"/>
            <a:ext cx="6400800" cy="1752600"/>
          </a:xfrm>
        </p:spPr>
        <p:txBody>
          <a:bodyPr/>
          <a:lstStyle>
            <a:lvl1pPr marL="0" indent="0" algn="ctr">
              <a:buFont typeface="Monotype Sorts" pitchFamily="2" charset="2"/>
              <a:buNone/>
              <a:defRPr/>
            </a:lvl1pPr>
          </a:lstStyle>
          <a:p>
            <a:pPr lvl="0"/>
            <a:r>
              <a:rPr lang="it-IT" noProof="0" smtClean="0"/>
              <a:t>Fare clic per modificare lo stile del sottotitolo dello schema</a:t>
            </a:r>
            <a:endParaRPr lang="en-US" noProof="0" smtClean="0"/>
          </a:p>
        </p:txBody>
      </p:sp>
      <p:sp>
        <p:nvSpPr>
          <p:cNvPr id="5" name="Rectangle 5"/>
          <p:cNvSpPr>
            <a:spLocks noGrp="1" noChangeArrowheads="1"/>
          </p:cNvSpPr>
          <p:nvPr>
            <p:ph type="dt" sz="half" idx="10"/>
          </p:nvPr>
        </p:nvSpPr>
        <p:spPr/>
        <p:txBody>
          <a:bodyPr/>
          <a:lstStyle>
            <a:lvl1pPr>
              <a:defRPr>
                <a:solidFill>
                  <a:srgbClr val="578963"/>
                </a:solidFill>
              </a:defRPr>
            </a:lvl1pPr>
          </a:lstStyle>
          <a:p>
            <a:pPr>
              <a:defRPr/>
            </a:pPr>
            <a:endParaRPr lang="en-US"/>
          </a:p>
        </p:txBody>
      </p:sp>
      <p:sp>
        <p:nvSpPr>
          <p:cNvPr id="6" name="Rectangle 6"/>
          <p:cNvSpPr>
            <a:spLocks noGrp="1" noChangeArrowheads="1"/>
          </p:cNvSpPr>
          <p:nvPr>
            <p:ph type="ftr" sz="quarter" idx="11"/>
          </p:nvPr>
        </p:nvSpPr>
        <p:spPr/>
        <p:txBody>
          <a:bodyPr/>
          <a:lstStyle>
            <a:lvl1pPr>
              <a:defRPr>
                <a:solidFill>
                  <a:srgbClr val="578963"/>
                </a:solidFill>
              </a:defRPr>
            </a:lvl1pPr>
          </a:lstStyle>
          <a:p>
            <a:pPr>
              <a:defRPr/>
            </a:pPr>
            <a:endParaRPr lang="en-US"/>
          </a:p>
        </p:txBody>
      </p:sp>
      <p:sp>
        <p:nvSpPr>
          <p:cNvPr id="7" name="Rectangle 7"/>
          <p:cNvSpPr>
            <a:spLocks noGrp="1" noChangeArrowheads="1"/>
          </p:cNvSpPr>
          <p:nvPr>
            <p:ph type="sldNum" sz="quarter" idx="12"/>
          </p:nvPr>
        </p:nvSpPr>
        <p:spPr/>
        <p:txBody>
          <a:bodyPr/>
          <a:lstStyle>
            <a:lvl1pPr>
              <a:defRPr>
                <a:solidFill>
                  <a:srgbClr val="578963"/>
                </a:solidFill>
              </a:defRPr>
            </a:lvl1pPr>
          </a:lstStyle>
          <a:p>
            <a:pPr>
              <a:defRPr/>
            </a:pPr>
            <a:fld id="{23301924-1B8A-43E5-9B89-40B0ABC4F82E}" type="slidenum">
              <a:rPr lang="en-US"/>
              <a:pPr>
                <a:defRPr/>
              </a:pPr>
              <a:t>‹N›</a:t>
            </a:fld>
            <a:endParaRPr lang="en-US"/>
          </a:p>
        </p:txBody>
      </p:sp>
    </p:spTree>
    <p:extLst>
      <p:ext uri="{BB962C8B-B14F-4D97-AF65-F5344CB8AC3E}">
        <p14:creationId xmlns:p14="http://schemas.microsoft.com/office/powerpoint/2010/main" val="2144182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68DECC7-62B4-45FC-B07B-0C1F3C7E3677}" type="slidenum">
              <a:rPr lang="en-US"/>
              <a:pPr>
                <a:defRPr/>
              </a:pPr>
              <a:t>‹N›</a:t>
            </a:fld>
            <a:endParaRPr lang="en-US"/>
          </a:p>
        </p:txBody>
      </p:sp>
    </p:spTree>
    <p:extLst>
      <p:ext uri="{BB962C8B-B14F-4D97-AF65-F5344CB8AC3E}">
        <p14:creationId xmlns:p14="http://schemas.microsoft.com/office/powerpoint/2010/main" val="9333536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19696D3-1D8D-4346-81BD-1D7EFCB5EDC1}" type="slidenum">
              <a:rPr lang="en-US"/>
              <a:pPr>
                <a:defRPr/>
              </a:pPr>
              <a:t>‹N›</a:t>
            </a:fld>
            <a:endParaRPr lang="en-US"/>
          </a:p>
        </p:txBody>
      </p:sp>
    </p:spTree>
    <p:extLst>
      <p:ext uri="{BB962C8B-B14F-4D97-AF65-F5344CB8AC3E}">
        <p14:creationId xmlns:p14="http://schemas.microsoft.com/office/powerpoint/2010/main" val="29975641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06F2EE5-C013-43CE-8317-4FB233551E9F}" type="slidenum">
              <a:rPr lang="en-US"/>
              <a:pPr>
                <a:defRPr/>
              </a:pPr>
              <a:t>‹N›</a:t>
            </a:fld>
            <a:endParaRPr lang="en-US"/>
          </a:p>
        </p:txBody>
      </p:sp>
    </p:spTree>
    <p:extLst>
      <p:ext uri="{BB962C8B-B14F-4D97-AF65-F5344CB8AC3E}">
        <p14:creationId xmlns:p14="http://schemas.microsoft.com/office/powerpoint/2010/main" val="33329446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FEDF62E6-1D44-493F-89F2-00356B6F8D0A}" type="slidenum">
              <a:rPr lang="en-US"/>
              <a:pPr>
                <a:defRPr/>
              </a:pPr>
              <a:t>‹N›</a:t>
            </a:fld>
            <a:endParaRPr lang="en-US"/>
          </a:p>
        </p:txBody>
      </p:sp>
    </p:spTree>
    <p:extLst>
      <p:ext uri="{BB962C8B-B14F-4D97-AF65-F5344CB8AC3E}">
        <p14:creationId xmlns:p14="http://schemas.microsoft.com/office/powerpoint/2010/main" val="1963292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67FB6976-A3E9-4A34-A43D-8A828E9F534C}" type="slidenum">
              <a:rPr lang="en-US"/>
              <a:pPr>
                <a:defRPr/>
              </a:pPr>
              <a:t>‹N›</a:t>
            </a:fld>
            <a:endParaRPr lang="en-US"/>
          </a:p>
        </p:txBody>
      </p:sp>
    </p:spTree>
    <p:extLst>
      <p:ext uri="{BB962C8B-B14F-4D97-AF65-F5344CB8AC3E}">
        <p14:creationId xmlns:p14="http://schemas.microsoft.com/office/powerpoint/2010/main" val="16991113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60BEBA78-444F-467A-9433-11D88B8517B3}" type="slidenum">
              <a:rPr lang="en-US"/>
              <a:pPr>
                <a:defRPr/>
              </a:pPr>
              <a:t>‹N›</a:t>
            </a:fld>
            <a:endParaRPr lang="en-US"/>
          </a:p>
        </p:txBody>
      </p:sp>
    </p:spTree>
    <p:extLst>
      <p:ext uri="{BB962C8B-B14F-4D97-AF65-F5344CB8AC3E}">
        <p14:creationId xmlns:p14="http://schemas.microsoft.com/office/powerpoint/2010/main" val="2957562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F3A97A2-6237-4754-BA98-DCA47F1B9470}" type="slidenum">
              <a:rPr lang="en-US"/>
              <a:pPr>
                <a:defRPr/>
              </a:pPr>
              <a:t>‹N›</a:t>
            </a:fld>
            <a:endParaRPr lang="en-US"/>
          </a:p>
        </p:txBody>
      </p:sp>
    </p:spTree>
    <p:extLst>
      <p:ext uri="{BB962C8B-B14F-4D97-AF65-F5344CB8AC3E}">
        <p14:creationId xmlns:p14="http://schemas.microsoft.com/office/powerpoint/2010/main" val="15965217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it-IT" noProof="0" smtClean="0"/>
              <a:t>Fare clic sull'icona per inserire un'immagine</a:t>
            </a:r>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A23CB39-9222-471E-A960-AD10A17402B9}" type="slidenum">
              <a:rPr lang="en-US"/>
              <a:pPr>
                <a:defRPr/>
              </a:pPr>
              <a:t>‹N›</a:t>
            </a:fld>
            <a:endParaRPr lang="en-US"/>
          </a:p>
        </p:txBody>
      </p:sp>
    </p:spTree>
    <p:extLst>
      <p:ext uri="{BB962C8B-B14F-4D97-AF65-F5344CB8AC3E}">
        <p14:creationId xmlns:p14="http://schemas.microsoft.com/office/powerpoint/2010/main" val="32241400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B3EAD77-F0F2-4E6E-9F54-3E3B76DCF4B9}" type="slidenum">
              <a:rPr lang="en-US"/>
              <a:pPr>
                <a:defRPr/>
              </a:pPr>
              <a:t>‹N›</a:t>
            </a:fld>
            <a:endParaRPr lang="en-US"/>
          </a:p>
        </p:txBody>
      </p:sp>
    </p:spTree>
    <p:extLst>
      <p:ext uri="{BB962C8B-B14F-4D97-AF65-F5344CB8AC3E}">
        <p14:creationId xmlns:p14="http://schemas.microsoft.com/office/powerpoint/2010/main" val="16640367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15100" y="457200"/>
            <a:ext cx="1943100" cy="563880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85800" y="457200"/>
            <a:ext cx="5676900" cy="563880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306D8D9-5E47-451E-A345-05C74029F699}" type="slidenum">
              <a:rPr lang="en-US"/>
              <a:pPr>
                <a:defRPr/>
              </a:pPr>
              <a:t>‹N›</a:t>
            </a:fld>
            <a:endParaRPr lang="en-US"/>
          </a:p>
        </p:txBody>
      </p:sp>
    </p:spTree>
    <p:extLst>
      <p:ext uri="{BB962C8B-B14F-4D97-AF65-F5344CB8AC3E}">
        <p14:creationId xmlns:p14="http://schemas.microsoft.com/office/powerpoint/2010/main" val="15333525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olo e tabella">
    <p:spTree>
      <p:nvGrpSpPr>
        <p:cNvPr id="1" name=""/>
        <p:cNvGrpSpPr/>
        <p:nvPr/>
      </p:nvGrpSpPr>
      <p:grpSpPr>
        <a:xfrm>
          <a:off x="0" y="0"/>
          <a:ext cx="0" cy="0"/>
          <a:chOff x="0" y="0"/>
          <a:chExt cx="0" cy="0"/>
        </a:xfrm>
      </p:grpSpPr>
      <p:sp>
        <p:nvSpPr>
          <p:cNvPr id="2" name="Titolo 1"/>
          <p:cNvSpPr>
            <a:spLocks noGrp="1"/>
          </p:cNvSpPr>
          <p:nvPr>
            <p:ph type="title"/>
          </p:nvPr>
        </p:nvSpPr>
        <p:spPr>
          <a:xfrm>
            <a:off x="685800" y="457200"/>
            <a:ext cx="7772400" cy="1143000"/>
          </a:xfrm>
        </p:spPr>
        <p:txBody>
          <a:bodyPr/>
          <a:lstStyle/>
          <a:p>
            <a:r>
              <a:rPr lang="it-IT" smtClean="0"/>
              <a:t>Fare clic per modificare lo stile del titolo</a:t>
            </a:r>
            <a:endParaRPr lang="it-IT"/>
          </a:p>
        </p:txBody>
      </p:sp>
      <p:sp>
        <p:nvSpPr>
          <p:cNvPr id="3" name="Segnaposto tabella 2"/>
          <p:cNvSpPr>
            <a:spLocks noGrp="1"/>
          </p:cNvSpPr>
          <p:nvPr>
            <p:ph type="tbl" idx="1"/>
          </p:nvPr>
        </p:nvSpPr>
        <p:spPr>
          <a:xfrm>
            <a:off x="685800" y="1981200"/>
            <a:ext cx="7772400" cy="4114800"/>
          </a:xfrm>
        </p:spPr>
        <p:txBody>
          <a:bodyPr/>
          <a:lstStyle/>
          <a:p>
            <a:pPr lvl="0"/>
            <a:r>
              <a:rPr lang="it-IT" noProof="0" smtClean="0"/>
              <a:t>Fare clic sull'icona per inserire una tabella</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E158E5D-94D2-4393-AC4A-EC1948FDB8BC}" type="slidenum">
              <a:rPr lang="en-US"/>
              <a:pPr>
                <a:defRPr/>
              </a:pPr>
              <a:t>‹N›</a:t>
            </a:fld>
            <a:endParaRPr lang="en-US"/>
          </a:p>
        </p:txBody>
      </p:sp>
    </p:spTree>
    <p:extLst>
      <p:ext uri="{BB962C8B-B14F-4D97-AF65-F5344CB8AC3E}">
        <p14:creationId xmlns:p14="http://schemas.microsoft.com/office/powerpoint/2010/main" val="42462298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457200"/>
            <a:ext cx="7772400"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Fare clic per modificare lo stile del titolo dello schema</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Fare clic per modificare gli stili del testo dello schema</a:t>
            </a:r>
          </a:p>
          <a:p>
            <a:pPr lvl="1"/>
            <a:r>
              <a:rPr lang="en-US" smtClean="0"/>
              <a:t>Secondo livello</a:t>
            </a:r>
          </a:p>
          <a:p>
            <a:pPr lvl="2"/>
            <a:r>
              <a:rPr lang="en-US" smtClean="0"/>
              <a:t>Terzo livello</a:t>
            </a:r>
          </a:p>
          <a:p>
            <a:pPr lvl="3"/>
            <a:r>
              <a:rPr lang="en-US" smtClean="0"/>
              <a:t>Quarto livello</a:t>
            </a:r>
          </a:p>
          <a:p>
            <a:pPr lvl="4"/>
            <a:r>
              <a:rPr lang="en-US" smtClean="0"/>
              <a:t>Quinto livello</a:t>
            </a:r>
          </a:p>
        </p:txBody>
      </p:sp>
      <p:sp>
        <p:nvSpPr>
          <p:cNvPr id="27652" name="Rectangle 4"/>
          <p:cNvSpPr>
            <a:spLocks noGrp="1" noChangeArrowheads="1"/>
          </p:cNvSpPr>
          <p:nvPr>
            <p:ph type="dt" sz="half" idx="2"/>
          </p:nvPr>
        </p:nvSpPr>
        <p:spPr bwMode="auto">
          <a:xfrm>
            <a:off x="6858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50000"/>
              </a:spcBef>
              <a:defRPr sz="1400">
                <a:solidFill>
                  <a:schemeClr val="bg2"/>
                </a:solidFill>
                <a:latin typeface="Times New Roman"/>
              </a:defRPr>
            </a:lvl1pPr>
          </a:lstStyle>
          <a:p>
            <a:pPr>
              <a:defRPr/>
            </a:pPr>
            <a:endParaRPr lang="en-US"/>
          </a:p>
        </p:txBody>
      </p:sp>
      <p:sp>
        <p:nvSpPr>
          <p:cNvPr id="27653" name="Rectangle 5"/>
          <p:cNvSpPr>
            <a:spLocks noGrp="1" noChangeArrowheads="1"/>
          </p:cNvSpPr>
          <p:nvPr>
            <p:ph type="ftr" sz="quarter" idx="3"/>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ctr">
              <a:spcBef>
                <a:spcPct val="50000"/>
              </a:spcBef>
              <a:defRPr sz="1400">
                <a:solidFill>
                  <a:schemeClr val="bg2"/>
                </a:solidFill>
                <a:latin typeface="Times New Roman"/>
              </a:defRPr>
            </a:lvl1pPr>
          </a:lstStyle>
          <a:p>
            <a:pPr>
              <a:defRPr/>
            </a:pPr>
            <a:endParaRPr lang="en-US"/>
          </a:p>
        </p:txBody>
      </p:sp>
      <p:sp>
        <p:nvSpPr>
          <p:cNvPr id="27654" name="Rectangle 6"/>
          <p:cNvSpPr>
            <a:spLocks noGrp="1" noChangeArrowheads="1"/>
          </p:cNvSpPr>
          <p:nvPr>
            <p:ph type="sldNum" sz="quarter" idx="4"/>
          </p:nvPr>
        </p:nvSpPr>
        <p:spPr bwMode="auto">
          <a:xfrm>
            <a:off x="65532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50000"/>
              </a:spcBef>
              <a:defRPr sz="1400">
                <a:solidFill>
                  <a:schemeClr val="bg2"/>
                </a:solidFill>
                <a:latin typeface="Times New Roman"/>
              </a:defRPr>
            </a:lvl1pPr>
          </a:lstStyle>
          <a:p>
            <a:pPr>
              <a:defRPr/>
            </a:pPr>
            <a:fld id="{D86F33CF-5D2C-48E5-B59C-21FDA1B44808}" type="slidenum">
              <a:rPr lang="en-US"/>
              <a:pPr>
                <a:defRPr/>
              </a:pPr>
              <a:t>‹N›</a:t>
            </a:fld>
            <a:endParaRPr lang="en-US"/>
          </a:p>
        </p:txBody>
      </p:sp>
    </p:spTree>
  </p:cSld>
  <p:clrMap bg1="lt1" tx1="dk1" bg2="lt2" tx2="dk2" accent1="accent1" accent2="accent2" accent3="accent3" accent4="accent4" accent5="accent5" accent6="accent6" hlink="hlink" folHlink="folHlink"/>
  <p:sldLayoutIdLst>
    <p:sldLayoutId id="2147483758"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Lst>
  <p:txStyles>
    <p:titleStyle>
      <a:lvl1pPr algn="l" rtl="0" eaLnBrk="1" fontAlgn="base" hangingPunct="1">
        <a:spcBef>
          <a:spcPct val="0"/>
        </a:spcBef>
        <a:spcAft>
          <a:spcPct val="0"/>
        </a:spcAft>
        <a:defRPr kumimoji="1" sz="4400">
          <a:solidFill>
            <a:schemeClr val="tx2"/>
          </a:solidFill>
          <a:latin typeface="+mj-lt"/>
          <a:ea typeface="+mj-ea"/>
          <a:cs typeface="+mj-cs"/>
        </a:defRPr>
      </a:lvl1pPr>
      <a:lvl2pPr algn="l" rtl="0" eaLnBrk="1" fontAlgn="base" hangingPunct="1">
        <a:spcBef>
          <a:spcPct val="0"/>
        </a:spcBef>
        <a:spcAft>
          <a:spcPct val="0"/>
        </a:spcAft>
        <a:defRPr kumimoji="1" sz="4400">
          <a:solidFill>
            <a:schemeClr val="tx2"/>
          </a:solidFill>
          <a:latin typeface="Times New Roman"/>
        </a:defRPr>
      </a:lvl2pPr>
      <a:lvl3pPr algn="l" rtl="0" eaLnBrk="1" fontAlgn="base" hangingPunct="1">
        <a:spcBef>
          <a:spcPct val="0"/>
        </a:spcBef>
        <a:spcAft>
          <a:spcPct val="0"/>
        </a:spcAft>
        <a:defRPr kumimoji="1" sz="4400">
          <a:solidFill>
            <a:schemeClr val="tx2"/>
          </a:solidFill>
          <a:latin typeface="Times New Roman"/>
        </a:defRPr>
      </a:lvl3pPr>
      <a:lvl4pPr algn="l" rtl="0" eaLnBrk="1" fontAlgn="base" hangingPunct="1">
        <a:spcBef>
          <a:spcPct val="0"/>
        </a:spcBef>
        <a:spcAft>
          <a:spcPct val="0"/>
        </a:spcAft>
        <a:defRPr kumimoji="1" sz="4400">
          <a:solidFill>
            <a:schemeClr val="tx2"/>
          </a:solidFill>
          <a:latin typeface="Times New Roman"/>
        </a:defRPr>
      </a:lvl4pPr>
      <a:lvl5pPr algn="l" rtl="0" eaLnBrk="1" fontAlgn="base" hangingPunct="1">
        <a:spcBef>
          <a:spcPct val="0"/>
        </a:spcBef>
        <a:spcAft>
          <a:spcPct val="0"/>
        </a:spcAft>
        <a:defRPr kumimoji="1" sz="4400">
          <a:solidFill>
            <a:schemeClr val="tx2"/>
          </a:solidFill>
          <a:latin typeface="Times New Roman"/>
        </a:defRPr>
      </a:lvl5pPr>
      <a:lvl6pPr marL="457200" algn="l" rtl="0" eaLnBrk="1" fontAlgn="base" hangingPunct="1">
        <a:spcBef>
          <a:spcPct val="0"/>
        </a:spcBef>
        <a:spcAft>
          <a:spcPct val="0"/>
        </a:spcAft>
        <a:defRPr kumimoji="1" sz="4400">
          <a:solidFill>
            <a:schemeClr val="tx2"/>
          </a:solidFill>
          <a:latin typeface="Times New Roman"/>
        </a:defRPr>
      </a:lvl6pPr>
      <a:lvl7pPr marL="914400" algn="l" rtl="0" eaLnBrk="1" fontAlgn="base" hangingPunct="1">
        <a:spcBef>
          <a:spcPct val="0"/>
        </a:spcBef>
        <a:spcAft>
          <a:spcPct val="0"/>
        </a:spcAft>
        <a:defRPr kumimoji="1" sz="4400">
          <a:solidFill>
            <a:schemeClr val="tx2"/>
          </a:solidFill>
          <a:latin typeface="Times New Roman"/>
        </a:defRPr>
      </a:lvl7pPr>
      <a:lvl8pPr marL="1371600" algn="l" rtl="0" eaLnBrk="1" fontAlgn="base" hangingPunct="1">
        <a:spcBef>
          <a:spcPct val="0"/>
        </a:spcBef>
        <a:spcAft>
          <a:spcPct val="0"/>
        </a:spcAft>
        <a:defRPr kumimoji="1" sz="4400">
          <a:solidFill>
            <a:schemeClr val="tx2"/>
          </a:solidFill>
          <a:latin typeface="Times New Roman"/>
        </a:defRPr>
      </a:lvl8pPr>
      <a:lvl9pPr marL="1828800" algn="l" rtl="0" eaLnBrk="1" fontAlgn="base" hangingPunct="1">
        <a:spcBef>
          <a:spcPct val="0"/>
        </a:spcBef>
        <a:spcAft>
          <a:spcPct val="0"/>
        </a:spcAft>
        <a:defRPr kumimoji="1" sz="4400">
          <a:solidFill>
            <a:schemeClr val="tx2"/>
          </a:solidFill>
          <a:latin typeface="Times New Roman"/>
        </a:defRPr>
      </a:lvl9pPr>
    </p:titleStyle>
    <p:bodyStyle>
      <a:lvl1pPr marL="342900" indent="-342900" algn="l" rtl="0" eaLnBrk="1" fontAlgn="base" hangingPunct="1">
        <a:spcBef>
          <a:spcPct val="20000"/>
        </a:spcBef>
        <a:spcAft>
          <a:spcPct val="0"/>
        </a:spcAft>
        <a:buClr>
          <a:schemeClr val="bg2"/>
        </a:buClr>
        <a:buFont typeface="Monotype Sorts" pitchFamily="2" charset="2"/>
        <a:buChar char="§"/>
        <a:defRPr kumimoji="1"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bg2"/>
        </a:buClr>
        <a:buSzPct val="50000"/>
        <a:buFont typeface="Monotype Sorts" pitchFamily="2" charset="2"/>
        <a:buChar char="l"/>
        <a:defRPr kumimoji="1" sz="2800">
          <a:solidFill>
            <a:schemeClr val="tx1"/>
          </a:solidFill>
          <a:latin typeface="+mn-lt"/>
        </a:defRPr>
      </a:lvl2pPr>
      <a:lvl3pPr marL="1143000" indent="-228600" algn="l" rtl="0" eaLnBrk="1" fontAlgn="base" hangingPunct="1">
        <a:spcBef>
          <a:spcPct val="20000"/>
        </a:spcBef>
        <a:spcAft>
          <a:spcPct val="0"/>
        </a:spcAft>
        <a:buChar char="•"/>
        <a:defRPr kumimoji="1" sz="2400">
          <a:solidFill>
            <a:schemeClr val="tx1"/>
          </a:solidFill>
          <a:latin typeface="+mn-lt"/>
        </a:defRPr>
      </a:lvl3pPr>
      <a:lvl4pPr marL="1600200" indent="-228600" algn="l" rtl="0" eaLnBrk="1" fontAlgn="base" hangingPunct="1">
        <a:spcBef>
          <a:spcPct val="20000"/>
        </a:spcBef>
        <a:spcAft>
          <a:spcPct val="0"/>
        </a:spcAft>
        <a:buChar char="–"/>
        <a:defRPr kumimoji="1" sz="2000">
          <a:solidFill>
            <a:schemeClr val="tx1"/>
          </a:solidFill>
          <a:latin typeface="+mn-lt"/>
        </a:defRPr>
      </a:lvl4pPr>
      <a:lvl5pPr marL="2057400" indent="-228600" algn="l" rtl="0" eaLnBrk="1" fontAlgn="base" hangingPunct="1">
        <a:spcBef>
          <a:spcPct val="20000"/>
        </a:spcBef>
        <a:spcAft>
          <a:spcPct val="0"/>
        </a:spcAft>
        <a:buChar char="»"/>
        <a:defRPr kumimoji="1" sz="2000">
          <a:solidFill>
            <a:schemeClr val="tx1"/>
          </a:solidFill>
          <a:latin typeface="+mn-lt"/>
        </a:defRPr>
      </a:lvl5pPr>
      <a:lvl6pPr marL="2514600" indent="-228600" algn="l" rtl="0" eaLnBrk="1" fontAlgn="base" hangingPunct="1">
        <a:spcBef>
          <a:spcPct val="20000"/>
        </a:spcBef>
        <a:spcAft>
          <a:spcPct val="0"/>
        </a:spcAft>
        <a:buChar char="»"/>
        <a:defRPr kumimoji="1" sz="2000">
          <a:solidFill>
            <a:schemeClr val="tx1"/>
          </a:solidFill>
          <a:latin typeface="+mn-lt"/>
        </a:defRPr>
      </a:lvl6pPr>
      <a:lvl7pPr marL="2971800" indent="-228600" algn="l" rtl="0" eaLnBrk="1" fontAlgn="base" hangingPunct="1">
        <a:spcBef>
          <a:spcPct val="20000"/>
        </a:spcBef>
        <a:spcAft>
          <a:spcPct val="0"/>
        </a:spcAft>
        <a:buChar char="»"/>
        <a:defRPr kumimoji="1" sz="2000">
          <a:solidFill>
            <a:schemeClr val="tx1"/>
          </a:solidFill>
          <a:latin typeface="+mn-lt"/>
        </a:defRPr>
      </a:lvl7pPr>
      <a:lvl8pPr marL="3429000" indent="-228600" algn="l" rtl="0" eaLnBrk="1" fontAlgn="base" hangingPunct="1">
        <a:spcBef>
          <a:spcPct val="20000"/>
        </a:spcBef>
        <a:spcAft>
          <a:spcPct val="0"/>
        </a:spcAft>
        <a:buChar char="»"/>
        <a:defRPr kumimoji="1" sz="2000">
          <a:solidFill>
            <a:schemeClr val="tx1"/>
          </a:solidFill>
          <a:latin typeface="+mn-lt"/>
        </a:defRPr>
      </a:lvl8pPr>
      <a:lvl9pPr marL="3886200" indent="-228600" algn="l" rtl="0" eaLnBrk="1" fontAlgn="base" hangingPunct="1">
        <a:spcBef>
          <a:spcPct val="20000"/>
        </a:spcBef>
        <a:spcAft>
          <a:spcPct val="0"/>
        </a:spcAft>
        <a:buChar char="»"/>
        <a:defRPr kumimoji="1"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seconda. Il </a:t>
            </a:r>
            <a:r>
              <a:rPr lang="it-IT" sz="2200" b="1" i="1" dirty="0" err="1">
                <a:solidFill>
                  <a:srgbClr val="FF0000"/>
                </a:solidFill>
              </a:rPr>
              <a:t>lifelong</a:t>
            </a:r>
            <a:r>
              <a:rPr lang="it-IT" sz="2200" b="1" i="1" dirty="0">
                <a:solidFill>
                  <a:srgbClr val="FF0000"/>
                </a:solidFill>
              </a:rPr>
              <a:t> </a:t>
            </a:r>
            <a:r>
              <a:rPr lang="it-IT" sz="2200" b="1" i="1" dirty="0" err="1">
                <a:solidFill>
                  <a:srgbClr val="FF0000"/>
                </a:solidFill>
              </a:rPr>
              <a:t>learning</a:t>
            </a:r>
            <a:r>
              <a:rPr lang="it-IT" sz="2200" b="1" dirty="0">
                <a:solidFill>
                  <a:srgbClr val="FF0000"/>
                </a:solidFill>
              </a:rPr>
              <a:t>: </a:t>
            </a:r>
            <a:r>
              <a:rPr lang="it-IT" sz="2200" b="1" i="1" dirty="0">
                <a:solidFill>
                  <a:srgbClr val="FF0000"/>
                </a:solidFill>
              </a:rPr>
              <a:t>introduzione, definizioni, evoluzione</a:t>
            </a:r>
            <a:endParaRPr lang="it-IT" sz="2200" b="1" dirty="0">
              <a:solidFill>
                <a:srgbClr val="FF0000"/>
              </a:solidFill>
            </a:endParaRPr>
          </a:p>
        </p:txBody>
      </p:sp>
      <p:sp>
        <p:nvSpPr>
          <p:cNvPr id="3" name="Segnaposto contenuto 2"/>
          <p:cNvSpPr>
            <a:spLocks noGrp="1"/>
          </p:cNvSpPr>
          <p:nvPr>
            <p:ph idx="1"/>
          </p:nvPr>
        </p:nvSpPr>
        <p:spPr>
          <a:xfrm>
            <a:off x="0" y="692696"/>
            <a:ext cx="8892480" cy="6165304"/>
          </a:xfrm>
        </p:spPr>
        <p:txBody>
          <a:bodyPr/>
          <a:lstStyle/>
          <a:p>
            <a:pPr marL="0" indent="0" algn="just">
              <a:buNone/>
            </a:pPr>
            <a:r>
              <a:rPr lang="it-IT" sz="2000" b="1" dirty="0" smtClean="0">
                <a:solidFill>
                  <a:srgbClr val="17082E"/>
                </a:solidFill>
              </a:rPr>
              <a:t>2.1. Dai messaggi chiave allo spazio europeo dell’apprendimento permanente</a:t>
            </a:r>
            <a:r>
              <a:rPr lang="it-IT" sz="2000" dirty="0" smtClean="0">
                <a:solidFill>
                  <a:srgbClr val="17082E"/>
                </a:solidFill>
              </a:rPr>
              <a:t>.</a:t>
            </a:r>
          </a:p>
          <a:p>
            <a:pPr marL="0" indent="0" algn="just">
              <a:buNone/>
            </a:pPr>
            <a:r>
              <a:rPr lang="it-IT" sz="2000" dirty="0" smtClean="0">
                <a:solidFill>
                  <a:srgbClr val="17082E"/>
                </a:solidFill>
              </a:rPr>
              <a:t>Abbiamo concluso sulla metafora dell’organizzazione come conoscenza perché questo modello – secondo una chiave di lettura </a:t>
            </a:r>
            <a:r>
              <a:rPr lang="it-IT" sz="2000" b="1" i="1" dirty="0" smtClean="0">
                <a:solidFill>
                  <a:srgbClr val="17082E"/>
                </a:solidFill>
              </a:rPr>
              <a:t>sistemico-relazionale</a:t>
            </a:r>
            <a:r>
              <a:rPr lang="it-IT" sz="2000" dirty="0" smtClean="0">
                <a:solidFill>
                  <a:srgbClr val="17082E"/>
                </a:solidFill>
              </a:rPr>
              <a:t> che privilegiamo e su cui ci soffermeremo – riflette quella operante nella «società della conoscenza»</a:t>
            </a:r>
            <a:r>
              <a:rPr lang="it-IT" sz="2000" b="1" dirty="0" smtClean="0">
                <a:solidFill>
                  <a:srgbClr val="C00000"/>
                </a:solidFill>
              </a:rPr>
              <a:t>¹</a:t>
            </a:r>
            <a:r>
              <a:rPr lang="it-IT" sz="2000" dirty="0" smtClean="0"/>
              <a:t>: l</a:t>
            </a:r>
            <a:r>
              <a:rPr lang="it-IT" sz="2000" dirty="0" smtClean="0">
                <a:solidFill>
                  <a:srgbClr val="17082E"/>
                </a:solidFill>
              </a:rPr>
              <a:t>’avvento </a:t>
            </a:r>
            <a:r>
              <a:rPr lang="it-IT" sz="2000" dirty="0">
                <a:solidFill>
                  <a:srgbClr val="17082E"/>
                </a:solidFill>
              </a:rPr>
              <a:t>delle nuove tecnologie e di Internet ha modificato profondamente </a:t>
            </a:r>
            <a:r>
              <a:rPr lang="it-IT" sz="2000" dirty="0" smtClean="0">
                <a:solidFill>
                  <a:srgbClr val="17082E"/>
                </a:solidFill>
              </a:rPr>
              <a:t>il sistema </a:t>
            </a:r>
            <a:r>
              <a:rPr lang="it-IT" sz="2000" dirty="0">
                <a:solidFill>
                  <a:srgbClr val="17082E"/>
                </a:solidFill>
              </a:rPr>
              <a:t>di comunicazione delle nostre società, inducendo innanzi tutto una </a:t>
            </a:r>
            <a:r>
              <a:rPr lang="it-IT" sz="2000" dirty="0" smtClean="0">
                <a:solidFill>
                  <a:srgbClr val="17082E"/>
                </a:solidFill>
              </a:rPr>
              <a:t>crescita esponenziale </a:t>
            </a:r>
            <a:r>
              <a:rPr lang="it-IT" sz="2000" dirty="0">
                <a:solidFill>
                  <a:srgbClr val="17082E"/>
                </a:solidFill>
              </a:rPr>
              <a:t>di interconnessione tra individui, tra comunità, e tra individui e </a:t>
            </a:r>
            <a:r>
              <a:rPr lang="it-IT" sz="2000" dirty="0" smtClean="0">
                <a:solidFill>
                  <a:srgbClr val="17082E"/>
                </a:solidFill>
              </a:rPr>
              <a:t>comunità. </a:t>
            </a:r>
            <a:r>
              <a:rPr lang="it-IT" sz="2000" dirty="0">
                <a:solidFill>
                  <a:srgbClr val="17082E"/>
                </a:solidFill>
              </a:rPr>
              <a:t>Questo mutamento di contesto sta producendo nuovi bisogni e </a:t>
            </a:r>
            <a:r>
              <a:rPr lang="it-IT" sz="2000" dirty="0" smtClean="0">
                <a:solidFill>
                  <a:srgbClr val="17082E"/>
                </a:solidFill>
              </a:rPr>
              <a:t>nuove concettualizzazioni</a:t>
            </a:r>
            <a:r>
              <a:rPr lang="it-IT" sz="2000" dirty="0">
                <a:solidFill>
                  <a:srgbClr val="17082E"/>
                </a:solidFill>
              </a:rPr>
              <a:t>. In primo luogo, per far fronte alla complessità delle </a:t>
            </a:r>
            <a:r>
              <a:rPr lang="it-IT" sz="2000" dirty="0" smtClean="0">
                <a:solidFill>
                  <a:srgbClr val="17082E"/>
                </a:solidFill>
              </a:rPr>
              <a:t>informazioni con </a:t>
            </a:r>
            <a:r>
              <a:rPr lang="it-IT" sz="2000" dirty="0">
                <a:solidFill>
                  <a:srgbClr val="17082E"/>
                </a:solidFill>
              </a:rPr>
              <a:t>cui l’individuo deve confrontarsi, emerge la necessità di una precisa </a:t>
            </a:r>
            <a:r>
              <a:rPr lang="it-IT" sz="2000" dirty="0" smtClean="0">
                <a:solidFill>
                  <a:srgbClr val="17082E"/>
                </a:solidFill>
              </a:rPr>
              <a:t>competenza critica </a:t>
            </a:r>
            <a:r>
              <a:rPr lang="it-IT" sz="2000" dirty="0">
                <a:solidFill>
                  <a:srgbClr val="17082E"/>
                </a:solidFill>
              </a:rPr>
              <a:t>che sia in grado di guidarlo nel riconoscimento e nella decodifica dei </a:t>
            </a:r>
            <a:r>
              <a:rPr lang="it-IT" sz="2000" dirty="0" smtClean="0">
                <a:solidFill>
                  <a:srgbClr val="17082E"/>
                </a:solidFill>
              </a:rPr>
              <a:t>messaggi che </a:t>
            </a:r>
            <a:r>
              <a:rPr lang="it-IT" sz="2000" dirty="0">
                <a:solidFill>
                  <a:srgbClr val="17082E"/>
                </a:solidFill>
              </a:rPr>
              <a:t>gli vengono proposti</a:t>
            </a:r>
            <a:r>
              <a:rPr lang="it-IT" sz="2000" dirty="0" smtClean="0">
                <a:solidFill>
                  <a:srgbClr val="17082E"/>
                </a:solidFill>
              </a:rPr>
              <a:t>. </a:t>
            </a:r>
            <a:endParaRPr lang="it-IT" sz="2000" dirty="0">
              <a:solidFill>
                <a:srgbClr val="17082E"/>
              </a:solidFill>
            </a:endParaRPr>
          </a:p>
        </p:txBody>
      </p:sp>
    </p:spTree>
    <p:extLst>
      <p:ext uri="{BB962C8B-B14F-4D97-AF65-F5344CB8AC3E}">
        <p14:creationId xmlns:p14="http://schemas.microsoft.com/office/powerpoint/2010/main" val="4980530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9182" y="0"/>
            <a:ext cx="8855306" cy="548680"/>
          </a:xfrm>
        </p:spPr>
        <p:txBody>
          <a:bodyPr/>
          <a:lstStyle/>
          <a:p>
            <a:pPr algn="ctr"/>
            <a:r>
              <a:rPr lang="it-IT" sz="2400" dirty="0">
                <a:solidFill>
                  <a:srgbClr val="17082E"/>
                </a:solidFill>
              </a:rPr>
              <a:t/>
            </a:r>
            <a:br>
              <a:rPr lang="it-IT" sz="2400" dirty="0">
                <a:solidFill>
                  <a:srgbClr val="17082E"/>
                </a:solidFill>
              </a:rPr>
            </a:br>
            <a:r>
              <a:rPr lang="it-IT" sz="1800" b="1" dirty="0" smtClean="0">
                <a:solidFill>
                  <a:srgbClr val="FF0000"/>
                </a:solidFill>
              </a:rPr>
              <a:t>Parte II</a:t>
            </a:r>
            <a:br>
              <a:rPr lang="it-IT" sz="1800" b="1" dirty="0" smtClean="0">
                <a:solidFill>
                  <a:srgbClr val="FF0000"/>
                </a:solidFill>
              </a:rPr>
            </a:br>
            <a:r>
              <a:rPr lang="it-IT" sz="2000" b="1" dirty="0" smtClean="0">
                <a:solidFill>
                  <a:srgbClr val="17082E"/>
                </a:solidFill>
              </a:rPr>
              <a:t>2.1</a:t>
            </a:r>
            <a:r>
              <a:rPr lang="it-IT" sz="2000" b="1" dirty="0">
                <a:solidFill>
                  <a:srgbClr val="17082E"/>
                </a:solidFill>
              </a:rPr>
              <a:t>. Dai messaggi chiave allo spazio europeo dell’apprendimento permanente</a:t>
            </a:r>
            <a:r>
              <a:rPr lang="it-IT" sz="2000" dirty="0">
                <a:solidFill>
                  <a:srgbClr val="17082E"/>
                </a:solidFill>
              </a:rPr>
              <a:t>.</a:t>
            </a:r>
            <a:endParaRPr lang="it-IT" sz="2000" dirty="0"/>
          </a:p>
        </p:txBody>
      </p:sp>
      <p:sp>
        <p:nvSpPr>
          <p:cNvPr id="3" name="Segnaposto contenuto 2"/>
          <p:cNvSpPr>
            <a:spLocks noGrp="1"/>
          </p:cNvSpPr>
          <p:nvPr>
            <p:ph idx="1"/>
          </p:nvPr>
        </p:nvSpPr>
        <p:spPr>
          <a:xfrm>
            <a:off x="107504" y="692696"/>
            <a:ext cx="8784976" cy="5976664"/>
          </a:xfrm>
        </p:spPr>
        <p:txBody>
          <a:bodyPr/>
          <a:lstStyle/>
          <a:p>
            <a:pPr marL="0" indent="0" algn="just">
              <a:buNone/>
            </a:pPr>
            <a:r>
              <a:rPr lang="it-IT" sz="2000" dirty="0">
                <a:solidFill>
                  <a:srgbClr val="17082E"/>
                </a:solidFill>
              </a:rPr>
              <a:t>In secondo luogo viene a delinearsi un nuovo concetto di conoscenza che si identifica non tanto e non più con una somma di informazioni, tanto che in passato i due termini - conoscenza e informazione - potevano essere concepiti come sinonimi, quanto piuttosto con la capacità dell’individuo di ricombinare il proprio sapere soggettivo alla luce delle mutevoli condizioni oggettive della realtà</a:t>
            </a:r>
            <a:r>
              <a:rPr lang="it-IT" sz="2000" dirty="0" smtClean="0">
                <a:solidFill>
                  <a:srgbClr val="17082E"/>
                </a:solidFill>
              </a:rPr>
              <a:t>.</a:t>
            </a:r>
          </a:p>
          <a:p>
            <a:pPr marL="0" indent="0" algn="just">
              <a:buNone/>
            </a:pPr>
            <a:r>
              <a:rPr lang="it-IT" sz="2000" dirty="0">
                <a:solidFill>
                  <a:srgbClr val="17082E"/>
                </a:solidFill>
              </a:rPr>
              <a:t>Nella teoria della complessità, la conoscenza è un </a:t>
            </a:r>
            <a:r>
              <a:rPr lang="it-IT" sz="2000" i="1" dirty="0">
                <a:solidFill>
                  <a:srgbClr val="17082E"/>
                </a:solidFill>
              </a:rPr>
              <a:t>sistema aperto in </a:t>
            </a:r>
            <a:r>
              <a:rPr lang="it-IT" sz="2000" i="1" dirty="0" smtClean="0">
                <a:solidFill>
                  <a:srgbClr val="17082E"/>
                </a:solidFill>
              </a:rPr>
              <a:t>evoluzione </a:t>
            </a:r>
            <a:r>
              <a:rPr lang="it-IT" sz="2000" dirty="0" smtClean="0">
                <a:solidFill>
                  <a:srgbClr val="17082E"/>
                </a:solidFill>
              </a:rPr>
              <a:t>(G. </a:t>
            </a:r>
            <a:r>
              <a:rPr lang="it-IT" sz="2000" dirty="0" err="1" smtClean="0">
                <a:solidFill>
                  <a:srgbClr val="17082E"/>
                </a:solidFill>
              </a:rPr>
              <a:t>Bateson</a:t>
            </a:r>
            <a:r>
              <a:rPr lang="it-IT" sz="2000" dirty="0" smtClean="0">
                <a:solidFill>
                  <a:srgbClr val="17082E"/>
                </a:solidFill>
              </a:rPr>
              <a:t> 1976)</a:t>
            </a:r>
            <a:r>
              <a:rPr lang="it-IT" sz="2000" b="1" dirty="0" smtClean="0">
                <a:solidFill>
                  <a:srgbClr val="FF0000"/>
                </a:solidFill>
              </a:rPr>
              <a:t>²</a:t>
            </a:r>
            <a:r>
              <a:rPr lang="it-IT" sz="2000" dirty="0" smtClean="0">
                <a:solidFill>
                  <a:srgbClr val="17082E"/>
                </a:solidFill>
              </a:rPr>
              <a:t> è </a:t>
            </a:r>
            <a:r>
              <a:rPr lang="it-IT" sz="2000" dirty="0">
                <a:solidFill>
                  <a:srgbClr val="17082E"/>
                </a:solidFill>
              </a:rPr>
              <a:t>la costante e consapevole ristrutturazione che l’individuo </a:t>
            </a:r>
            <a:r>
              <a:rPr lang="it-IT" sz="2000" dirty="0" smtClean="0">
                <a:solidFill>
                  <a:srgbClr val="17082E"/>
                </a:solidFill>
              </a:rPr>
              <a:t>compie nei </a:t>
            </a:r>
            <a:r>
              <a:rPr lang="it-IT" sz="2000" dirty="0">
                <a:solidFill>
                  <a:srgbClr val="17082E"/>
                </a:solidFill>
              </a:rPr>
              <a:t>confronti del proprio patrimonio conoscitivo. Poiché ogni individuo ha una </a:t>
            </a:r>
            <a:r>
              <a:rPr lang="it-IT" sz="2000" dirty="0" smtClean="0">
                <a:solidFill>
                  <a:srgbClr val="17082E"/>
                </a:solidFill>
              </a:rPr>
              <a:t>propria specificità</a:t>
            </a:r>
            <a:r>
              <a:rPr lang="it-IT" sz="2000" dirty="0">
                <a:solidFill>
                  <a:srgbClr val="17082E"/>
                </a:solidFill>
              </a:rPr>
              <a:t>, la sua </a:t>
            </a:r>
            <a:r>
              <a:rPr lang="it-IT" sz="2000" i="1" dirty="0">
                <a:solidFill>
                  <a:srgbClr val="17082E"/>
                </a:solidFill>
              </a:rPr>
              <a:t>risposta </a:t>
            </a:r>
            <a:r>
              <a:rPr lang="it-IT" sz="2000" dirty="0">
                <a:solidFill>
                  <a:srgbClr val="17082E"/>
                </a:solidFill>
              </a:rPr>
              <a:t>alle sollecitazioni esterne non potrà che essere diversa </a:t>
            </a:r>
            <a:r>
              <a:rPr lang="it-IT" sz="2000" dirty="0" smtClean="0">
                <a:solidFill>
                  <a:srgbClr val="17082E"/>
                </a:solidFill>
              </a:rPr>
              <a:t>da quella </a:t>
            </a:r>
            <a:r>
              <a:rPr lang="it-IT" sz="2000" dirty="0">
                <a:solidFill>
                  <a:srgbClr val="17082E"/>
                </a:solidFill>
              </a:rPr>
              <a:t>di un suo simile. Conseguentemente, il valore dell’informazione in sé </a:t>
            </a:r>
            <a:r>
              <a:rPr lang="it-IT" sz="2000" dirty="0" smtClean="0">
                <a:solidFill>
                  <a:srgbClr val="17082E"/>
                </a:solidFill>
              </a:rPr>
              <a:t>risulta ridimensionato</a:t>
            </a:r>
            <a:r>
              <a:rPr lang="it-IT" sz="2000" dirty="0">
                <a:solidFill>
                  <a:srgbClr val="17082E"/>
                </a:solidFill>
              </a:rPr>
              <a:t>, o meglio, l’informazione viene ad assumere il valore che le è </a:t>
            </a:r>
            <a:r>
              <a:rPr lang="it-IT" sz="2000" dirty="0" smtClean="0">
                <a:solidFill>
                  <a:srgbClr val="17082E"/>
                </a:solidFill>
              </a:rPr>
              <a:t>attribuito dal </a:t>
            </a:r>
            <a:r>
              <a:rPr lang="it-IT" sz="2000" dirty="0">
                <a:solidFill>
                  <a:srgbClr val="17082E"/>
                </a:solidFill>
              </a:rPr>
              <a:t>soggetto stesso in ragione della sua significatività. In altre parole, spiega </a:t>
            </a:r>
            <a:r>
              <a:rPr lang="it-IT" sz="2000" dirty="0" smtClean="0">
                <a:solidFill>
                  <a:srgbClr val="17082E"/>
                </a:solidFill>
              </a:rPr>
              <a:t>Costa (2002</a:t>
            </a:r>
            <a:r>
              <a:rPr lang="it-IT" sz="2000" dirty="0">
                <a:solidFill>
                  <a:srgbClr val="17082E"/>
                </a:solidFill>
              </a:rPr>
              <a:t>), </a:t>
            </a:r>
            <a:r>
              <a:rPr lang="it-IT" sz="2000" dirty="0" smtClean="0">
                <a:solidFill>
                  <a:srgbClr val="17082E"/>
                </a:solidFill>
              </a:rPr>
              <a:t>«l'informazione </a:t>
            </a:r>
            <a:r>
              <a:rPr lang="it-IT" sz="2000" dirty="0">
                <a:solidFill>
                  <a:srgbClr val="17082E"/>
                </a:solidFill>
              </a:rPr>
              <a:t>rinvia a qualcosa di oggettivo, che può essere </a:t>
            </a:r>
            <a:r>
              <a:rPr lang="it-IT" sz="2000" dirty="0" smtClean="0">
                <a:solidFill>
                  <a:srgbClr val="17082E"/>
                </a:solidFill>
              </a:rPr>
              <a:t>immagazzinato in </a:t>
            </a:r>
            <a:r>
              <a:rPr lang="it-IT" sz="2000" dirty="0">
                <a:solidFill>
                  <a:srgbClr val="17082E"/>
                </a:solidFill>
              </a:rPr>
              <a:t>un luogo, mentre la conoscenza rinvia a un soggetto, individuale o collettivo, è </a:t>
            </a:r>
            <a:r>
              <a:rPr lang="it-IT" sz="2000" dirty="0" smtClean="0">
                <a:solidFill>
                  <a:srgbClr val="17082E"/>
                </a:solidFill>
              </a:rPr>
              <a:t>un patrimonio </a:t>
            </a:r>
            <a:r>
              <a:rPr lang="it-IT" sz="2000" dirty="0">
                <a:solidFill>
                  <a:srgbClr val="17082E"/>
                </a:solidFill>
              </a:rPr>
              <a:t>che si è accumulato nel corso di un processo </a:t>
            </a:r>
            <a:r>
              <a:rPr lang="it-IT" sz="2000" dirty="0" smtClean="0">
                <a:solidFill>
                  <a:srgbClr val="17082E"/>
                </a:solidFill>
              </a:rPr>
              <a:t>temporale</a:t>
            </a:r>
            <a:r>
              <a:rPr lang="it-IT" sz="2000" dirty="0">
                <a:solidFill>
                  <a:srgbClr val="17082E"/>
                </a:solidFill>
              </a:rPr>
              <a:t>, di una </a:t>
            </a:r>
            <a:r>
              <a:rPr lang="it-IT" sz="2000" dirty="0" smtClean="0">
                <a:solidFill>
                  <a:srgbClr val="17082E"/>
                </a:solidFill>
              </a:rPr>
              <a:t>storia»</a:t>
            </a:r>
            <a:r>
              <a:rPr lang="it-IT" sz="2000" b="1" dirty="0" smtClean="0">
                <a:solidFill>
                  <a:srgbClr val="FF0000"/>
                </a:solidFill>
              </a:rPr>
              <a:t>³.</a:t>
            </a:r>
            <a:endParaRPr lang="it-IT" sz="2000" b="1" dirty="0">
              <a:solidFill>
                <a:srgbClr val="FF0000"/>
              </a:solidFill>
            </a:endParaRPr>
          </a:p>
        </p:txBody>
      </p:sp>
    </p:spTree>
    <p:extLst>
      <p:ext uri="{BB962C8B-B14F-4D97-AF65-F5344CB8AC3E}">
        <p14:creationId xmlns:p14="http://schemas.microsoft.com/office/powerpoint/2010/main" val="23332641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0"/>
            <a:ext cx="8928992" cy="548680"/>
          </a:xfrm>
        </p:spPr>
        <p:txBody>
          <a:bodyPr/>
          <a:lstStyle/>
          <a:p>
            <a:pPr algn="ctr"/>
            <a:r>
              <a:rPr lang="it-IT" sz="1800" b="1" dirty="0">
                <a:solidFill>
                  <a:srgbClr val="FF0000"/>
                </a:solidFill>
              </a:rPr>
              <a:t>Parte II</a:t>
            </a:r>
            <a:br>
              <a:rPr lang="it-IT" sz="1800" b="1" dirty="0">
                <a:solidFill>
                  <a:srgbClr val="FF0000"/>
                </a:solidFill>
              </a:rPr>
            </a:br>
            <a:r>
              <a:rPr lang="it-IT" sz="1800" b="1" dirty="0">
                <a:solidFill>
                  <a:srgbClr val="17082E"/>
                </a:solidFill>
              </a:rPr>
              <a:t>2.1. Dai messaggi chiave allo spazio europeo dell’apprendimento permanente</a:t>
            </a:r>
            <a:r>
              <a:rPr lang="it-IT" sz="1800" dirty="0">
                <a:solidFill>
                  <a:srgbClr val="17082E"/>
                </a:solidFill>
              </a:rPr>
              <a:t>.</a:t>
            </a:r>
            <a:endParaRPr lang="it-IT" sz="1800" dirty="0"/>
          </a:p>
        </p:txBody>
      </p:sp>
      <p:sp>
        <p:nvSpPr>
          <p:cNvPr id="3" name="Segnaposto contenuto 2"/>
          <p:cNvSpPr>
            <a:spLocks noGrp="1"/>
          </p:cNvSpPr>
          <p:nvPr>
            <p:ph idx="1"/>
          </p:nvPr>
        </p:nvSpPr>
        <p:spPr>
          <a:xfrm>
            <a:off x="107504" y="692696"/>
            <a:ext cx="8928992" cy="5976664"/>
          </a:xfrm>
        </p:spPr>
        <p:txBody>
          <a:bodyPr/>
          <a:lstStyle/>
          <a:p>
            <a:pPr marL="0" indent="0" algn="just">
              <a:buNone/>
            </a:pPr>
            <a:r>
              <a:rPr lang="it-IT" sz="2000" dirty="0"/>
              <a:t>I rinnovati contesti sociali hanno ridefinito, dunque, il ruolo del soggetto </a:t>
            </a:r>
            <a:r>
              <a:rPr lang="it-IT" sz="2000" dirty="0" smtClean="0"/>
              <a:t>che apprende </a:t>
            </a:r>
            <a:r>
              <a:rPr lang="it-IT" sz="2000" dirty="0"/>
              <a:t>che, da mero ricettore passivo di informazioni, diventa colui che </a:t>
            </a:r>
            <a:r>
              <a:rPr lang="it-IT" sz="2000" dirty="0" smtClean="0"/>
              <a:t>attivamente attribuisce </a:t>
            </a:r>
            <a:r>
              <a:rPr lang="it-IT" sz="2000" dirty="0"/>
              <a:t>significato all’informazione. Ma quali altre trasformazioni comportano </a:t>
            </a:r>
            <a:r>
              <a:rPr lang="it-IT" sz="2000" dirty="0" smtClean="0"/>
              <a:t>questi rinnovati contesti </a:t>
            </a:r>
            <a:r>
              <a:rPr lang="it-IT" sz="2000" dirty="0"/>
              <a:t>sociali</a:t>
            </a:r>
            <a:r>
              <a:rPr lang="it-IT" sz="2000" dirty="0" smtClean="0"/>
              <a:t>? </a:t>
            </a:r>
            <a:r>
              <a:rPr lang="it-IT" sz="2000" dirty="0"/>
              <a:t>Innanzi tutto, il tempo dell’apprendimento non resta più circoscritto ai primi </a:t>
            </a:r>
            <a:r>
              <a:rPr lang="it-IT" sz="2000" dirty="0" smtClean="0"/>
              <a:t>anni della </a:t>
            </a:r>
            <a:r>
              <a:rPr lang="it-IT" sz="2000" dirty="0"/>
              <a:t>vita degli individui, perde ogni collocazione temporale privilegiata per andare </a:t>
            </a:r>
            <a:r>
              <a:rPr lang="it-IT" sz="2000" dirty="0" smtClean="0"/>
              <a:t>a ricoprire </a:t>
            </a:r>
            <a:r>
              <a:rPr lang="it-IT" sz="2000" dirty="0"/>
              <a:t>l’intero arco della vita di ognuno. Ciò in conseguenza del continuo </a:t>
            </a:r>
            <a:r>
              <a:rPr lang="it-IT" sz="2000" dirty="0" smtClean="0"/>
              <a:t>riassetto organizzativo </a:t>
            </a:r>
            <a:r>
              <a:rPr lang="it-IT" sz="2000" dirty="0"/>
              <a:t>della società e della conseguente richiesta da parte del mercato </a:t>
            </a:r>
            <a:r>
              <a:rPr lang="it-IT" sz="2000" dirty="0" smtClean="0"/>
              <a:t>di acquisizione </a:t>
            </a:r>
            <a:r>
              <a:rPr lang="it-IT" sz="2000" dirty="0"/>
              <a:t>di sempre nuove abilità strumentali e competenze ad elevato grado </a:t>
            </a:r>
            <a:r>
              <a:rPr lang="it-IT" sz="2000" dirty="0" smtClean="0"/>
              <a:t>di complessità. Necessariamente </a:t>
            </a:r>
            <a:r>
              <a:rPr lang="it-IT" sz="2000" dirty="0"/>
              <a:t>cambia anche il </a:t>
            </a:r>
            <a:r>
              <a:rPr lang="it-IT" sz="2000" i="1" dirty="0" err="1"/>
              <a:t>setting</a:t>
            </a:r>
            <a:r>
              <a:rPr lang="it-IT" sz="2000" i="1" dirty="0"/>
              <a:t> </a:t>
            </a:r>
            <a:r>
              <a:rPr lang="it-IT" sz="2000" dirty="0"/>
              <a:t>in cui ha luogo l’apprendimento: i </a:t>
            </a:r>
            <a:r>
              <a:rPr lang="it-IT" sz="2000" dirty="0" smtClean="0"/>
              <a:t>classici erogatori </a:t>
            </a:r>
            <a:r>
              <a:rPr lang="it-IT" sz="2000" dirty="0"/>
              <a:t>di formazione (scuola e università) vengono affiancati da altri luoghi </a:t>
            </a:r>
            <a:r>
              <a:rPr lang="it-IT" sz="2000" dirty="0" smtClean="0"/>
              <a:t>fisici, nella </a:t>
            </a:r>
            <a:r>
              <a:rPr lang="it-IT" sz="2000" dirty="0"/>
              <a:t>fattispecie i luoghi in cui si lavora, oppure da luoghi virtuali, cioè la rete</a:t>
            </a:r>
            <a:r>
              <a:rPr lang="it-IT" sz="2000" dirty="0" smtClean="0"/>
              <a:t>, </a:t>
            </a:r>
            <a:r>
              <a:rPr lang="it-IT" sz="2000" dirty="0"/>
              <a:t>considerato il fatto che la nuova figura di individuo che apprende è un adulto </a:t>
            </a:r>
            <a:r>
              <a:rPr lang="it-IT" sz="2000" dirty="0" smtClean="0"/>
              <a:t>ormai fuori </a:t>
            </a:r>
            <a:r>
              <a:rPr lang="it-IT" sz="2000" dirty="0"/>
              <a:t>dal circuito della educazione scolastica </a:t>
            </a:r>
            <a:r>
              <a:rPr lang="it-IT" sz="2000" dirty="0" smtClean="0"/>
              <a:t>tradizionale. Con </a:t>
            </a:r>
            <a:r>
              <a:rPr lang="it-IT" sz="2000" dirty="0"/>
              <a:t>queste premesse, anche le modalità di apprendimento messe in atto dal </a:t>
            </a:r>
            <a:r>
              <a:rPr lang="it-IT" sz="2000" dirty="0" smtClean="0"/>
              <a:t>soggetto apprendente </a:t>
            </a:r>
            <a:r>
              <a:rPr lang="it-IT" sz="2000" dirty="0"/>
              <a:t>adulto sono assolutamente nuove perché mettono in gioco da un lato la </a:t>
            </a:r>
            <a:r>
              <a:rPr lang="it-IT" sz="2000" dirty="0" smtClean="0"/>
              <a:t>sua propensione </a:t>
            </a:r>
            <a:r>
              <a:rPr lang="it-IT" sz="2000" dirty="0"/>
              <a:t>alla auto-direzione e al controllo in prima persona del proprio </a:t>
            </a:r>
            <a:r>
              <a:rPr lang="it-IT" sz="2000" dirty="0" smtClean="0"/>
              <a:t>percorso formativo</a:t>
            </a:r>
            <a:r>
              <a:rPr lang="it-IT" sz="2000" dirty="0"/>
              <a:t>, dall’altro lo straordinario potenziale formativo dell’esperienza </a:t>
            </a:r>
            <a:r>
              <a:rPr lang="it-IT" sz="2000" dirty="0" smtClean="0"/>
              <a:t>lavorativa individuale </a:t>
            </a:r>
            <a:r>
              <a:rPr lang="it-IT" sz="2000" dirty="0"/>
              <a:t>che ognuno accumula, arricchisce e trasforma l’individuo nel corso </a:t>
            </a:r>
            <a:r>
              <a:rPr lang="it-IT" sz="2000" dirty="0" smtClean="0"/>
              <a:t>degli anni</a:t>
            </a:r>
            <a:r>
              <a:rPr lang="it-IT" sz="2000" dirty="0"/>
              <a:t>.</a:t>
            </a:r>
          </a:p>
        </p:txBody>
      </p:sp>
    </p:spTree>
    <p:extLst>
      <p:ext uri="{BB962C8B-B14F-4D97-AF65-F5344CB8AC3E}">
        <p14:creationId xmlns:p14="http://schemas.microsoft.com/office/powerpoint/2010/main" val="35014666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0"/>
            <a:ext cx="8928992" cy="548680"/>
          </a:xfrm>
        </p:spPr>
        <p:txBody>
          <a:bodyPr/>
          <a:lstStyle/>
          <a:p>
            <a:pPr algn="ctr"/>
            <a:r>
              <a:rPr lang="it-IT" sz="1800" b="1" dirty="0">
                <a:solidFill>
                  <a:srgbClr val="FF0000"/>
                </a:solidFill>
              </a:rPr>
              <a:t>Parte II</a:t>
            </a:r>
            <a:br>
              <a:rPr lang="it-IT" sz="1800" b="1" dirty="0">
                <a:solidFill>
                  <a:srgbClr val="FF0000"/>
                </a:solidFill>
              </a:rPr>
            </a:br>
            <a:r>
              <a:rPr lang="it-IT" sz="1800" b="1" dirty="0">
                <a:solidFill>
                  <a:srgbClr val="17082E"/>
                </a:solidFill>
              </a:rPr>
              <a:t>2.1. Dai messaggi chiave allo spazio europeo dell’apprendimento permanente</a:t>
            </a:r>
            <a:r>
              <a:rPr lang="it-IT" sz="1800" dirty="0">
                <a:solidFill>
                  <a:srgbClr val="17082E"/>
                </a:solidFill>
              </a:rPr>
              <a:t>.</a:t>
            </a:r>
            <a:endParaRPr lang="it-IT" sz="1800" dirty="0"/>
          </a:p>
        </p:txBody>
      </p:sp>
      <p:sp>
        <p:nvSpPr>
          <p:cNvPr id="3" name="Segnaposto contenuto 2"/>
          <p:cNvSpPr>
            <a:spLocks noGrp="1"/>
          </p:cNvSpPr>
          <p:nvPr>
            <p:ph idx="1"/>
          </p:nvPr>
        </p:nvSpPr>
        <p:spPr>
          <a:xfrm>
            <a:off x="107504" y="692696"/>
            <a:ext cx="8856984" cy="5976664"/>
          </a:xfrm>
        </p:spPr>
        <p:txBody>
          <a:bodyPr/>
          <a:lstStyle/>
          <a:p>
            <a:pPr marL="0" indent="0" algn="just">
              <a:buNone/>
            </a:pPr>
            <a:r>
              <a:rPr lang="it-IT" sz="2000" dirty="0" smtClean="0"/>
              <a:t>In questo mutato contesto della conoscenza legata alla formazione permanente, particolarmente </a:t>
            </a:r>
            <a:r>
              <a:rPr lang="it-IT" sz="2000" dirty="0"/>
              <a:t>significativo ai fini della diffusione di una cultura </a:t>
            </a:r>
            <a:r>
              <a:rPr lang="it-IT" sz="2000" dirty="0" smtClean="0"/>
              <a:t>del </a:t>
            </a:r>
            <a:r>
              <a:rPr lang="it-IT" sz="2000" i="1" dirty="0" err="1" smtClean="0"/>
              <a:t>lifelong</a:t>
            </a:r>
            <a:r>
              <a:rPr lang="it-IT" sz="2000" i="1" dirty="0" smtClean="0"/>
              <a:t> </a:t>
            </a:r>
            <a:r>
              <a:rPr lang="it-IT" sz="2000" i="1" dirty="0" err="1"/>
              <a:t>learning</a:t>
            </a:r>
            <a:r>
              <a:rPr lang="it-IT" sz="2000" i="1" dirty="0"/>
              <a:t> </a:t>
            </a:r>
            <a:r>
              <a:rPr lang="it-IT" sz="2000" dirty="0"/>
              <a:t>è il </a:t>
            </a:r>
            <a:r>
              <a:rPr lang="it-IT" sz="2000" i="1" dirty="0"/>
              <a:t>Memorandum sull’istruzione e la formazione </a:t>
            </a:r>
            <a:r>
              <a:rPr lang="it-IT" sz="2000" i="1" dirty="0" smtClean="0"/>
              <a:t>permanente </a:t>
            </a:r>
            <a:r>
              <a:rPr lang="it-IT" sz="2000" dirty="0" smtClean="0"/>
              <a:t>(Commissione </a:t>
            </a:r>
            <a:r>
              <a:rPr lang="it-IT" sz="2000" dirty="0"/>
              <a:t>europea, 2000) con il quale la Commissione risponde </a:t>
            </a:r>
            <a:r>
              <a:rPr lang="it-IT" sz="2000" dirty="0" smtClean="0"/>
              <a:t>al mandato </a:t>
            </a:r>
            <a:r>
              <a:rPr lang="it-IT" sz="2000" dirty="0"/>
              <a:t>assegnatole dai Consigli europei di Lisbona e di Feira del 2000 </a:t>
            </a:r>
            <a:r>
              <a:rPr lang="it-IT" sz="2000" dirty="0" smtClean="0"/>
              <a:t>di tradurre </a:t>
            </a:r>
            <a:r>
              <a:rPr lang="it-IT" sz="2000" dirty="0"/>
              <a:t>in pratica il concetto di istruzione e di formazione </a:t>
            </a:r>
            <a:r>
              <a:rPr lang="it-IT" sz="2000" dirty="0" smtClean="0"/>
              <a:t>permanente. L’obiettivo </a:t>
            </a:r>
            <a:r>
              <a:rPr lang="it-IT" sz="2000" dirty="0"/>
              <a:t>del </a:t>
            </a:r>
            <a:r>
              <a:rPr lang="it-IT" sz="2000" i="1" dirty="0"/>
              <a:t>Memorandum </a:t>
            </a:r>
            <a:r>
              <a:rPr lang="it-IT" sz="2000" dirty="0"/>
              <a:t>consiste nel dare l’avvio ad un dibattito </a:t>
            </a:r>
            <a:r>
              <a:rPr lang="it-IT" sz="2000" dirty="0" smtClean="0"/>
              <a:t>su scala </a:t>
            </a:r>
            <a:r>
              <a:rPr lang="it-IT" sz="2000" dirty="0"/>
              <a:t>europea su una strategia globale di attuazione dell’istruzione e </a:t>
            </a:r>
            <a:r>
              <a:rPr lang="it-IT" sz="2000" dirty="0" smtClean="0"/>
              <a:t>della formazione </a:t>
            </a:r>
            <a:r>
              <a:rPr lang="it-IT" sz="2000" dirty="0"/>
              <a:t>permanente a livello sia individuale che istituzionale, in </a:t>
            </a:r>
            <a:r>
              <a:rPr lang="it-IT" sz="2000" dirty="0" smtClean="0"/>
              <a:t>tutte le </a:t>
            </a:r>
            <a:r>
              <a:rPr lang="it-IT" sz="2000" dirty="0"/>
              <a:t>sfere della vita pubblica e privata, a partire dalla seguente definizione </a:t>
            </a:r>
            <a:r>
              <a:rPr lang="it-IT" sz="2000" dirty="0" smtClean="0"/>
              <a:t>di istruzione </a:t>
            </a:r>
            <a:r>
              <a:rPr lang="it-IT" sz="2000" dirty="0"/>
              <a:t>e formazione </a:t>
            </a:r>
            <a:r>
              <a:rPr lang="it-IT" sz="2000" dirty="0" smtClean="0"/>
              <a:t>permanente: </a:t>
            </a:r>
            <a:r>
              <a:rPr lang="it-IT" sz="2000" i="1" dirty="0" smtClean="0"/>
              <a:t>«ogni </a:t>
            </a:r>
            <a:r>
              <a:rPr lang="it-IT" sz="2000" i="1" dirty="0"/>
              <a:t>attività di apprendimento finalizzata, con carattere di continuità, intesa </a:t>
            </a:r>
            <a:r>
              <a:rPr lang="it-IT" sz="2000" i="1" dirty="0" smtClean="0"/>
              <a:t>a migliorare </a:t>
            </a:r>
            <a:r>
              <a:rPr lang="it-IT" sz="2000" i="1" dirty="0"/>
              <a:t>conoscenza, qualifiche e </a:t>
            </a:r>
            <a:r>
              <a:rPr lang="it-IT" sz="2000" i="1" dirty="0" smtClean="0"/>
              <a:t>competenze</a:t>
            </a:r>
            <a:r>
              <a:rPr lang="it-IT" sz="2000" dirty="0" smtClean="0"/>
              <a:t>» </a:t>
            </a:r>
            <a:r>
              <a:rPr lang="it-IT" sz="2000" dirty="0"/>
              <a:t>(Commissione europea, </a:t>
            </a:r>
            <a:r>
              <a:rPr lang="it-IT" sz="2000" dirty="0" smtClean="0"/>
              <a:t>2000, p</a:t>
            </a:r>
            <a:r>
              <a:rPr lang="it-IT" sz="2000" dirty="0"/>
              <a:t>. 3</a:t>
            </a:r>
            <a:r>
              <a:rPr lang="it-IT" sz="2000" dirty="0" smtClean="0"/>
              <a:t>)». La </a:t>
            </a:r>
            <a:r>
              <a:rPr lang="it-IT" sz="2000" dirty="0"/>
              <a:t>nozione di istruzione e formazione permanente cessa quindi </a:t>
            </a:r>
            <a:r>
              <a:rPr lang="it-IT" sz="2000" dirty="0" smtClean="0"/>
              <a:t>di rappresentare </a:t>
            </a:r>
            <a:r>
              <a:rPr lang="it-IT" sz="2000" dirty="0"/>
              <a:t>esclusivamente un aspetto della formazione generale </a:t>
            </a:r>
            <a:r>
              <a:rPr lang="it-IT" sz="2000" dirty="0" smtClean="0"/>
              <a:t>e professionale</a:t>
            </a:r>
            <a:r>
              <a:rPr lang="it-IT" sz="2000" dirty="0"/>
              <a:t>, per diventare il principio informatore dell’offerta e </a:t>
            </a:r>
            <a:r>
              <a:rPr lang="it-IT" sz="2000" dirty="0" smtClean="0"/>
              <a:t>della domanda </a:t>
            </a:r>
            <a:r>
              <a:rPr lang="it-IT" sz="2000" dirty="0"/>
              <a:t>in ogni contesto di </a:t>
            </a:r>
            <a:r>
              <a:rPr lang="it-IT" sz="2000" dirty="0" smtClean="0"/>
              <a:t>apprendimento. </a:t>
            </a:r>
            <a:r>
              <a:rPr lang="it-IT" sz="2000" dirty="0"/>
              <a:t>Le conoscenze, le competenze e i modi di comprensione appresi </a:t>
            </a:r>
            <a:r>
              <a:rPr lang="it-IT" sz="2000" dirty="0" smtClean="0"/>
              <a:t>da bambini </a:t>
            </a:r>
            <a:r>
              <a:rPr lang="it-IT" sz="2000" dirty="0"/>
              <a:t>o adolescenti, nell’ambito della famiglia, della scuola, </a:t>
            </a:r>
            <a:r>
              <a:rPr lang="it-IT" sz="2000" dirty="0" smtClean="0"/>
              <a:t>della formazione</a:t>
            </a:r>
            <a:r>
              <a:rPr lang="it-IT" sz="2000" dirty="0"/>
              <a:t>, dell’istruzione superiore o universitaria </a:t>
            </a:r>
            <a:r>
              <a:rPr lang="it-IT" sz="2000" dirty="0" smtClean="0"/>
              <a:t>devono necessariamente </a:t>
            </a:r>
            <a:r>
              <a:rPr lang="it-IT" sz="2000" dirty="0"/>
              <a:t>essere integrate con nuovi apprendimenti </a:t>
            </a:r>
            <a:r>
              <a:rPr lang="it-IT" sz="2000" dirty="0" smtClean="0"/>
              <a:t>che diventeranno </a:t>
            </a:r>
            <a:r>
              <a:rPr lang="it-IT" sz="2000" dirty="0"/>
              <a:t>parte di un processo più ampio, caratterizzato da un</a:t>
            </a:r>
            <a:endParaRPr lang="it-IT" sz="2000" dirty="0" smtClean="0"/>
          </a:p>
          <a:p>
            <a:pPr marL="0" indent="0" algn="just">
              <a:buNone/>
            </a:pPr>
            <a:endParaRPr lang="it-IT" sz="2000" dirty="0"/>
          </a:p>
        </p:txBody>
      </p:sp>
    </p:spTree>
    <p:extLst>
      <p:ext uri="{BB962C8B-B14F-4D97-AF65-F5344CB8AC3E}">
        <p14:creationId xmlns:p14="http://schemas.microsoft.com/office/powerpoint/2010/main" val="4118388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0"/>
            <a:ext cx="8928992" cy="548680"/>
          </a:xfrm>
        </p:spPr>
        <p:txBody>
          <a:bodyPr/>
          <a:lstStyle/>
          <a:p>
            <a:pPr algn="ctr"/>
            <a:r>
              <a:rPr lang="it-IT" sz="1800" b="1" dirty="0">
                <a:solidFill>
                  <a:srgbClr val="FF0000"/>
                </a:solidFill>
              </a:rPr>
              <a:t>Parte II</a:t>
            </a:r>
            <a:br>
              <a:rPr lang="it-IT" sz="1800" b="1" dirty="0">
                <a:solidFill>
                  <a:srgbClr val="FF0000"/>
                </a:solidFill>
              </a:rPr>
            </a:br>
            <a:r>
              <a:rPr lang="it-IT" sz="1800" b="1" dirty="0">
                <a:solidFill>
                  <a:srgbClr val="17082E"/>
                </a:solidFill>
              </a:rPr>
              <a:t>2.1. Dai messaggi chiave allo spazio europeo dell’apprendimento permanente</a:t>
            </a:r>
            <a:r>
              <a:rPr lang="it-IT" sz="1800" dirty="0">
                <a:solidFill>
                  <a:srgbClr val="17082E"/>
                </a:solidFill>
              </a:rPr>
              <a:t>.</a:t>
            </a:r>
            <a:endParaRPr lang="it-IT" sz="1800" dirty="0"/>
          </a:p>
        </p:txBody>
      </p:sp>
      <p:sp>
        <p:nvSpPr>
          <p:cNvPr id="3" name="Segnaposto contenuto 2"/>
          <p:cNvSpPr>
            <a:spLocks noGrp="1"/>
          </p:cNvSpPr>
          <p:nvPr>
            <p:ph idx="1"/>
          </p:nvPr>
        </p:nvSpPr>
        <p:spPr>
          <a:xfrm>
            <a:off x="107504" y="692696"/>
            <a:ext cx="8856984" cy="5976664"/>
          </a:xfrm>
        </p:spPr>
        <p:txBody>
          <a:bodyPr/>
          <a:lstStyle/>
          <a:p>
            <a:pPr marL="0" indent="0" algn="just">
              <a:buNone/>
            </a:pPr>
            <a:r>
              <a:rPr lang="it-IT" sz="2000" dirty="0"/>
              <a:t>apprendimento senza soluzioni di continuità da un capo </a:t>
            </a:r>
            <a:r>
              <a:rPr lang="it-IT" sz="2000" dirty="0" smtClean="0"/>
              <a:t>all’altro dell’esistenza</a:t>
            </a:r>
            <a:r>
              <a:rPr lang="it-IT" sz="2000" dirty="0"/>
              <a:t>. In questo nuovo approccio alla formazione </a:t>
            </a:r>
            <a:r>
              <a:rPr lang="it-IT" sz="2000" dirty="0" smtClean="0"/>
              <a:t>dell’individuo, si </a:t>
            </a:r>
            <a:r>
              <a:rPr lang="it-IT" sz="2000" dirty="0"/>
              <a:t>rivela fondamentale provvedere ad una istruzione di qualità </a:t>
            </a:r>
            <a:r>
              <a:rPr lang="it-IT" sz="2000" dirty="0" smtClean="0"/>
              <a:t>che fornisca </a:t>
            </a:r>
            <a:r>
              <a:rPr lang="it-IT" sz="2000" dirty="0"/>
              <a:t>le basi per un aggiornamento costante dei propri </a:t>
            </a:r>
            <a:r>
              <a:rPr lang="it-IT" sz="2000" dirty="0" err="1"/>
              <a:t>saperi</a:t>
            </a:r>
            <a:r>
              <a:rPr lang="it-IT" sz="2000" dirty="0"/>
              <a:t> e </a:t>
            </a:r>
            <a:r>
              <a:rPr lang="it-IT" sz="2000" dirty="0" smtClean="0"/>
              <a:t>delle proprie </a:t>
            </a:r>
            <a:r>
              <a:rPr lang="it-IT" sz="2000" dirty="0"/>
              <a:t>competenze, che insegni ad apprendere e che stimoli nei </a:t>
            </a:r>
            <a:r>
              <a:rPr lang="it-IT" sz="2000" dirty="0" smtClean="0"/>
              <a:t>discenti un </a:t>
            </a:r>
            <a:r>
              <a:rPr lang="it-IT" sz="2000" dirty="0"/>
              <a:t>atteggiamento positivo nei confronti dell’apprendimento.</a:t>
            </a:r>
          </a:p>
          <a:p>
            <a:pPr marL="0" indent="0" algn="just">
              <a:buNone/>
            </a:pPr>
            <a:r>
              <a:rPr lang="it-IT" sz="2000" b="1" dirty="0">
                <a:solidFill>
                  <a:srgbClr val="FF0000"/>
                </a:solidFill>
              </a:rPr>
              <a:t>Tutto ciò comporta necessariamente un’attenzione </a:t>
            </a:r>
            <a:r>
              <a:rPr lang="it-IT" sz="2000" b="1" dirty="0" smtClean="0">
                <a:solidFill>
                  <a:srgbClr val="FF0000"/>
                </a:solidFill>
              </a:rPr>
              <a:t>nuova all’individuo</a:t>
            </a:r>
            <a:r>
              <a:rPr lang="it-IT" sz="2000" b="1" dirty="0">
                <a:solidFill>
                  <a:srgbClr val="FF0000"/>
                </a:solidFill>
              </a:rPr>
              <a:t>, con le sue esigenze e con il suo vissuto, le sue </a:t>
            </a:r>
            <a:r>
              <a:rPr lang="it-IT" sz="2000" b="1" dirty="0" smtClean="0">
                <a:solidFill>
                  <a:srgbClr val="FF0000"/>
                </a:solidFill>
              </a:rPr>
              <a:t>motivazioni personali </a:t>
            </a:r>
            <a:r>
              <a:rPr lang="it-IT" sz="2000" b="1" dirty="0">
                <a:solidFill>
                  <a:srgbClr val="FF0000"/>
                </a:solidFill>
              </a:rPr>
              <a:t>e professionali, lo stile, le modalità e i contesti </a:t>
            </a:r>
            <a:r>
              <a:rPr lang="it-IT" sz="2000" b="1" dirty="0" smtClean="0">
                <a:solidFill>
                  <a:srgbClr val="FF0000"/>
                </a:solidFill>
              </a:rPr>
              <a:t>di apprendimento.</a:t>
            </a:r>
          </a:p>
          <a:p>
            <a:pPr marL="0" indent="0" algn="just">
              <a:buNone/>
            </a:pPr>
            <a:endParaRPr lang="it-IT" sz="2000" dirty="0" smtClean="0">
              <a:solidFill>
                <a:srgbClr val="17082E"/>
              </a:solidFill>
            </a:endParaRPr>
          </a:p>
          <a:p>
            <a:pPr marL="0" indent="0" algn="just">
              <a:buNone/>
            </a:pPr>
            <a:endParaRPr lang="it-IT" sz="2000" dirty="0"/>
          </a:p>
        </p:txBody>
      </p:sp>
    </p:spTree>
    <p:extLst>
      <p:ext uri="{BB962C8B-B14F-4D97-AF65-F5344CB8AC3E}">
        <p14:creationId xmlns:p14="http://schemas.microsoft.com/office/powerpoint/2010/main" val="4118388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0"/>
            <a:ext cx="8928992" cy="548680"/>
          </a:xfrm>
        </p:spPr>
        <p:txBody>
          <a:bodyPr/>
          <a:lstStyle/>
          <a:p>
            <a:pPr algn="ctr"/>
            <a:r>
              <a:rPr lang="it-IT" sz="1800" i="1" dirty="0"/>
              <a:t/>
            </a:r>
            <a:br>
              <a:rPr lang="it-IT" sz="1800" i="1" dirty="0"/>
            </a:br>
            <a:r>
              <a:rPr lang="it-IT" sz="1800" b="1" dirty="0">
                <a:solidFill>
                  <a:srgbClr val="FF0000"/>
                </a:solidFill>
              </a:rPr>
              <a:t>Parte II</a:t>
            </a:r>
            <a:br>
              <a:rPr lang="it-IT" sz="1800" b="1" dirty="0">
                <a:solidFill>
                  <a:srgbClr val="FF0000"/>
                </a:solidFill>
              </a:rPr>
            </a:br>
            <a:r>
              <a:rPr lang="it-IT" sz="1800" b="1" dirty="0"/>
              <a:t>2.2. Quadro europeo delle qualifiche per l’apprendimento permanente</a:t>
            </a:r>
            <a:r>
              <a:rPr lang="it-IT" sz="1800" b="1" dirty="0" smtClean="0">
                <a:solidFill>
                  <a:srgbClr val="17082E"/>
                </a:solidFill>
              </a:rPr>
              <a:t>.</a:t>
            </a:r>
            <a:endParaRPr lang="it-IT" sz="1800" b="1" dirty="0"/>
          </a:p>
        </p:txBody>
      </p:sp>
      <p:sp>
        <p:nvSpPr>
          <p:cNvPr id="3" name="Segnaposto contenuto 2"/>
          <p:cNvSpPr>
            <a:spLocks noGrp="1"/>
          </p:cNvSpPr>
          <p:nvPr>
            <p:ph idx="1"/>
          </p:nvPr>
        </p:nvSpPr>
        <p:spPr>
          <a:xfrm>
            <a:off x="107504" y="692696"/>
            <a:ext cx="8928992" cy="5976664"/>
          </a:xfrm>
        </p:spPr>
        <p:txBody>
          <a:bodyPr/>
          <a:lstStyle/>
          <a:p>
            <a:pPr marL="0" indent="0" algn="just">
              <a:buNone/>
            </a:pPr>
            <a:r>
              <a:rPr lang="it-IT" sz="2000" dirty="0"/>
              <a:t>Nel 2004, il Consiglio e la Commissione redigono un </a:t>
            </a:r>
            <a:r>
              <a:rPr lang="it-IT" sz="2000" dirty="0" smtClean="0"/>
              <a:t>rapporto relativo </a:t>
            </a:r>
            <a:r>
              <a:rPr lang="it-IT" sz="2000" dirty="0"/>
              <a:t>all’attuazione del programma </a:t>
            </a:r>
            <a:r>
              <a:rPr lang="it-IT" sz="2000" i="1" dirty="0"/>
              <a:t>Istruzione e Formazione 2010</a:t>
            </a:r>
            <a:r>
              <a:rPr lang="it-IT" sz="2000" dirty="0"/>
              <a:t>, in </a:t>
            </a:r>
            <a:r>
              <a:rPr lang="it-IT" sz="2000" dirty="0" smtClean="0"/>
              <a:t>cui persistono </a:t>
            </a:r>
            <a:r>
              <a:rPr lang="it-IT" sz="2000" dirty="0"/>
              <a:t>sulla necessità di adottare a livello nazionale delle strategie </a:t>
            </a:r>
            <a:r>
              <a:rPr lang="it-IT" sz="2000" dirty="0" smtClean="0"/>
              <a:t>per il </a:t>
            </a:r>
            <a:r>
              <a:rPr lang="it-IT" sz="2000" i="1" dirty="0" err="1"/>
              <a:t>lifelong</a:t>
            </a:r>
            <a:r>
              <a:rPr lang="it-IT" sz="2000" i="1" dirty="0"/>
              <a:t> </a:t>
            </a:r>
            <a:r>
              <a:rPr lang="it-IT" sz="2000" i="1" dirty="0" err="1"/>
              <a:t>learning</a:t>
            </a:r>
            <a:r>
              <a:rPr lang="it-IT" sz="2000" i="1" dirty="0"/>
              <a:t> </a:t>
            </a:r>
            <a:r>
              <a:rPr lang="it-IT" sz="2000" dirty="0"/>
              <a:t>attraverso la creazione di partenariati che coinvolgano </a:t>
            </a:r>
            <a:r>
              <a:rPr lang="it-IT" sz="2000" dirty="0" smtClean="0"/>
              <a:t>il mondo </a:t>
            </a:r>
            <a:r>
              <a:rPr lang="it-IT" sz="2000" dirty="0"/>
              <a:t>delle aziende, le parti sociali, le istituzioni educative di ogni </a:t>
            </a:r>
            <a:r>
              <a:rPr lang="it-IT" sz="2000" dirty="0" smtClean="0"/>
              <a:t>ordine e </a:t>
            </a:r>
            <a:r>
              <a:rPr lang="it-IT" sz="2000" dirty="0"/>
              <a:t>grado. Tali strategie dovrebbero includere la validazione </a:t>
            </a:r>
            <a:r>
              <a:rPr lang="it-IT" sz="2000" dirty="0" smtClean="0"/>
              <a:t>degli apprendimenti </a:t>
            </a:r>
            <a:r>
              <a:rPr lang="it-IT" sz="2000" dirty="0"/>
              <a:t>e la realizzazione di ambienti di apprendimento </a:t>
            </a:r>
            <a:r>
              <a:rPr lang="it-IT" sz="2000" dirty="0" smtClean="0"/>
              <a:t>aperti, attraenti </a:t>
            </a:r>
            <a:r>
              <a:rPr lang="it-IT" sz="2000" dirty="0"/>
              <a:t>e accessibili a tutti. A tal fine, si stabilisce che saranno definiti, </a:t>
            </a:r>
            <a:r>
              <a:rPr lang="it-IT" sz="2000" dirty="0" smtClean="0"/>
              <a:t>a livello </a:t>
            </a:r>
            <a:r>
              <a:rPr lang="it-IT" sz="2000" dirty="0"/>
              <a:t>europeo, dei principi da adottare a livello di singoli Stati </a:t>
            </a:r>
            <a:r>
              <a:rPr lang="it-IT" sz="2000" dirty="0" smtClean="0"/>
              <a:t>nel rispetto </a:t>
            </a:r>
            <a:r>
              <a:rPr lang="it-IT" sz="2000" dirty="0"/>
              <a:t>della normativa nazionale. In questo ambito si colloca la </a:t>
            </a:r>
            <a:r>
              <a:rPr lang="it-IT" sz="2000" dirty="0" smtClean="0"/>
              <a:t>creazione di </a:t>
            </a:r>
            <a:r>
              <a:rPr lang="it-IT" sz="2000" dirty="0"/>
              <a:t>un quadro europeo per il riconoscimento delle qualifiche e </a:t>
            </a:r>
            <a:r>
              <a:rPr lang="it-IT" sz="2000" dirty="0" smtClean="0"/>
              <a:t>delle competenze</a:t>
            </a:r>
            <a:r>
              <a:rPr lang="it-IT" sz="2000" dirty="0"/>
              <a:t>, a sua volta essenziale per favorire sia lo sviluppo del </a:t>
            </a:r>
            <a:r>
              <a:rPr lang="it-IT" sz="2000" dirty="0" smtClean="0"/>
              <a:t>mercato del </a:t>
            </a:r>
            <a:r>
              <a:rPr lang="it-IT" sz="2000" dirty="0"/>
              <a:t>lavoro europeo che della “cittadinanza europea</a:t>
            </a:r>
            <a:r>
              <a:rPr lang="it-IT" sz="2000" dirty="0" smtClean="0"/>
              <a:t>”.</a:t>
            </a:r>
          </a:p>
          <a:p>
            <a:pPr marL="0" indent="0" algn="just">
              <a:buNone/>
            </a:pPr>
            <a:r>
              <a:rPr lang="it-IT" sz="2000" dirty="0"/>
              <a:t>Il passo successivo è infatti rappresentato dal documento </a:t>
            </a:r>
            <a:r>
              <a:rPr lang="it-IT" sz="2000" i="1" dirty="0" err="1"/>
              <a:t>Towards</a:t>
            </a:r>
            <a:r>
              <a:rPr lang="it-IT" sz="2000" i="1" dirty="0"/>
              <a:t> </a:t>
            </a:r>
            <a:r>
              <a:rPr lang="it-IT" sz="2000" i="1" dirty="0" smtClean="0"/>
              <a:t>a </a:t>
            </a:r>
            <a:r>
              <a:rPr lang="en-US" sz="2000" i="1" dirty="0" smtClean="0"/>
              <a:t>European </a:t>
            </a:r>
            <a:r>
              <a:rPr lang="en-US" sz="2000" i="1" dirty="0"/>
              <a:t>Qualifications Framework for Lifelong Learning </a:t>
            </a:r>
            <a:r>
              <a:rPr lang="en-US" sz="2000" dirty="0"/>
              <a:t>(</a:t>
            </a:r>
            <a:r>
              <a:rPr lang="en-US" sz="2000" dirty="0" err="1"/>
              <a:t>Commissione</a:t>
            </a:r>
            <a:r>
              <a:rPr lang="en-US" sz="2000" dirty="0"/>
              <a:t> </a:t>
            </a:r>
            <a:r>
              <a:rPr lang="en-US" sz="2000" dirty="0" err="1" smtClean="0"/>
              <a:t>delle</a:t>
            </a:r>
            <a:r>
              <a:rPr lang="en-US" sz="2000" dirty="0"/>
              <a:t> </a:t>
            </a:r>
            <a:r>
              <a:rPr lang="it-IT" sz="2000" dirty="0" smtClean="0"/>
              <a:t>Comunità </a:t>
            </a:r>
            <a:r>
              <a:rPr lang="it-IT" sz="2000" dirty="0"/>
              <a:t>europee, 2005), che invita l’Unione europea a dotarsi di </a:t>
            </a:r>
            <a:r>
              <a:rPr lang="it-IT" sz="2000" dirty="0" smtClean="0"/>
              <a:t>un quadro </a:t>
            </a:r>
            <a:r>
              <a:rPr lang="it-IT" sz="2000" dirty="0"/>
              <a:t>delle qualifiche che favorisca la trasparenza e il riconoscimento </a:t>
            </a:r>
            <a:r>
              <a:rPr lang="it-IT" sz="2000" dirty="0" smtClean="0"/>
              <a:t>dei titoli </a:t>
            </a:r>
            <a:r>
              <a:rPr lang="it-IT" sz="2000" dirty="0"/>
              <a:t>e perciò la mobilità tra gli Stati membri. Il modello europeo si </a:t>
            </a:r>
            <a:r>
              <a:rPr lang="it-IT" sz="2000" dirty="0" smtClean="0"/>
              <a:t>pone come </a:t>
            </a:r>
            <a:r>
              <a:rPr lang="it-IT" sz="2000" dirty="0"/>
              <a:t>un “</a:t>
            </a:r>
            <a:r>
              <a:rPr lang="it-IT" sz="2000" dirty="0" err="1"/>
              <a:t>metaquadro</a:t>
            </a:r>
            <a:r>
              <a:rPr lang="it-IT" sz="2000" dirty="0"/>
              <a:t>” che funge da riferimento per i quadri </a:t>
            </a:r>
            <a:r>
              <a:rPr lang="it-IT" sz="2000" dirty="0" smtClean="0"/>
              <a:t>nazionali. Esso </a:t>
            </a:r>
            <a:r>
              <a:rPr lang="it-IT" sz="2000" dirty="0"/>
              <a:t>è composto da tre elementi principali:</a:t>
            </a:r>
          </a:p>
        </p:txBody>
      </p:sp>
    </p:spTree>
    <p:extLst>
      <p:ext uri="{BB962C8B-B14F-4D97-AF65-F5344CB8AC3E}">
        <p14:creationId xmlns:p14="http://schemas.microsoft.com/office/powerpoint/2010/main" val="4118388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0"/>
            <a:ext cx="8928992" cy="548680"/>
          </a:xfrm>
        </p:spPr>
        <p:txBody>
          <a:bodyPr/>
          <a:lstStyle/>
          <a:p>
            <a:pPr algn="ctr"/>
            <a:r>
              <a:rPr lang="it-IT" sz="1800" b="1" dirty="0">
                <a:solidFill>
                  <a:srgbClr val="FF0000"/>
                </a:solidFill>
              </a:rPr>
              <a:t>Parte II</a:t>
            </a:r>
            <a:br>
              <a:rPr lang="it-IT" sz="1800" b="1" dirty="0">
                <a:solidFill>
                  <a:srgbClr val="FF0000"/>
                </a:solidFill>
              </a:rPr>
            </a:br>
            <a:r>
              <a:rPr lang="it-IT" sz="1800" b="1" dirty="0"/>
              <a:t>2.2. Quadro europeo delle qualifiche per l’apprendimento permanente</a:t>
            </a:r>
            <a:r>
              <a:rPr lang="it-IT" sz="1800" b="1" dirty="0">
                <a:solidFill>
                  <a:srgbClr val="17082E"/>
                </a:solidFill>
              </a:rPr>
              <a:t>.</a:t>
            </a:r>
            <a:endParaRPr lang="it-IT" sz="1800" b="1" dirty="0"/>
          </a:p>
        </p:txBody>
      </p:sp>
      <p:sp>
        <p:nvSpPr>
          <p:cNvPr id="3" name="Segnaposto contenuto 2"/>
          <p:cNvSpPr>
            <a:spLocks noGrp="1"/>
          </p:cNvSpPr>
          <p:nvPr>
            <p:ph idx="1"/>
          </p:nvPr>
        </p:nvSpPr>
        <p:spPr>
          <a:xfrm>
            <a:off x="107504" y="692696"/>
            <a:ext cx="8928992" cy="5976664"/>
          </a:xfrm>
        </p:spPr>
        <p:txBody>
          <a:bodyPr/>
          <a:lstStyle/>
          <a:p>
            <a:pPr marL="0" indent="0" algn="just">
              <a:buNone/>
            </a:pPr>
            <a:r>
              <a:rPr lang="it-IT" sz="2000" dirty="0"/>
              <a:t>1. un insieme di punti di riferimento comuni;</a:t>
            </a:r>
          </a:p>
          <a:p>
            <a:pPr marL="0" indent="0" algn="just">
              <a:buNone/>
            </a:pPr>
            <a:r>
              <a:rPr lang="it-IT" sz="2000" dirty="0"/>
              <a:t>2. un insieme di strumenti finalizzati a soddisfare le esigenze </a:t>
            </a:r>
            <a:r>
              <a:rPr lang="it-IT" sz="2000" dirty="0" smtClean="0"/>
              <a:t>dei cittadini </a:t>
            </a:r>
            <a:r>
              <a:rPr lang="it-IT" sz="2000" dirty="0"/>
              <a:t>(un sistema di crediti, lo strumento </a:t>
            </a:r>
            <a:r>
              <a:rPr lang="it-IT" sz="2000" dirty="0" err="1"/>
              <a:t>Europass</a:t>
            </a:r>
            <a:r>
              <a:rPr lang="it-IT" sz="2000" dirty="0"/>
              <a:t>, </a:t>
            </a:r>
            <a:r>
              <a:rPr lang="it-IT" sz="2000" dirty="0" smtClean="0"/>
              <a:t>il database </a:t>
            </a:r>
            <a:r>
              <a:rPr lang="it-IT" sz="2000" dirty="0" err="1"/>
              <a:t>Ploteus</a:t>
            </a:r>
            <a:r>
              <a:rPr lang="it-IT" sz="2000" dirty="0"/>
              <a:t> sulle opportunità di apprendimento);</a:t>
            </a:r>
          </a:p>
          <a:p>
            <a:pPr marL="0" indent="0" algn="just">
              <a:buNone/>
            </a:pPr>
            <a:r>
              <a:rPr lang="it-IT" sz="2000" dirty="0"/>
              <a:t>3. un insieme di principi e procedure comuni che </a:t>
            </a:r>
            <a:r>
              <a:rPr lang="it-IT" sz="2000" dirty="0" smtClean="0"/>
              <a:t>costituiscano elle </a:t>
            </a:r>
            <a:r>
              <a:rPr lang="it-IT" sz="2000" dirty="0"/>
              <a:t>linee guida per la cooperazione tra </a:t>
            </a:r>
            <a:r>
              <a:rPr lang="it-IT" sz="2000" i="1" dirty="0" err="1"/>
              <a:t>stakeholders</a:t>
            </a:r>
            <a:r>
              <a:rPr lang="it-IT" sz="2000" i="1" dirty="0"/>
              <a:t> </a:t>
            </a:r>
            <a:r>
              <a:rPr lang="it-IT" sz="2000" dirty="0" smtClean="0"/>
              <a:t>soprattutto relativamente </a:t>
            </a:r>
            <a:r>
              <a:rPr lang="it-IT" sz="2000" dirty="0"/>
              <a:t>alla qualità, alla validazione, all’orientamento </a:t>
            </a:r>
            <a:r>
              <a:rPr lang="it-IT" sz="2000" dirty="0" smtClean="0"/>
              <a:t>e alle </a:t>
            </a:r>
            <a:r>
              <a:rPr lang="it-IT" sz="2000" dirty="0"/>
              <a:t>competenze chiave.</a:t>
            </a:r>
          </a:p>
          <a:p>
            <a:pPr marL="0" indent="0" algn="just">
              <a:buNone/>
            </a:pPr>
            <a:r>
              <a:rPr lang="it-IT" sz="2000" dirty="0"/>
              <a:t>Il quadro europeo delle qualifiche per l’apprendimento </a:t>
            </a:r>
            <a:r>
              <a:rPr lang="it-IT" sz="2000" dirty="0" smtClean="0"/>
              <a:t>permanente (EQF</a:t>
            </a:r>
            <a:r>
              <a:rPr lang="it-IT" sz="2000" dirty="0"/>
              <a:t>) viene approvato il 23 aprile 2008 con una </a:t>
            </a:r>
            <a:r>
              <a:rPr lang="it-IT" sz="2000" i="1" dirty="0"/>
              <a:t>Raccomandazione </a:t>
            </a:r>
            <a:r>
              <a:rPr lang="it-IT" sz="2000" dirty="0" smtClean="0"/>
              <a:t>del Parlamento </a:t>
            </a:r>
            <a:r>
              <a:rPr lang="it-IT" sz="2000" dirty="0"/>
              <a:t>europeo e del Consiglio. Coerentemente con quanto </a:t>
            </a:r>
            <a:r>
              <a:rPr lang="it-IT" sz="2000" dirty="0" smtClean="0"/>
              <a:t>stabilito in </a:t>
            </a:r>
            <a:r>
              <a:rPr lang="it-IT" sz="2000" dirty="0"/>
              <a:t>precedenza, esso si configura come un quadro europeo di </a:t>
            </a:r>
            <a:r>
              <a:rPr lang="it-IT" sz="2000" dirty="0" smtClean="0"/>
              <a:t>riferimento che </a:t>
            </a:r>
            <a:r>
              <a:rPr lang="it-IT" sz="2000" dirty="0"/>
              <a:t>collega fra loro i sistemi di qualificazione di Paesi diversi, </a:t>
            </a:r>
            <a:r>
              <a:rPr lang="it-IT" sz="2000" dirty="0" smtClean="0"/>
              <a:t>consentendo una </a:t>
            </a:r>
            <a:r>
              <a:rPr lang="it-IT" sz="2000" dirty="0"/>
              <a:t>maggiore leggibilità e comprensione delle qualifiche tra </a:t>
            </a:r>
            <a:r>
              <a:rPr lang="it-IT" sz="2000" dirty="0" smtClean="0"/>
              <a:t>sistemi </a:t>
            </a:r>
            <a:r>
              <a:rPr lang="it-IT" sz="2000" dirty="0"/>
              <a:t>differenti. Due sono i suoi principali obiettivi: promuovere la mobilità </a:t>
            </a:r>
            <a:r>
              <a:rPr lang="it-IT" sz="2000" dirty="0" smtClean="0"/>
              <a:t>dei cittadini </a:t>
            </a:r>
            <a:r>
              <a:rPr lang="it-IT" sz="2000" dirty="0"/>
              <a:t>e agevolarne l’apprendimento permanente</a:t>
            </a:r>
            <a:r>
              <a:rPr lang="it-IT" sz="2000" dirty="0" smtClean="0"/>
              <a:t>. </a:t>
            </a:r>
          </a:p>
          <a:p>
            <a:pPr marL="0" indent="0" algn="just">
              <a:buNone/>
            </a:pPr>
            <a:endParaRPr lang="it-IT" sz="2000" dirty="0"/>
          </a:p>
        </p:txBody>
      </p:sp>
    </p:spTree>
    <p:extLst>
      <p:ext uri="{BB962C8B-B14F-4D97-AF65-F5344CB8AC3E}">
        <p14:creationId xmlns:p14="http://schemas.microsoft.com/office/powerpoint/2010/main" val="4118388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0"/>
            <a:ext cx="8928992" cy="620688"/>
          </a:xfrm>
        </p:spPr>
        <p:txBody>
          <a:bodyPr/>
          <a:lstStyle/>
          <a:p>
            <a:pPr algn="ctr"/>
            <a:r>
              <a:rPr lang="it-IT" sz="1800" dirty="0"/>
              <a:t/>
            </a:r>
            <a:br>
              <a:rPr lang="it-IT" sz="1800" dirty="0"/>
            </a:br>
            <a:r>
              <a:rPr lang="it-IT" sz="2000" b="1" dirty="0">
                <a:solidFill>
                  <a:srgbClr val="FF0000"/>
                </a:solidFill>
              </a:rPr>
              <a:t>Parte II</a:t>
            </a:r>
            <a:br>
              <a:rPr lang="it-IT" sz="2000" b="1" dirty="0">
                <a:solidFill>
                  <a:srgbClr val="FF0000"/>
                </a:solidFill>
              </a:rPr>
            </a:br>
            <a:r>
              <a:rPr lang="it-IT" sz="2000" b="1" dirty="0"/>
              <a:t>2.3. La proposta europea per il 2007‐2013</a:t>
            </a:r>
          </a:p>
        </p:txBody>
      </p:sp>
      <p:sp>
        <p:nvSpPr>
          <p:cNvPr id="3" name="Segnaposto contenuto 2"/>
          <p:cNvSpPr>
            <a:spLocks noGrp="1"/>
          </p:cNvSpPr>
          <p:nvPr>
            <p:ph idx="1"/>
          </p:nvPr>
        </p:nvSpPr>
        <p:spPr>
          <a:xfrm>
            <a:off x="107504" y="692696"/>
            <a:ext cx="8928992" cy="5976664"/>
          </a:xfrm>
        </p:spPr>
        <p:txBody>
          <a:bodyPr/>
          <a:lstStyle/>
          <a:p>
            <a:pPr marL="0" indent="0" algn="just">
              <a:buNone/>
            </a:pPr>
            <a:r>
              <a:rPr lang="it-IT" sz="2000" dirty="0"/>
              <a:t>Il percorso a sostegno della diffusione di una </a:t>
            </a:r>
            <a:r>
              <a:rPr lang="it-IT" sz="2000" dirty="0" smtClean="0"/>
              <a:t>cultura dell’apprendimento </a:t>
            </a:r>
            <a:r>
              <a:rPr lang="it-IT" sz="2000" dirty="0"/>
              <a:t>permanente iniziato nel 1996 ha un punto </a:t>
            </a:r>
            <a:r>
              <a:rPr lang="it-IT" sz="2000" dirty="0" smtClean="0"/>
              <a:t>fermo nell’istituzione, </a:t>
            </a:r>
            <a:r>
              <a:rPr lang="it-IT" sz="2000" dirty="0"/>
              <a:t>da parte del Parlamento europeo e del Consiglio, </a:t>
            </a:r>
            <a:r>
              <a:rPr lang="it-IT" sz="2000" dirty="0" smtClean="0"/>
              <a:t>del </a:t>
            </a:r>
            <a:r>
              <a:rPr lang="it-IT" sz="2000" i="1" dirty="0" smtClean="0"/>
              <a:t>Programma </a:t>
            </a:r>
            <a:r>
              <a:rPr lang="it-IT" sz="2000" i="1" dirty="0"/>
              <a:t>di apprendimento permanente 2007‐2013 </a:t>
            </a:r>
            <a:r>
              <a:rPr lang="it-IT" sz="2000" dirty="0"/>
              <a:t>(2006</a:t>
            </a:r>
            <a:r>
              <a:rPr lang="it-IT" sz="2000" dirty="0" smtClean="0"/>
              <a:t>). L’obiettivo del programma </a:t>
            </a:r>
            <a:r>
              <a:rPr lang="it-IT" sz="2000" dirty="0"/>
              <a:t>è, in particolare, quello di promuovere all’interno dell’UE </a:t>
            </a:r>
            <a:r>
              <a:rPr lang="it-IT" sz="2000" dirty="0" smtClean="0"/>
              <a:t>gli scambi</a:t>
            </a:r>
            <a:r>
              <a:rPr lang="it-IT" sz="2000" dirty="0"/>
              <a:t>, la cooperazione e la mobilità tra i sistemi di istruzione </a:t>
            </a:r>
            <a:r>
              <a:rPr lang="it-IT" sz="2000" dirty="0" smtClean="0"/>
              <a:t>e formazione </a:t>
            </a:r>
            <a:r>
              <a:rPr lang="it-IT" sz="2000" dirty="0"/>
              <a:t>in modo che essi diventino un punto di riferimento di </a:t>
            </a:r>
            <a:r>
              <a:rPr lang="it-IT" sz="2000" dirty="0" smtClean="0"/>
              <a:t>qualità a </a:t>
            </a:r>
            <a:r>
              <a:rPr lang="it-IT" sz="2000" dirty="0"/>
              <a:t>livello mondiale. A tal fine, vengono istituiti quattro </a:t>
            </a:r>
            <a:r>
              <a:rPr lang="it-IT" sz="2000" dirty="0" smtClean="0"/>
              <a:t>sottoprogrammi settoriali</a:t>
            </a:r>
            <a:r>
              <a:rPr lang="it-IT" sz="2000" dirty="0"/>
              <a:t>:</a:t>
            </a:r>
          </a:p>
          <a:p>
            <a:pPr marL="0" indent="0" algn="just">
              <a:buNone/>
            </a:pPr>
            <a:r>
              <a:rPr lang="it-IT" sz="2000" dirty="0"/>
              <a:t>1. il programma </a:t>
            </a:r>
            <a:r>
              <a:rPr lang="it-IT" sz="2000" dirty="0" err="1"/>
              <a:t>Comenius</a:t>
            </a:r>
            <a:r>
              <a:rPr lang="it-IT" sz="2000" dirty="0"/>
              <a:t>, destinato a tutte le persone </a:t>
            </a:r>
            <a:r>
              <a:rPr lang="it-IT" sz="2000" dirty="0" smtClean="0"/>
              <a:t>coinvolte nell’istruzione </a:t>
            </a:r>
            <a:r>
              <a:rPr lang="it-IT" sz="2000" dirty="0"/>
              <a:t>prescolastica e scolastica fino al termine </a:t>
            </a:r>
            <a:r>
              <a:rPr lang="it-IT" sz="2000" dirty="0" smtClean="0"/>
              <a:t>degli studi </a:t>
            </a:r>
            <a:r>
              <a:rPr lang="it-IT" sz="2000" dirty="0"/>
              <a:t>secondari superiori;</a:t>
            </a:r>
          </a:p>
          <a:p>
            <a:pPr marL="0" indent="0" algn="just">
              <a:buNone/>
            </a:pPr>
            <a:r>
              <a:rPr lang="it-IT" sz="2000" dirty="0"/>
              <a:t>2. il programma Erasmus, che risponde alle esigenze didattiche </a:t>
            </a:r>
            <a:r>
              <a:rPr lang="it-IT" sz="2000" dirty="0" smtClean="0"/>
              <a:t>e di </a:t>
            </a:r>
            <a:r>
              <a:rPr lang="it-IT" sz="2000" dirty="0"/>
              <a:t>apprendimento di tutte le persone coinvolte </a:t>
            </a:r>
            <a:r>
              <a:rPr lang="it-IT" sz="2000" dirty="0" smtClean="0"/>
              <a:t>nell’istruzione superiore </a:t>
            </a:r>
            <a:r>
              <a:rPr lang="it-IT" sz="2000" dirty="0"/>
              <a:t>di tipo formale e nell’istruzione e </a:t>
            </a:r>
            <a:r>
              <a:rPr lang="it-IT" sz="2000" dirty="0" smtClean="0"/>
              <a:t>formazione professionali </a:t>
            </a:r>
            <a:r>
              <a:rPr lang="it-IT" sz="2000" dirty="0"/>
              <a:t>di terzo livello (indipendentemente </a:t>
            </a:r>
            <a:r>
              <a:rPr lang="it-IT" sz="2000" dirty="0" smtClean="0"/>
              <a:t>dalla lunghezza </a:t>
            </a:r>
            <a:r>
              <a:rPr lang="it-IT" sz="2000" dirty="0"/>
              <a:t>dei corsi o dalla qualifica e compresi anche gli </a:t>
            </a:r>
            <a:r>
              <a:rPr lang="it-IT" sz="2000" dirty="0" smtClean="0"/>
              <a:t>studi di </a:t>
            </a:r>
            <a:r>
              <a:rPr lang="it-IT" sz="2000" dirty="0"/>
              <a:t>dottorato);</a:t>
            </a:r>
          </a:p>
          <a:p>
            <a:pPr marL="0" indent="0" algn="just">
              <a:buNone/>
            </a:pPr>
            <a:r>
              <a:rPr lang="it-IT" sz="2000" dirty="0"/>
              <a:t>3. il programma Leonardo da Vinci, che si rivolge alle </a:t>
            </a:r>
            <a:r>
              <a:rPr lang="it-IT" sz="2000" dirty="0" smtClean="0"/>
              <a:t>persone coinvolte </a:t>
            </a:r>
            <a:r>
              <a:rPr lang="it-IT" sz="2000" dirty="0"/>
              <a:t>nell’istruzione e formazione professionali non di </a:t>
            </a:r>
            <a:r>
              <a:rPr lang="it-IT" sz="2000" dirty="0" smtClean="0"/>
              <a:t>terzo livello</a:t>
            </a:r>
            <a:r>
              <a:rPr lang="it-IT" sz="2000" dirty="0"/>
              <a:t>;</a:t>
            </a:r>
          </a:p>
          <a:p>
            <a:pPr marL="0" indent="0" algn="just">
              <a:buNone/>
            </a:pPr>
            <a:r>
              <a:rPr lang="it-IT" sz="2000" dirty="0"/>
              <a:t>4. il programma </a:t>
            </a:r>
            <a:r>
              <a:rPr lang="it-IT" sz="2000" dirty="0" err="1"/>
              <a:t>Grundtvig</a:t>
            </a:r>
            <a:r>
              <a:rPr lang="it-IT" sz="2000" dirty="0"/>
              <a:t>, specificamente dedicato alle </a:t>
            </a:r>
            <a:r>
              <a:rPr lang="it-IT" sz="2000" dirty="0" smtClean="0"/>
              <a:t>diverse forme </a:t>
            </a:r>
            <a:r>
              <a:rPr lang="it-IT" sz="2000" dirty="0"/>
              <a:t>di istruzione degli adulti</a:t>
            </a:r>
            <a:r>
              <a:rPr lang="it-IT" sz="2400" dirty="0"/>
              <a:t>.</a:t>
            </a:r>
            <a:endParaRPr lang="it-IT" sz="2200" dirty="0"/>
          </a:p>
        </p:txBody>
      </p:sp>
    </p:spTree>
    <p:extLst>
      <p:ext uri="{BB962C8B-B14F-4D97-AF65-F5344CB8AC3E}">
        <p14:creationId xmlns:p14="http://schemas.microsoft.com/office/powerpoint/2010/main" val="4118388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0"/>
            <a:ext cx="8928992" cy="620688"/>
          </a:xfrm>
        </p:spPr>
        <p:txBody>
          <a:bodyPr/>
          <a:lstStyle/>
          <a:p>
            <a:pPr algn="ctr"/>
            <a:r>
              <a:rPr lang="it-IT" sz="1800" dirty="0"/>
              <a:t/>
            </a:r>
            <a:br>
              <a:rPr lang="it-IT" sz="1800" dirty="0"/>
            </a:br>
            <a:r>
              <a:rPr lang="it-IT" sz="2000" b="1" dirty="0">
                <a:solidFill>
                  <a:srgbClr val="FF0000"/>
                </a:solidFill>
              </a:rPr>
              <a:t>Parte II</a:t>
            </a:r>
            <a:br>
              <a:rPr lang="it-IT" sz="2000" b="1" dirty="0">
                <a:solidFill>
                  <a:srgbClr val="FF0000"/>
                </a:solidFill>
              </a:rPr>
            </a:br>
            <a:r>
              <a:rPr lang="it-IT" sz="2000" b="1" dirty="0"/>
              <a:t>2.3. La proposta europea per il 2007‐2013</a:t>
            </a:r>
          </a:p>
        </p:txBody>
      </p:sp>
      <p:sp>
        <p:nvSpPr>
          <p:cNvPr id="3" name="Segnaposto contenuto 2"/>
          <p:cNvSpPr>
            <a:spLocks noGrp="1"/>
          </p:cNvSpPr>
          <p:nvPr>
            <p:ph idx="1"/>
          </p:nvPr>
        </p:nvSpPr>
        <p:spPr>
          <a:xfrm>
            <a:off x="107504" y="692696"/>
            <a:ext cx="8928992" cy="5976664"/>
          </a:xfrm>
        </p:spPr>
        <p:txBody>
          <a:bodyPr/>
          <a:lstStyle/>
          <a:p>
            <a:pPr marL="0" indent="0" algn="just">
              <a:buNone/>
            </a:pPr>
            <a:r>
              <a:rPr lang="it-IT" sz="2000" dirty="0"/>
              <a:t>In questa fase, si inserisce anche la relazione </a:t>
            </a:r>
            <a:r>
              <a:rPr lang="it-IT" sz="2000" i="1" dirty="0" smtClean="0"/>
              <a:t>L’apprendimento permanente </a:t>
            </a:r>
            <a:r>
              <a:rPr lang="it-IT" sz="2000" i="1" dirty="0"/>
              <a:t>per la conoscenza, la creatività e l’innovazione </a:t>
            </a:r>
            <a:r>
              <a:rPr lang="it-IT" sz="2000" dirty="0"/>
              <a:t>(Consiglio </a:t>
            </a:r>
            <a:r>
              <a:rPr lang="it-IT" sz="2000" dirty="0" smtClean="0"/>
              <a:t>e Commissione </a:t>
            </a:r>
            <a:r>
              <a:rPr lang="it-IT" sz="2000" dirty="0"/>
              <a:t>europea, 2008) sull’attuazione del programma di </a:t>
            </a:r>
            <a:r>
              <a:rPr lang="it-IT" sz="2000" dirty="0" smtClean="0"/>
              <a:t>lavoro “Istruzione </a:t>
            </a:r>
            <a:r>
              <a:rPr lang="it-IT" sz="2000" dirty="0"/>
              <a:t>e formazione 2010”. Nella relazione si riconosce l’adozione, </a:t>
            </a:r>
            <a:r>
              <a:rPr lang="it-IT" sz="2000" dirty="0" smtClean="0"/>
              <a:t>da parte </a:t>
            </a:r>
            <a:r>
              <a:rPr lang="it-IT" sz="2000" dirty="0"/>
              <a:t>di numerosi Paesi europei, di strategie esplicite di </a:t>
            </a:r>
            <a:r>
              <a:rPr lang="it-IT" sz="2000" dirty="0" smtClean="0"/>
              <a:t>apprendimento permanente</a:t>
            </a:r>
            <a:r>
              <a:rPr lang="it-IT" sz="2000" dirty="0"/>
              <a:t>, che stabiliscono priorità politiche a livello nazionale </a:t>
            </a:r>
            <a:r>
              <a:rPr lang="it-IT" sz="2000" dirty="0" smtClean="0"/>
              <a:t>e modalità </a:t>
            </a:r>
            <a:r>
              <a:rPr lang="it-IT" sz="2000" dirty="0"/>
              <a:t>di interazione tra i vari settori. La maggior parte di tali </a:t>
            </a:r>
            <a:r>
              <a:rPr lang="it-IT" sz="2000" dirty="0" smtClean="0"/>
              <a:t>strategie contempla </a:t>
            </a:r>
            <a:r>
              <a:rPr lang="it-IT" sz="2000" dirty="0"/>
              <a:t>una visione globale dell’apprendimento permanente, </a:t>
            </a:r>
            <a:r>
              <a:rPr lang="it-IT" sz="2000" dirty="0" smtClean="0"/>
              <a:t>che Abbraccia </a:t>
            </a:r>
            <a:r>
              <a:rPr lang="it-IT" sz="2000" dirty="0"/>
              <a:t>tutti i tipi e tutti i livelli di istruzione e formazione, anche </a:t>
            </a:r>
            <a:r>
              <a:rPr lang="it-IT" sz="2000" dirty="0" smtClean="0"/>
              <a:t>se alcune </a:t>
            </a:r>
            <a:r>
              <a:rPr lang="it-IT" sz="2000" dirty="0"/>
              <a:t>si concentrano prevalentemente sull’istruzione e sui sistemi </a:t>
            </a:r>
            <a:r>
              <a:rPr lang="it-IT" sz="2000" dirty="0" smtClean="0"/>
              <a:t>di formazione </a:t>
            </a:r>
            <a:r>
              <a:rPr lang="it-IT" sz="2000" dirty="0"/>
              <a:t>formali</a:t>
            </a:r>
            <a:r>
              <a:rPr lang="it-IT" sz="2000" dirty="0" smtClean="0"/>
              <a:t>.</a:t>
            </a:r>
          </a:p>
          <a:p>
            <a:pPr marL="0" indent="0" algn="just">
              <a:buNone/>
            </a:pPr>
            <a:r>
              <a:rPr lang="it-IT" sz="2000" dirty="0"/>
              <a:t>L’intento di </a:t>
            </a:r>
            <a:r>
              <a:rPr lang="it-IT" sz="2000" b="1" dirty="0">
                <a:solidFill>
                  <a:srgbClr val="FF0000"/>
                </a:solidFill>
              </a:rPr>
              <a:t>promuovere l’apprendimento per tutto l’arco della vita </a:t>
            </a:r>
            <a:r>
              <a:rPr lang="it-IT" sz="2000" dirty="0" smtClean="0"/>
              <a:t>è infine </a:t>
            </a:r>
            <a:r>
              <a:rPr lang="it-IT" sz="2000" dirty="0"/>
              <a:t>ribadito nelle </a:t>
            </a:r>
            <a:r>
              <a:rPr lang="it-IT" sz="2000" i="1" dirty="0"/>
              <a:t>Conclusioni del Consiglio su un quadro strategico per </a:t>
            </a:r>
            <a:r>
              <a:rPr lang="it-IT" sz="2000" i="1" dirty="0" smtClean="0"/>
              <a:t>la cooperazione </a:t>
            </a:r>
            <a:r>
              <a:rPr lang="it-IT" sz="2000" i="1" dirty="0"/>
              <a:t>europea nel settore dell’istruzione e della formazione </a:t>
            </a:r>
            <a:r>
              <a:rPr lang="it-IT" sz="2000" i="1" dirty="0" smtClean="0"/>
              <a:t>(ET 2020) </a:t>
            </a:r>
            <a:r>
              <a:rPr lang="it-IT" sz="2000" dirty="0" smtClean="0"/>
              <a:t>in cui </a:t>
            </a:r>
            <a:r>
              <a:rPr lang="it-IT" sz="2000" dirty="0"/>
              <a:t>si definiscono gli obiettivi di sviluppo da raggiungere entro il </a:t>
            </a:r>
            <a:r>
              <a:rPr lang="it-IT" sz="2000" dirty="0" smtClean="0"/>
              <a:t>2020 (Consiglio </a:t>
            </a:r>
            <a:r>
              <a:rPr lang="it-IT" sz="2000" dirty="0"/>
              <a:t>dell’Unione europea, 2009). L’obiettivo principale </a:t>
            </a:r>
            <a:r>
              <a:rPr lang="it-IT" sz="2000" dirty="0" smtClean="0"/>
              <a:t>della cooperazione </a:t>
            </a:r>
            <a:r>
              <a:rPr lang="it-IT" sz="2000" dirty="0"/>
              <a:t>europea è il sostegno all’ulteriore sviluppo dei sistemi </a:t>
            </a:r>
            <a:r>
              <a:rPr lang="it-IT" sz="2000" dirty="0" smtClean="0"/>
              <a:t>di istruzione </a:t>
            </a:r>
            <a:r>
              <a:rPr lang="it-IT" sz="2000" dirty="0"/>
              <a:t>e formazione degli Stati membri. La cooperazione europea </a:t>
            </a:r>
            <a:r>
              <a:rPr lang="it-IT" sz="2000" dirty="0" smtClean="0"/>
              <a:t>nei settori </a:t>
            </a:r>
            <a:r>
              <a:rPr lang="it-IT" sz="2000" dirty="0"/>
              <a:t>dell’istruzione e della formazione per il periodo fino al </a:t>
            </a:r>
            <a:r>
              <a:rPr lang="it-IT" sz="2000" dirty="0" smtClean="0"/>
              <a:t>2020 dovrebbe </a:t>
            </a:r>
            <a:r>
              <a:rPr lang="it-IT" sz="2000" dirty="0"/>
              <a:t>essere istituita nel contesto di un quadro strategico che </a:t>
            </a:r>
            <a:r>
              <a:rPr lang="it-IT" sz="2000" dirty="0" smtClean="0"/>
              <a:t>abbracci i </a:t>
            </a:r>
            <a:r>
              <a:rPr lang="it-IT" sz="2000" dirty="0"/>
              <a:t>sistemi di istruzione e formazione nel loro complesso, in una </a:t>
            </a:r>
            <a:r>
              <a:rPr lang="it-IT" sz="2000" dirty="0" smtClean="0"/>
              <a:t>prospettiva di </a:t>
            </a:r>
            <a:r>
              <a:rPr lang="it-IT" sz="2000" dirty="0"/>
              <a:t>apprendimento permanente. Questo dovrebbe infatti essere il </a:t>
            </a:r>
            <a:r>
              <a:rPr lang="it-IT" sz="2000" dirty="0" smtClean="0"/>
              <a:t>principio ispiratore </a:t>
            </a:r>
            <a:r>
              <a:rPr lang="it-IT" sz="2000" dirty="0"/>
              <a:t>dell’intero quadro, </a:t>
            </a:r>
          </a:p>
        </p:txBody>
      </p:sp>
    </p:spTree>
    <p:extLst>
      <p:ext uri="{BB962C8B-B14F-4D97-AF65-F5344CB8AC3E}">
        <p14:creationId xmlns:p14="http://schemas.microsoft.com/office/powerpoint/2010/main" val="4809729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0"/>
            <a:ext cx="8928992" cy="620688"/>
          </a:xfrm>
        </p:spPr>
        <p:txBody>
          <a:bodyPr/>
          <a:lstStyle/>
          <a:p>
            <a:pPr algn="ctr"/>
            <a:r>
              <a:rPr lang="it-IT" sz="1800" dirty="0"/>
              <a:t/>
            </a:r>
            <a:br>
              <a:rPr lang="it-IT" sz="1800" dirty="0"/>
            </a:br>
            <a:r>
              <a:rPr lang="it-IT" sz="2000" b="1" dirty="0">
                <a:solidFill>
                  <a:srgbClr val="FF0000"/>
                </a:solidFill>
              </a:rPr>
              <a:t>Parte II</a:t>
            </a:r>
            <a:br>
              <a:rPr lang="it-IT" sz="2000" b="1" dirty="0">
                <a:solidFill>
                  <a:srgbClr val="FF0000"/>
                </a:solidFill>
              </a:rPr>
            </a:br>
            <a:r>
              <a:rPr lang="it-IT" sz="2000" b="1" dirty="0"/>
              <a:t>2.3. La proposta europea per il 2007‐2013</a:t>
            </a: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dirty="0"/>
              <a:t>che è inteso a contemplare </a:t>
            </a:r>
            <a:r>
              <a:rPr lang="it-IT" sz="2000" dirty="0" smtClean="0"/>
              <a:t>l’apprendimento in </a:t>
            </a:r>
            <a:r>
              <a:rPr lang="it-IT" sz="2000" dirty="0"/>
              <a:t>tutti i contesti, formali, non formali o informali, e a tutti i </a:t>
            </a:r>
            <a:r>
              <a:rPr lang="it-IT" sz="2000" dirty="0" smtClean="0"/>
              <a:t>livelli, dall’istruzione </a:t>
            </a:r>
            <a:r>
              <a:rPr lang="it-IT" sz="2000" dirty="0"/>
              <a:t>della prima infanzia all’istruzione superiore e </a:t>
            </a:r>
            <a:r>
              <a:rPr lang="it-IT" sz="2000" dirty="0" smtClean="0"/>
              <a:t>all’istruzione e </a:t>
            </a:r>
            <a:r>
              <a:rPr lang="it-IT" sz="2000" dirty="0"/>
              <a:t>alla formazione professionali fino all’istruzione e alla formazione </a:t>
            </a:r>
            <a:r>
              <a:rPr lang="it-IT" sz="2000" dirty="0" smtClean="0"/>
              <a:t>degli adulti</a:t>
            </a:r>
            <a:r>
              <a:rPr lang="it-IT" sz="2000" dirty="0"/>
              <a:t>. Il quadro dovrebbe </a:t>
            </a:r>
            <a:r>
              <a:rPr lang="it-IT" sz="2000" dirty="0" smtClean="0"/>
              <a:t>affrontare quattro obiettivi strategici </a:t>
            </a:r>
            <a:r>
              <a:rPr lang="it-IT" sz="2000" dirty="0"/>
              <a:t>(pp. 3‐4</a:t>
            </a:r>
            <a:r>
              <a:rPr lang="it-IT" sz="2000" dirty="0" smtClean="0"/>
              <a:t>):</a:t>
            </a:r>
          </a:p>
          <a:p>
            <a:pPr marL="0" indent="0" algn="just">
              <a:buNone/>
            </a:pPr>
            <a:r>
              <a:rPr lang="it-IT" sz="2000" dirty="0"/>
              <a:t>1. </a:t>
            </a:r>
            <a:r>
              <a:rPr lang="it-IT" sz="2000" i="1" dirty="0"/>
              <a:t>Fare in modo che l’apprendimento permanente e la mobilità </a:t>
            </a:r>
            <a:r>
              <a:rPr lang="it-IT" sz="2000" i="1" dirty="0" smtClean="0"/>
              <a:t>divengano una </a:t>
            </a:r>
            <a:r>
              <a:rPr lang="it-IT" sz="2000" i="1" dirty="0"/>
              <a:t>realtà </a:t>
            </a:r>
            <a:r>
              <a:rPr lang="it-IT" sz="2000" dirty="0"/>
              <a:t>attraverso lo sviluppo di nuove iniziative nel </a:t>
            </a:r>
            <a:r>
              <a:rPr lang="it-IT" sz="2000" dirty="0" smtClean="0"/>
              <a:t>settore dell’apprendimento </a:t>
            </a:r>
            <a:r>
              <a:rPr lang="it-IT" sz="2000" dirty="0"/>
              <a:t>lungo tutto l’arco della vita, </a:t>
            </a:r>
            <a:r>
              <a:rPr lang="it-IT" sz="2000" dirty="0" smtClean="0"/>
              <a:t>il perfezionamento </a:t>
            </a:r>
            <a:r>
              <a:rPr lang="it-IT" sz="2000" dirty="0"/>
              <a:t>dei quadri nazionali delle qualifiche e il </a:t>
            </a:r>
            <a:r>
              <a:rPr lang="it-IT" sz="2000" dirty="0" smtClean="0"/>
              <a:t>loro collegamento </a:t>
            </a:r>
            <a:r>
              <a:rPr lang="it-IT" sz="2000" dirty="0"/>
              <a:t>al quadro europeo delle qualifiche, l’istituzione </a:t>
            </a:r>
            <a:r>
              <a:rPr lang="it-IT" sz="2000" dirty="0" smtClean="0"/>
              <a:t>di percorsi </a:t>
            </a:r>
            <a:r>
              <a:rPr lang="it-IT" sz="2000" dirty="0"/>
              <a:t>di apprendimento più flessibili.</a:t>
            </a:r>
          </a:p>
          <a:p>
            <a:pPr marL="0" indent="0" algn="just">
              <a:buNone/>
            </a:pPr>
            <a:r>
              <a:rPr lang="it-IT" sz="2000" dirty="0"/>
              <a:t>2. </a:t>
            </a:r>
            <a:r>
              <a:rPr lang="it-IT" sz="2000" i="1" dirty="0"/>
              <a:t>Migliorare la qualità e l’efficacia dell’istruzione e della </a:t>
            </a:r>
            <a:r>
              <a:rPr lang="it-IT" sz="2000" i="1" dirty="0" smtClean="0"/>
              <a:t>formazione </a:t>
            </a:r>
            <a:r>
              <a:rPr lang="it-IT" sz="2000" dirty="0" smtClean="0"/>
              <a:t>grazie </a:t>
            </a:r>
            <a:r>
              <a:rPr lang="it-IT" sz="2000" dirty="0"/>
              <a:t>a sistemi d’istruzione e di formazione di elevata </a:t>
            </a:r>
            <a:r>
              <a:rPr lang="it-IT" sz="2000" dirty="0" smtClean="0"/>
              <a:t>qualità </a:t>
            </a:r>
            <a:r>
              <a:rPr lang="it-IT" sz="2000" dirty="0"/>
              <a:t>che garantiscano a tutti l’acquisizione e il miglioramento </a:t>
            </a:r>
            <a:r>
              <a:rPr lang="it-IT" sz="2000" dirty="0" smtClean="0"/>
              <a:t>del livello </a:t>
            </a:r>
            <a:r>
              <a:rPr lang="it-IT" sz="2000" dirty="0"/>
              <a:t>delle competenze di base come la lettura, la scrittura e </a:t>
            </a:r>
            <a:r>
              <a:rPr lang="it-IT" sz="2000" dirty="0" smtClean="0"/>
              <a:t>il calcolo</a:t>
            </a:r>
            <a:r>
              <a:rPr lang="it-IT" sz="2000" dirty="0"/>
              <a:t>.</a:t>
            </a:r>
          </a:p>
          <a:p>
            <a:pPr marL="0" indent="0" algn="just">
              <a:buNone/>
            </a:pPr>
            <a:r>
              <a:rPr lang="it-IT" sz="2000" dirty="0"/>
              <a:t>3. </a:t>
            </a:r>
            <a:r>
              <a:rPr lang="it-IT" sz="2000" i="1" dirty="0"/>
              <a:t>Promuovere l’equità, la coesione sociale e la cittadinanza </a:t>
            </a:r>
            <a:r>
              <a:rPr lang="it-IT" sz="2000" i="1" dirty="0" smtClean="0"/>
              <a:t>attiva </a:t>
            </a:r>
            <a:r>
              <a:rPr lang="it-IT" sz="2000" dirty="0" smtClean="0"/>
              <a:t>favorendo </a:t>
            </a:r>
            <a:r>
              <a:rPr lang="it-IT" sz="2000" dirty="0"/>
              <a:t>in tutti i cittadini, quali che siano le loro </a:t>
            </a:r>
            <a:r>
              <a:rPr lang="it-IT" sz="2000" dirty="0" smtClean="0"/>
              <a:t>circostanze personali</a:t>
            </a:r>
            <a:r>
              <a:rPr lang="it-IT" sz="2000" dirty="0"/>
              <a:t>, sociali o economiche, l’acquisizione, l’aggiornamento </a:t>
            </a:r>
            <a:r>
              <a:rPr lang="it-IT" sz="2000" dirty="0" smtClean="0"/>
              <a:t>e lo </a:t>
            </a:r>
            <a:r>
              <a:rPr lang="it-IT" sz="2000" dirty="0"/>
              <a:t>sviluppo lungo tutto l’arco della vita delle loro </a:t>
            </a:r>
            <a:r>
              <a:rPr lang="it-IT" sz="2000" dirty="0" smtClean="0"/>
              <a:t>competenze professionali </a:t>
            </a:r>
            <a:r>
              <a:rPr lang="it-IT" sz="2000" dirty="0"/>
              <a:t>e delle competenze necessarie per </a:t>
            </a:r>
            <a:r>
              <a:rPr lang="it-IT" sz="2000" dirty="0" smtClean="0"/>
              <a:t>favorire l’</a:t>
            </a:r>
            <a:r>
              <a:rPr lang="it-IT" sz="2000" dirty="0" err="1" smtClean="0"/>
              <a:t>occupabilità</a:t>
            </a:r>
            <a:r>
              <a:rPr lang="it-IT" sz="2000" dirty="0" smtClean="0"/>
              <a:t> </a:t>
            </a:r>
            <a:r>
              <a:rPr lang="it-IT" sz="2000" dirty="0"/>
              <a:t>e l’approfondimento della propria formazione, </a:t>
            </a:r>
            <a:r>
              <a:rPr lang="it-IT" sz="2000" dirty="0" smtClean="0"/>
              <a:t>la cittadinanza </a:t>
            </a:r>
            <a:r>
              <a:rPr lang="it-IT" sz="2000" dirty="0"/>
              <a:t>attiva e il dialogo interculturale.</a:t>
            </a:r>
          </a:p>
          <a:p>
            <a:pPr marL="0" indent="0" algn="just">
              <a:buNone/>
            </a:pPr>
            <a:endParaRPr lang="it-IT" sz="2200" dirty="0"/>
          </a:p>
        </p:txBody>
      </p:sp>
    </p:spTree>
    <p:extLst>
      <p:ext uri="{BB962C8B-B14F-4D97-AF65-F5344CB8AC3E}">
        <p14:creationId xmlns:p14="http://schemas.microsoft.com/office/powerpoint/2010/main" val="4809729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0"/>
            <a:ext cx="8928992" cy="620688"/>
          </a:xfrm>
        </p:spPr>
        <p:txBody>
          <a:bodyPr/>
          <a:lstStyle/>
          <a:p>
            <a:pPr algn="ctr"/>
            <a:r>
              <a:rPr lang="it-IT" sz="1800" dirty="0"/>
              <a:t/>
            </a:r>
            <a:br>
              <a:rPr lang="it-IT" sz="1800" dirty="0"/>
            </a:br>
            <a:r>
              <a:rPr lang="it-IT" sz="2000" b="1" dirty="0">
                <a:solidFill>
                  <a:srgbClr val="FF0000"/>
                </a:solidFill>
              </a:rPr>
              <a:t>Parte II</a:t>
            </a:r>
            <a:br>
              <a:rPr lang="it-IT" sz="2000" b="1" dirty="0">
                <a:solidFill>
                  <a:srgbClr val="FF0000"/>
                </a:solidFill>
              </a:rPr>
            </a:br>
            <a:r>
              <a:rPr lang="it-IT" sz="2000" b="1" dirty="0"/>
              <a:t>2.3. La proposta europea per il 2007‐2013</a:t>
            </a:r>
          </a:p>
        </p:txBody>
      </p:sp>
      <p:sp>
        <p:nvSpPr>
          <p:cNvPr id="3" name="Segnaposto contenuto 2"/>
          <p:cNvSpPr>
            <a:spLocks noGrp="1"/>
          </p:cNvSpPr>
          <p:nvPr>
            <p:ph idx="1"/>
          </p:nvPr>
        </p:nvSpPr>
        <p:spPr>
          <a:xfrm>
            <a:off x="107504" y="692696"/>
            <a:ext cx="8928992" cy="5976664"/>
          </a:xfrm>
        </p:spPr>
        <p:txBody>
          <a:bodyPr/>
          <a:lstStyle/>
          <a:p>
            <a:pPr marL="0" indent="0" algn="just">
              <a:buNone/>
            </a:pPr>
            <a:r>
              <a:rPr lang="it-IT" sz="2000" dirty="0"/>
              <a:t>4. </a:t>
            </a:r>
            <a:r>
              <a:rPr lang="it-IT" sz="2000" i="1" dirty="0"/>
              <a:t>Incoraggiare la creatività e l’innovazione, compresa </a:t>
            </a:r>
            <a:r>
              <a:rPr lang="it-IT" sz="2000" i="1" dirty="0" smtClean="0"/>
              <a:t>l’imprenditorialità, a </a:t>
            </a:r>
            <a:r>
              <a:rPr lang="it-IT" sz="2000" i="1" dirty="0"/>
              <a:t>tutti i livelli dell’istruzione e della formazione </a:t>
            </a:r>
            <a:r>
              <a:rPr lang="it-IT" sz="2000" dirty="0" smtClean="0"/>
              <a:t>promuovendo l’acquisizione</a:t>
            </a:r>
            <a:r>
              <a:rPr lang="it-IT" sz="2000" dirty="0"/>
              <a:t>, da parte di tutti i cittadini, di </a:t>
            </a:r>
            <a:r>
              <a:rPr lang="it-IT" sz="2000" dirty="0" smtClean="0"/>
              <a:t>competenze trasversali </a:t>
            </a:r>
            <a:r>
              <a:rPr lang="it-IT" sz="2000" dirty="0"/>
              <a:t>fondamentali, in particolare le competenze </a:t>
            </a:r>
            <a:r>
              <a:rPr lang="it-IT" sz="2000" dirty="0" smtClean="0"/>
              <a:t>digitali l’imparare </a:t>
            </a:r>
            <a:r>
              <a:rPr lang="it-IT" sz="2000" dirty="0"/>
              <a:t>ad imparare, lo spirito d’iniziativa e </a:t>
            </a:r>
            <a:r>
              <a:rPr lang="it-IT" sz="2000" dirty="0" smtClean="0"/>
              <a:t>imprenditoriale, la </a:t>
            </a:r>
            <a:r>
              <a:rPr lang="it-IT" sz="2000" dirty="0"/>
              <a:t>sensibilizzazione ai temi culturali e vigilando sul </a:t>
            </a:r>
            <a:r>
              <a:rPr lang="it-IT" sz="2000" dirty="0" smtClean="0"/>
              <a:t>buon funzionamento </a:t>
            </a:r>
            <a:r>
              <a:rPr lang="it-IT" sz="2000" dirty="0"/>
              <a:t>del triangolo della </a:t>
            </a:r>
            <a:r>
              <a:rPr lang="it-IT" sz="2000" dirty="0" smtClean="0"/>
              <a:t>conoscenza istruzione/ricerca/innovazione</a:t>
            </a:r>
            <a:r>
              <a:rPr lang="it-IT" sz="2000" dirty="0"/>
              <a:t>.</a:t>
            </a:r>
          </a:p>
          <a:p>
            <a:pPr marL="0" indent="0" algn="just">
              <a:buNone/>
            </a:pPr>
            <a:endParaRPr lang="it-IT" sz="2200" dirty="0"/>
          </a:p>
        </p:txBody>
      </p:sp>
    </p:spTree>
    <p:extLst>
      <p:ext uri="{BB962C8B-B14F-4D97-AF65-F5344CB8AC3E}">
        <p14:creationId xmlns:p14="http://schemas.microsoft.com/office/powerpoint/2010/main" val="4809729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5988" y="54591"/>
            <a:ext cx="8928992" cy="620688"/>
          </a:xfrm>
        </p:spPr>
        <p:txBody>
          <a:bodyPr/>
          <a:lstStyle/>
          <a:p>
            <a:pPr algn="ctr"/>
            <a:r>
              <a:rPr lang="it-IT" sz="1800" dirty="0"/>
              <a:t/>
            </a:r>
            <a:br>
              <a:rPr lang="it-IT" sz="1800" dirty="0"/>
            </a:br>
            <a:r>
              <a:rPr lang="it-IT" sz="2000" dirty="0"/>
              <a:t/>
            </a:r>
            <a:br>
              <a:rPr lang="it-IT" sz="2000" dirty="0"/>
            </a:br>
            <a:r>
              <a:rPr lang="it-IT" sz="2000" b="1" dirty="0">
                <a:solidFill>
                  <a:srgbClr val="FF0000"/>
                </a:solidFill>
              </a:rPr>
              <a:t>Parte II</a:t>
            </a:r>
            <a:br>
              <a:rPr lang="it-IT" sz="2000" b="1" dirty="0">
                <a:solidFill>
                  <a:srgbClr val="FF0000"/>
                </a:solidFill>
              </a:rPr>
            </a:br>
            <a:r>
              <a:rPr lang="it-IT" sz="2000" b="1" dirty="0" smtClean="0">
                <a:solidFill>
                  <a:srgbClr val="17082E"/>
                </a:solidFill>
              </a:rPr>
              <a:t>2.3. a</a:t>
            </a:r>
            <a:r>
              <a:rPr lang="it-IT" sz="2000" b="1" dirty="0">
                <a:solidFill>
                  <a:srgbClr val="17082E"/>
                </a:solidFill>
              </a:rPr>
              <a:t>) La </a:t>
            </a:r>
            <a:r>
              <a:rPr lang="it-IT" sz="2000" b="1" i="1" dirty="0">
                <a:solidFill>
                  <a:srgbClr val="17082E"/>
                </a:solidFill>
              </a:rPr>
              <a:t>Top </a:t>
            </a:r>
            <a:r>
              <a:rPr lang="it-IT" sz="2000" b="1" i="1" dirty="0" err="1">
                <a:solidFill>
                  <a:srgbClr val="17082E"/>
                </a:solidFill>
              </a:rPr>
              <a:t>Ten</a:t>
            </a:r>
            <a:r>
              <a:rPr lang="it-IT" sz="2000" b="1" i="1" dirty="0">
                <a:solidFill>
                  <a:srgbClr val="17082E"/>
                </a:solidFill>
              </a:rPr>
              <a:t> </a:t>
            </a:r>
            <a:r>
              <a:rPr lang="it-IT" sz="2000" b="1" dirty="0">
                <a:solidFill>
                  <a:srgbClr val="17082E"/>
                </a:solidFill>
              </a:rPr>
              <a:t>degli obiettivi </a:t>
            </a:r>
            <a:r>
              <a:rPr lang="it-IT" sz="2000" b="1" dirty="0" smtClean="0">
                <a:solidFill>
                  <a:srgbClr val="17082E"/>
                </a:solidFill>
              </a:rPr>
              <a:t>politici ed educativi</a:t>
            </a:r>
            <a:r>
              <a:rPr lang="it-IT" sz="2000" b="1" dirty="0" smtClean="0">
                <a:solidFill>
                  <a:srgbClr val="FF0000"/>
                </a:solidFill>
                <a:latin typeface="Times New Roman"/>
                <a:cs typeface="Times New Roman"/>
              </a:rPr>
              <a:t>¹</a:t>
            </a:r>
            <a:r>
              <a:rPr lang="it-IT" sz="2000" b="1" dirty="0" smtClean="0">
                <a:solidFill>
                  <a:srgbClr val="17082E"/>
                </a:solidFill>
              </a:rPr>
              <a:t>.</a:t>
            </a:r>
            <a:endParaRPr lang="it-IT" sz="2000" b="1" dirty="0">
              <a:solidFill>
                <a:srgbClr val="17082E"/>
              </a:solidFill>
            </a:endParaRPr>
          </a:p>
        </p:txBody>
      </p:sp>
      <p:sp>
        <p:nvSpPr>
          <p:cNvPr id="3" name="Segnaposto contenuto 2"/>
          <p:cNvSpPr>
            <a:spLocks noGrp="1"/>
          </p:cNvSpPr>
          <p:nvPr>
            <p:ph idx="1"/>
          </p:nvPr>
        </p:nvSpPr>
        <p:spPr>
          <a:xfrm>
            <a:off x="107504" y="692696"/>
            <a:ext cx="8928992" cy="6165304"/>
          </a:xfrm>
        </p:spPr>
        <p:txBody>
          <a:bodyPr/>
          <a:lstStyle/>
          <a:p>
            <a:pPr marL="114300" indent="0" algn="just">
              <a:buNone/>
            </a:pPr>
            <a:r>
              <a:rPr lang="it-IT" sz="2000" dirty="0">
                <a:latin typeface="Times New Roman" pitchFamily="18" charset="0"/>
                <a:cs typeface="Times New Roman" pitchFamily="18" charset="0"/>
              </a:rPr>
              <a:t>Gli obiettivi della </a:t>
            </a:r>
            <a:r>
              <a:rPr lang="it-IT" sz="2000" dirty="0" smtClean="0">
                <a:latin typeface="Times New Roman" pitchFamily="18" charset="0"/>
                <a:cs typeface="Times New Roman" pitchFamily="18" charset="0"/>
              </a:rPr>
              <a:t>filosofia e della politica economica </a:t>
            </a:r>
            <a:r>
              <a:rPr lang="it-IT" sz="2000" dirty="0">
                <a:latin typeface="Times New Roman" pitchFamily="18" charset="0"/>
                <a:cs typeface="Times New Roman" pitchFamily="18" charset="0"/>
              </a:rPr>
              <a:t>e sociale nei provvedimenti della Comunità Europea del VIII Programma Quadro fino al </a:t>
            </a:r>
            <a:r>
              <a:rPr lang="it-IT" sz="2000" dirty="0" smtClean="0">
                <a:latin typeface="Times New Roman" pitchFamily="18" charset="0"/>
                <a:cs typeface="Times New Roman" pitchFamily="18" charset="0"/>
              </a:rPr>
              <a:t>2020 sono individuati nel 1) raggiungimento della </a:t>
            </a:r>
            <a:r>
              <a:rPr lang="it-IT" sz="2000" dirty="0">
                <a:latin typeface="Times New Roman" pitchFamily="18" charset="0"/>
                <a:cs typeface="Times New Roman" pitchFamily="18" charset="0"/>
              </a:rPr>
              <a:t>piena </a:t>
            </a:r>
            <a:r>
              <a:rPr lang="it-IT" sz="2000" dirty="0" smtClean="0">
                <a:latin typeface="Times New Roman" pitchFamily="18" charset="0"/>
                <a:cs typeface="Times New Roman" pitchFamily="18" charset="0"/>
              </a:rPr>
              <a:t>occupazione; 2</a:t>
            </a:r>
            <a:r>
              <a:rPr lang="it-IT" sz="2000" dirty="0">
                <a:latin typeface="Times New Roman" pitchFamily="18" charset="0"/>
                <a:cs typeface="Times New Roman" pitchFamily="18" charset="0"/>
              </a:rPr>
              <a:t>) Il mantenimento/miglioramento del Welfare </a:t>
            </a:r>
            <a:r>
              <a:rPr lang="it-IT" sz="2000" dirty="0" smtClean="0">
                <a:latin typeface="Times New Roman" pitchFamily="18" charset="0"/>
                <a:cs typeface="Times New Roman" pitchFamily="18" charset="0"/>
              </a:rPr>
              <a:t>State; 3</a:t>
            </a:r>
            <a:r>
              <a:rPr lang="it-IT" sz="2000" dirty="0">
                <a:latin typeface="Times New Roman" pitchFamily="18" charset="0"/>
                <a:cs typeface="Times New Roman" pitchFamily="18" charset="0"/>
              </a:rPr>
              <a:t>) L’estensione dell’età </a:t>
            </a:r>
            <a:r>
              <a:rPr lang="it-IT" sz="2000" dirty="0" smtClean="0">
                <a:latin typeface="Times New Roman" pitchFamily="18" charset="0"/>
                <a:cs typeface="Times New Roman" pitchFamily="18" charset="0"/>
              </a:rPr>
              <a:t>lavorativa; 4</a:t>
            </a:r>
            <a:r>
              <a:rPr lang="it-IT" sz="2000" dirty="0">
                <a:latin typeface="Times New Roman" pitchFamily="18" charset="0"/>
                <a:cs typeface="Times New Roman" pitchFamily="18" charset="0"/>
              </a:rPr>
              <a:t>) L’innalzamento del livello di istruzione (dal 24% dei laureati, come valore medio, si punta al 52/60% dei </a:t>
            </a:r>
            <a:r>
              <a:rPr lang="it-IT" sz="2000" dirty="0" smtClean="0">
                <a:latin typeface="Times New Roman" pitchFamily="18" charset="0"/>
                <a:cs typeface="Times New Roman" pitchFamily="18" charset="0"/>
              </a:rPr>
              <a:t>laureati)</a:t>
            </a:r>
            <a:r>
              <a:rPr lang="it-IT" sz="2000" b="1" dirty="0" smtClean="0">
                <a:solidFill>
                  <a:srgbClr val="FF0000"/>
                </a:solidFill>
                <a:latin typeface="Times New Roman" pitchFamily="18" charset="0"/>
                <a:cs typeface="Times New Roman" pitchFamily="18" charset="0"/>
              </a:rPr>
              <a:t>²; </a:t>
            </a:r>
            <a:r>
              <a:rPr lang="it-IT" sz="2000" dirty="0" smtClean="0">
                <a:latin typeface="Times New Roman" pitchFamily="18" charset="0"/>
                <a:cs typeface="Times New Roman" pitchFamily="18" charset="0"/>
              </a:rPr>
              <a:t>5</a:t>
            </a:r>
            <a:r>
              <a:rPr lang="it-IT" sz="2000" dirty="0">
                <a:latin typeface="Times New Roman" pitchFamily="18" charset="0"/>
                <a:cs typeface="Times New Roman" pitchFamily="18" charset="0"/>
              </a:rPr>
              <a:t>) La formazione e la valutazione degli insegnanti (dal </a:t>
            </a:r>
            <a:r>
              <a:rPr lang="it-IT" sz="2000" dirty="0" smtClean="0">
                <a:latin typeface="Times New Roman" pitchFamily="18" charset="0"/>
                <a:cs typeface="Times New Roman" pitchFamily="18" charset="0"/>
              </a:rPr>
              <a:t>2013); 6</a:t>
            </a:r>
            <a:r>
              <a:rPr lang="it-IT" sz="2000" dirty="0">
                <a:latin typeface="Times New Roman" pitchFamily="18" charset="0"/>
                <a:cs typeface="Times New Roman" pitchFamily="18" charset="0"/>
              </a:rPr>
              <a:t>) La qualificazione dell’istruzione </a:t>
            </a:r>
            <a:r>
              <a:rPr lang="it-IT" sz="2000" dirty="0" smtClean="0">
                <a:latin typeface="Times New Roman" pitchFamily="18" charset="0"/>
                <a:cs typeface="Times New Roman" pitchFamily="18" charset="0"/>
              </a:rPr>
              <a:t>tecnica-professionale</a:t>
            </a:r>
            <a:r>
              <a:rPr lang="it-IT" sz="2000" b="1" dirty="0" smtClean="0">
                <a:solidFill>
                  <a:srgbClr val="FF0000"/>
                </a:solidFill>
                <a:latin typeface="Times New Roman" pitchFamily="18" charset="0"/>
                <a:cs typeface="Times New Roman" pitchFamily="18" charset="0"/>
              </a:rPr>
              <a:t>³; </a:t>
            </a:r>
            <a:r>
              <a:rPr lang="it-IT" sz="2000" dirty="0" smtClean="0">
                <a:latin typeface="Times New Roman" pitchFamily="18" charset="0"/>
                <a:cs typeface="Times New Roman" pitchFamily="18" charset="0"/>
              </a:rPr>
              <a:t>7</a:t>
            </a:r>
            <a:r>
              <a:rPr lang="it-IT" sz="2000" dirty="0">
                <a:latin typeface="Times New Roman" pitchFamily="18" charset="0"/>
                <a:cs typeface="Times New Roman" pitchFamily="18" charset="0"/>
              </a:rPr>
              <a:t>) Riforma e </a:t>
            </a:r>
            <a:r>
              <a:rPr lang="it-IT" sz="2000" dirty="0" smtClean="0">
                <a:latin typeface="Times New Roman" pitchFamily="18" charset="0"/>
                <a:cs typeface="Times New Roman" pitchFamily="18" charset="0"/>
              </a:rPr>
              <a:t>correzioni </a:t>
            </a:r>
            <a:r>
              <a:rPr lang="it-IT" sz="2000" dirty="0">
                <a:latin typeface="Times New Roman" pitchFamily="18" charset="0"/>
                <a:cs typeface="Times New Roman" pitchFamily="18" charset="0"/>
              </a:rPr>
              <a:t>nel </a:t>
            </a:r>
            <a:r>
              <a:rPr lang="it-IT" sz="2000" dirty="0" smtClean="0">
                <a:latin typeface="Times New Roman" pitchFamily="18" charset="0"/>
                <a:cs typeface="Times New Roman" pitchFamily="18" charset="0"/>
              </a:rPr>
              <a:t>capitalismo. </a:t>
            </a:r>
            <a:r>
              <a:rPr lang="it-IT" sz="2000" dirty="0" smtClean="0"/>
              <a:t>Le priorità sono le seguenti:</a:t>
            </a:r>
            <a:endParaRPr lang="it-IT" sz="2000" dirty="0"/>
          </a:p>
          <a:p>
            <a:pPr marL="114300" indent="0">
              <a:buNone/>
            </a:pPr>
            <a:r>
              <a:rPr lang="it-IT" sz="2000" dirty="0" smtClean="0"/>
              <a:t>I. Formazione </a:t>
            </a:r>
            <a:r>
              <a:rPr lang="it-IT" sz="2000" dirty="0"/>
              <a:t>professionale e </a:t>
            </a:r>
            <a:r>
              <a:rPr lang="it-IT" sz="2000" dirty="0" err="1"/>
              <a:t>lifelong</a:t>
            </a:r>
            <a:r>
              <a:rPr lang="it-IT" sz="2000" dirty="0"/>
              <a:t> </a:t>
            </a:r>
            <a:r>
              <a:rPr lang="it-IT" sz="2000" dirty="0" err="1"/>
              <a:t>learning</a:t>
            </a:r>
            <a:r>
              <a:rPr lang="it-IT" sz="2000" dirty="0"/>
              <a:t> (LLL)</a:t>
            </a:r>
          </a:p>
          <a:p>
            <a:pPr marL="114300" indent="0">
              <a:buNone/>
            </a:pPr>
            <a:r>
              <a:rPr lang="it-IT" sz="2000" dirty="0" smtClean="0"/>
              <a:t>II. Formazione </a:t>
            </a:r>
            <a:r>
              <a:rPr lang="it-IT" sz="2000" dirty="0"/>
              <a:t>a distanza.</a:t>
            </a:r>
          </a:p>
          <a:p>
            <a:pPr marL="114300" indent="0">
              <a:buNone/>
            </a:pPr>
            <a:r>
              <a:rPr lang="it-IT" sz="2000" dirty="0" smtClean="0"/>
              <a:t>III. Qualità e verifica dell’insegnamento inteso come professione.</a:t>
            </a:r>
            <a:endParaRPr lang="it-IT" sz="2000" dirty="0"/>
          </a:p>
          <a:p>
            <a:pPr marL="114300" indent="0">
              <a:buNone/>
            </a:pPr>
            <a:r>
              <a:rPr lang="it-IT" sz="2000" dirty="0" smtClean="0"/>
              <a:t>IV. La Cittadinanza </a:t>
            </a:r>
            <a:r>
              <a:rPr lang="it-IT" sz="2000" dirty="0"/>
              <a:t>attiva ed educazione alla democrazia. </a:t>
            </a:r>
          </a:p>
          <a:p>
            <a:pPr marL="114300" indent="0">
              <a:buNone/>
            </a:pPr>
            <a:r>
              <a:rPr lang="it-IT" sz="2000" dirty="0" smtClean="0"/>
              <a:t>V. Valutazione </a:t>
            </a:r>
            <a:r>
              <a:rPr lang="it-IT" sz="2000" dirty="0"/>
              <a:t>dei processi e dei sistemi formativi.</a:t>
            </a:r>
          </a:p>
          <a:p>
            <a:pPr marL="114300" indent="0">
              <a:buNone/>
            </a:pPr>
            <a:r>
              <a:rPr lang="it-IT" sz="2000" dirty="0" smtClean="0"/>
              <a:t>VI. La trasformazione dello studente: da </a:t>
            </a:r>
            <a:r>
              <a:rPr lang="it-IT" sz="2000" dirty="0"/>
              <a:t>«alunno» a discente.</a:t>
            </a:r>
          </a:p>
          <a:p>
            <a:pPr marL="114300" indent="0">
              <a:buNone/>
            </a:pPr>
            <a:r>
              <a:rPr lang="it-IT" sz="2000" dirty="0" smtClean="0"/>
              <a:t>VII. Professione </a:t>
            </a:r>
            <a:r>
              <a:rPr lang="it-IT" sz="2000" dirty="0"/>
              <a:t>docente.</a:t>
            </a:r>
          </a:p>
          <a:p>
            <a:pPr marL="114300" indent="0">
              <a:buNone/>
            </a:pPr>
            <a:r>
              <a:rPr lang="it-IT" sz="2000" dirty="0" smtClean="0"/>
              <a:t>VIII. </a:t>
            </a:r>
            <a:r>
              <a:rPr lang="it-IT" sz="2000" dirty="0" err="1" smtClean="0"/>
              <a:t>Purilinguismo</a:t>
            </a:r>
            <a:r>
              <a:rPr lang="it-IT" sz="2000" dirty="0" smtClean="0"/>
              <a:t> </a:t>
            </a:r>
            <a:r>
              <a:rPr lang="it-IT" sz="2000" dirty="0" err="1"/>
              <a:t>pluricultarismo</a:t>
            </a:r>
            <a:r>
              <a:rPr lang="it-IT" sz="2000" dirty="0"/>
              <a:t> </a:t>
            </a:r>
            <a:r>
              <a:rPr lang="it-IT" sz="2000" dirty="0" err="1"/>
              <a:t>transculturalismo</a:t>
            </a:r>
            <a:r>
              <a:rPr lang="it-IT" sz="2000" dirty="0"/>
              <a:t>.</a:t>
            </a:r>
          </a:p>
          <a:p>
            <a:pPr marL="114300" indent="0">
              <a:buNone/>
            </a:pPr>
            <a:r>
              <a:rPr lang="it-IT" sz="2000" dirty="0" smtClean="0"/>
              <a:t>IX. Verifica </a:t>
            </a:r>
            <a:r>
              <a:rPr lang="it-IT" sz="2000" dirty="0"/>
              <a:t>dei processi di conoscenza in termini qualitativi</a:t>
            </a:r>
          </a:p>
          <a:p>
            <a:pPr marL="114300" indent="0">
              <a:buNone/>
            </a:pPr>
            <a:r>
              <a:rPr lang="it-IT" sz="2000" dirty="0" smtClean="0"/>
              <a:t>X. Crescita</a:t>
            </a:r>
            <a:r>
              <a:rPr lang="it-IT" sz="2000" dirty="0"/>
              <a:t>.</a:t>
            </a:r>
          </a:p>
          <a:p>
            <a:pPr marL="114300" indent="0" algn="just">
              <a:buNone/>
            </a:pPr>
            <a:endParaRPr lang="it-IT" sz="2000" dirty="0" smtClean="0">
              <a:latin typeface="Garamond" pitchFamily="18" charset="0"/>
            </a:endParaRPr>
          </a:p>
        </p:txBody>
      </p:sp>
    </p:spTree>
    <p:extLst>
      <p:ext uri="{BB962C8B-B14F-4D97-AF65-F5344CB8AC3E}">
        <p14:creationId xmlns:p14="http://schemas.microsoft.com/office/powerpoint/2010/main" val="48097292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0"/>
            <a:ext cx="8928992" cy="620688"/>
          </a:xfrm>
        </p:spPr>
        <p:txBody>
          <a:bodyPr/>
          <a:lstStyle/>
          <a:p>
            <a:pPr algn="ctr"/>
            <a:r>
              <a:rPr lang="it-IT" sz="1800" dirty="0"/>
              <a:t/>
            </a:r>
            <a:br>
              <a:rPr lang="it-IT" sz="1800" dirty="0"/>
            </a:br>
            <a:r>
              <a:rPr lang="it-IT" sz="2000" dirty="0"/>
              <a:t/>
            </a:r>
            <a:br>
              <a:rPr lang="it-IT" sz="2000" dirty="0"/>
            </a:br>
            <a:r>
              <a:rPr lang="it-IT" sz="2000" b="1" dirty="0">
                <a:solidFill>
                  <a:srgbClr val="FF0000"/>
                </a:solidFill>
              </a:rPr>
              <a:t>Parte II</a:t>
            </a:r>
            <a:br>
              <a:rPr lang="it-IT" sz="2000" b="1" dirty="0">
                <a:solidFill>
                  <a:srgbClr val="FF0000"/>
                </a:solidFill>
              </a:rPr>
            </a:br>
            <a:r>
              <a:rPr lang="it-IT" sz="2000" b="1" dirty="0"/>
              <a:t>2.4. L’approccio europeo all’educazione degli adulti</a:t>
            </a:r>
          </a:p>
        </p:txBody>
      </p:sp>
      <p:sp>
        <p:nvSpPr>
          <p:cNvPr id="3" name="Segnaposto contenuto 2"/>
          <p:cNvSpPr>
            <a:spLocks noGrp="1"/>
          </p:cNvSpPr>
          <p:nvPr>
            <p:ph idx="1"/>
          </p:nvPr>
        </p:nvSpPr>
        <p:spPr>
          <a:xfrm>
            <a:off x="107504" y="692696"/>
            <a:ext cx="8928992" cy="6048672"/>
          </a:xfrm>
        </p:spPr>
        <p:txBody>
          <a:bodyPr/>
          <a:lstStyle/>
          <a:p>
            <a:pPr marL="0" indent="0" algn="just">
              <a:buNone/>
            </a:pPr>
            <a:r>
              <a:rPr lang="it-IT" sz="2000" dirty="0"/>
              <a:t>Un’importante riflessione sui temi relativi all’educazione degli </a:t>
            </a:r>
            <a:r>
              <a:rPr lang="it-IT" sz="2000" dirty="0" smtClean="0"/>
              <a:t>adulti si </a:t>
            </a:r>
            <a:r>
              <a:rPr lang="it-IT" sz="2000" dirty="0"/>
              <a:t>ritrova in particolare in due documenti europei, la comunicazione </a:t>
            </a:r>
            <a:r>
              <a:rPr lang="it-IT" sz="2000" dirty="0" smtClean="0"/>
              <a:t>della Commissione </a:t>
            </a:r>
            <a:r>
              <a:rPr lang="it-IT" sz="2000" i="1" dirty="0"/>
              <a:t>Educazione degli adulti: non è mai troppo tardi per </a:t>
            </a:r>
            <a:r>
              <a:rPr lang="it-IT" sz="2000" i="1" dirty="0" smtClean="0"/>
              <a:t>apprendere </a:t>
            </a:r>
            <a:r>
              <a:rPr lang="it-IT" sz="2000" dirty="0" smtClean="0"/>
              <a:t>(2006</a:t>
            </a:r>
            <a:r>
              <a:rPr lang="it-IT" sz="2000" dirty="0"/>
              <a:t>) e la comunicazione successiva </a:t>
            </a:r>
            <a:r>
              <a:rPr lang="it-IT" sz="2000" i="1" dirty="0"/>
              <a:t>È sempre il momento di imparare </a:t>
            </a:r>
            <a:r>
              <a:rPr lang="it-IT" sz="2000" dirty="0"/>
              <a:t>(2007</a:t>
            </a:r>
            <a:r>
              <a:rPr lang="it-IT" sz="2000" dirty="0" smtClean="0"/>
              <a:t>). A </a:t>
            </a:r>
            <a:r>
              <a:rPr lang="it-IT" sz="2000" dirty="0"/>
              <a:t>fronte dell’esistenza diffusa di sistemi d’istruzione e di </a:t>
            </a:r>
            <a:r>
              <a:rPr lang="it-IT" sz="2000" dirty="0" smtClean="0"/>
              <a:t>formazione organizzati </a:t>
            </a:r>
            <a:r>
              <a:rPr lang="it-IT" sz="2000" dirty="0"/>
              <a:t>prevalentemente intorno ai giovani, nel primo documento </a:t>
            </a:r>
            <a:r>
              <a:rPr lang="it-IT" sz="2000" dirty="0" smtClean="0"/>
              <a:t>la Commissione </a:t>
            </a:r>
            <a:r>
              <a:rPr lang="it-IT" sz="2000" dirty="0"/>
              <a:t>riconosce nell’educazione degli adulti una </a:t>
            </a:r>
            <a:r>
              <a:rPr lang="it-IT" sz="2000" dirty="0" smtClean="0"/>
              <a:t>componente essenziale </a:t>
            </a:r>
            <a:r>
              <a:rPr lang="it-IT" sz="2000" dirty="0"/>
              <a:t>dell’apprendimento permanente e declina il proprio </a:t>
            </a:r>
            <a:r>
              <a:rPr lang="it-IT" sz="2000" dirty="0" smtClean="0"/>
              <a:t>messaggio in </a:t>
            </a:r>
            <a:r>
              <a:rPr lang="it-IT" sz="2000" dirty="0"/>
              <a:t>cinque punti chiave (pp. 6‐11):</a:t>
            </a:r>
          </a:p>
          <a:p>
            <a:pPr marL="0" indent="0" algn="just">
              <a:buNone/>
            </a:pPr>
            <a:r>
              <a:rPr lang="it-IT" sz="2000" dirty="0"/>
              <a:t>1. </a:t>
            </a:r>
            <a:r>
              <a:rPr lang="it-IT" sz="2000" i="1" dirty="0"/>
              <a:t>Eliminare gli ostacoli alla partecipazione </a:t>
            </a:r>
            <a:r>
              <a:rPr lang="it-IT" sz="2000" dirty="0"/>
              <a:t>incrementando la </a:t>
            </a:r>
            <a:r>
              <a:rPr lang="it-IT" sz="2000" dirty="0" smtClean="0"/>
              <a:t>presenza degli </a:t>
            </a:r>
            <a:r>
              <a:rPr lang="it-IT" sz="2000" dirty="0"/>
              <a:t>adulti alle attività di apprendimento e favorendo </a:t>
            </a:r>
            <a:r>
              <a:rPr lang="it-IT" sz="2000" dirty="0" smtClean="0"/>
              <a:t>la partecipazione </a:t>
            </a:r>
            <a:r>
              <a:rPr lang="it-IT" sz="2000" dirty="0"/>
              <a:t>delle persone poco qualificate.</a:t>
            </a:r>
          </a:p>
          <a:p>
            <a:pPr marL="0" indent="0" algn="just">
              <a:buNone/>
            </a:pPr>
            <a:r>
              <a:rPr lang="it-IT" sz="2000" dirty="0"/>
              <a:t>2. </a:t>
            </a:r>
            <a:r>
              <a:rPr lang="it-IT" sz="2000" i="1" dirty="0"/>
              <a:t>Garantire la qualità dell’educazione degli adulti </a:t>
            </a:r>
            <a:r>
              <a:rPr lang="it-IT" sz="2000" dirty="0"/>
              <a:t>investendo </a:t>
            </a:r>
            <a:r>
              <a:rPr lang="it-IT" sz="2000" dirty="0" smtClean="0"/>
              <a:t>nel miglioramento </a:t>
            </a:r>
            <a:r>
              <a:rPr lang="it-IT" sz="2000" dirty="0"/>
              <a:t>della </a:t>
            </a:r>
            <a:r>
              <a:rPr lang="it-IT" sz="2000" dirty="0" smtClean="0"/>
              <a:t>metodologia </a:t>
            </a:r>
            <a:r>
              <a:rPr lang="it-IT" sz="2000" dirty="0"/>
              <a:t>e dei materiali didattici </a:t>
            </a:r>
            <a:r>
              <a:rPr lang="it-IT" sz="2000" dirty="0" smtClean="0"/>
              <a:t>adattati </a:t>
            </a:r>
            <a:r>
              <a:rPr lang="it-IT" sz="2000" dirty="0"/>
              <a:t>ai discenti adulti e nell’aggiornamento continuo di coloro </a:t>
            </a:r>
            <a:r>
              <a:rPr lang="it-IT" sz="2000" dirty="0" smtClean="0"/>
              <a:t>che operano </a:t>
            </a:r>
            <a:r>
              <a:rPr lang="it-IT" sz="2000" dirty="0"/>
              <a:t>nell’educazione degli adulti.</a:t>
            </a:r>
          </a:p>
          <a:p>
            <a:pPr marL="0" indent="0" algn="just">
              <a:buNone/>
            </a:pPr>
            <a:r>
              <a:rPr lang="it-IT" sz="2000" dirty="0"/>
              <a:t>3. </a:t>
            </a:r>
            <a:r>
              <a:rPr lang="it-IT" sz="2000" i="1" dirty="0"/>
              <a:t>Riconoscere e convalidare i risultati dell’apprendimento </a:t>
            </a:r>
            <a:r>
              <a:rPr lang="it-IT" sz="2000" dirty="0" smtClean="0"/>
              <a:t>attraverso l’attivazione </a:t>
            </a:r>
            <a:r>
              <a:rPr lang="it-IT" sz="2000" dirty="0"/>
              <a:t>di sistemi di riconoscimento e </a:t>
            </a:r>
            <a:r>
              <a:rPr lang="it-IT" sz="2000" dirty="0" smtClean="0"/>
              <a:t>convalida dell’apprendimento </a:t>
            </a:r>
            <a:r>
              <a:rPr lang="it-IT" sz="2000" dirty="0"/>
              <a:t>non formale e informale basati su </a:t>
            </a:r>
            <a:r>
              <a:rPr lang="it-IT" sz="2000" dirty="0" smtClean="0"/>
              <a:t>principi comuni </a:t>
            </a:r>
            <a:r>
              <a:rPr lang="it-IT" sz="2000" dirty="0"/>
              <a:t>europei.</a:t>
            </a:r>
          </a:p>
          <a:p>
            <a:pPr marL="0" indent="0" algn="just">
              <a:buNone/>
            </a:pPr>
            <a:r>
              <a:rPr lang="it-IT" sz="2000" dirty="0"/>
              <a:t>4. </a:t>
            </a:r>
            <a:r>
              <a:rPr lang="it-IT" sz="2000" i="1" dirty="0"/>
              <a:t>Investire nella popolazione che invecchia e nei migranti </a:t>
            </a:r>
            <a:r>
              <a:rPr lang="it-IT" sz="2000" dirty="0"/>
              <a:t>mettendo </a:t>
            </a:r>
            <a:r>
              <a:rPr lang="it-IT" sz="2000" dirty="0" smtClean="0"/>
              <a:t>a punto </a:t>
            </a:r>
            <a:r>
              <a:rPr lang="it-IT" sz="2000" dirty="0"/>
              <a:t>un’istruzione e una formazione adattate alle esigenze </a:t>
            </a:r>
            <a:r>
              <a:rPr lang="it-IT" sz="2000" dirty="0" smtClean="0"/>
              <a:t>del discente.</a:t>
            </a:r>
            <a:endParaRPr lang="it-IT" sz="2000" dirty="0"/>
          </a:p>
        </p:txBody>
      </p:sp>
    </p:spTree>
    <p:extLst>
      <p:ext uri="{BB962C8B-B14F-4D97-AF65-F5344CB8AC3E}">
        <p14:creationId xmlns:p14="http://schemas.microsoft.com/office/powerpoint/2010/main" val="4809729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0"/>
            <a:ext cx="8928992" cy="620688"/>
          </a:xfrm>
        </p:spPr>
        <p:txBody>
          <a:bodyPr/>
          <a:lstStyle/>
          <a:p>
            <a:pPr algn="ctr"/>
            <a:r>
              <a:rPr lang="it-IT" sz="1800" dirty="0"/>
              <a:t/>
            </a:r>
            <a:br>
              <a:rPr lang="it-IT" sz="1800" dirty="0"/>
            </a:br>
            <a:r>
              <a:rPr lang="it-IT" sz="2000" b="1" dirty="0">
                <a:solidFill>
                  <a:srgbClr val="FF0000"/>
                </a:solidFill>
              </a:rPr>
              <a:t>Parte II</a:t>
            </a:r>
            <a:br>
              <a:rPr lang="it-IT" sz="2000" b="1" dirty="0">
                <a:solidFill>
                  <a:srgbClr val="FF0000"/>
                </a:solidFill>
              </a:rPr>
            </a:br>
            <a:r>
              <a:rPr lang="it-IT" sz="2000" b="1" dirty="0"/>
              <a:t>2.4. L’approccio europeo all’educazione degli adulti</a:t>
            </a:r>
          </a:p>
        </p:txBody>
      </p:sp>
      <p:sp>
        <p:nvSpPr>
          <p:cNvPr id="3" name="Segnaposto contenuto 2"/>
          <p:cNvSpPr>
            <a:spLocks noGrp="1"/>
          </p:cNvSpPr>
          <p:nvPr>
            <p:ph idx="1"/>
          </p:nvPr>
        </p:nvSpPr>
        <p:spPr>
          <a:xfrm>
            <a:off x="107504" y="692696"/>
            <a:ext cx="8928992" cy="5976664"/>
          </a:xfrm>
        </p:spPr>
        <p:txBody>
          <a:bodyPr/>
          <a:lstStyle/>
          <a:p>
            <a:pPr marL="0" indent="0" algn="just">
              <a:buNone/>
            </a:pPr>
            <a:r>
              <a:rPr lang="it-IT" sz="2000" dirty="0"/>
              <a:t>5. </a:t>
            </a:r>
            <a:r>
              <a:rPr lang="it-IT" sz="2000" i="1" dirty="0"/>
              <a:t>Definire indicatori e punti di riferimento </a:t>
            </a:r>
            <a:r>
              <a:rPr lang="it-IT" sz="2000" dirty="0"/>
              <a:t>che favoriscano </a:t>
            </a:r>
            <a:r>
              <a:rPr lang="it-IT" sz="2000" dirty="0" smtClean="0"/>
              <a:t>il miglioramento </a:t>
            </a:r>
            <a:r>
              <a:rPr lang="it-IT" sz="2000" dirty="0"/>
              <a:t>della qualità e della comparabilità dei </a:t>
            </a:r>
            <a:r>
              <a:rPr lang="it-IT" sz="2000" dirty="0" smtClean="0"/>
              <a:t>dati sull’educazione </a:t>
            </a:r>
            <a:r>
              <a:rPr lang="it-IT" sz="2000" dirty="0"/>
              <a:t>degli adulti evidenziando i </a:t>
            </a:r>
            <a:r>
              <a:rPr lang="it-IT" sz="2000" dirty="0" smtClean="0"/>
              <a:t>vantaggi dell’educazione </a:t>
            </a:r>
            <a:r>
              <a:rPr lang="it-IT" sz="2000" dirty="0"/>
              <a:t>e gli ostacoli presenti</a:t>
            </a:r>
            <a:r>
              <a:rPr lang="it-IT" sz="2000" dirty="0" smtClean="0"/>
              <a:t>.</a:t>
            </a:r>
          </a:p>
          <a:p>
            <a:pPr marL="0" indent="0" algn="just">
              <a:buNone/>
            </a:pPr>
            <a:r>
              <a:rPr lang="it-IT" sz="2000" dirty="0"/>
              <a:t>Nella comunicazione successiva, </a:t>
            </a:r>
            <a:r>
              <a:rPr lang="it-IT" sz="2000" i="1" dirty="0"/>
              <a:t>È sempre il momento di </a:t>
            </a:r>
            <a:r>
              <a:rPr lang="it-IT" sz="2000" i="1" dirty="0" smtClean="0"/>
              <a:t>imparare </a:t>
            </a:r>
            <a:r>
              <a:rPr lang="it-IT" sz="2000" dirty="0" smtClean="0"/>
              <a:t>(2007</a:t>
            </a:r>
            <a:r>
              <a:rPr lang="it-IT" sz="2000" dirty="0"/>
              <a:t>), viene stabilito il piano d’azione per dare attuazione a tali </a:t>
            </a:r>
            <a:r>
              <a:rPr lang="it-IT" sz="2000" dirty="0" smtClean="0"/>
              <a:t>messaggi nella </a:t>
            </a:r>
            <a:r>
              <a:rPr lang="it-IT" sz="2000" dirty="0"/>
              <a:t>convinzione che con la creazione di un sistema efficiente </a:t>
            </a:r>
            <a:r>
              <a:rPr lang="it-IT" sz="2000" dirty="0" smtClean="0"/>
              <a:t>di educazione </a:t>
            </a:r>
            <a:r>
              <a:rPr lang="it-IT" sz="2000" dirty="0"/>
              <a:t>degli adulti si possa contribuire in modo decisivo </a:t>
            </a:r>
            <a:r>
              <a:rPr lang="it-IT" sz="2000" dirty="0" smtClean="0"/>
              <a:t>al raggiungimento </a:t>
            </a:r>
            <a:r>
              <a:rPr lang="it-IT" sz="2000" dirty="0"/>
              <a:t>degli obiettivi di Lisbona, all’apprendimento </a:t>
            </a:r>
            <a:r>
              <a:rPr lang="it-IT" sz="2000" dirty="0" smtClean="0"/>
              <a:t>permanente (</a:t>
            </a:r>
            <a:r>
              <a:rPr lang="it-IT" sz="2000" i="1" dirty="0" err="1" smtClean="0"/>
              <a:t>lifelong</a:t>
            </a:r>
            <a:r>
              <a:rPr lang="it-IT" sz="2000" dirty="0"/>
              <a:t>) e all’apprendimento che abbraccia ogni aspetto della </a:t>
            </a:r>
            <a:r>
              <a:rPr lang="it-IT" sz="2000" dirty="0" smtClean="0"/>
              <a:t>vita (</a:t>
            </a:r>
            <a:r>
              <a:rPr lang="it-IT" sz="2000" i="1" dirty="0" err="1" smtClean="0"/>
              <a:t>lifewide</a:t>
            </a:r>
            <a:r>
              <a:rPr lang="it-IT" sz="2000" dirty="0"/>
              <a:t>). Sono però fondamentali alcuni elementi tra loro </a:t>
            </a:r>
            <a:r>
              <a:rPr lang="it-IT" sz="2000" dirty="0" smtClean="0"/>
              <a:t>strettamente correlati</a:t>
            </a:r>
            <a:r>
              <a:rPr lang="it-IT" sz="2000" dirty="0"/>
              <a:t>:</a:t>
            </a:r>
          </a:p>
          <a:p>
            <a:pPr marL="0" indent="0" algn="just">
              <a:buNone/>
            </a:pPr>
            <a:r>
              <a:rPr lang="it-IT" sz="2000" dirty="0"/>
              <a:t>- le </a:t>
            </a:r>
            <a:r>
              <a:rPr lang="it-IT" sz="2000" i="1" dirty="0"/>
              <a:t>politiche </a:t>
            </a:r>
            <a:r>
              <a:rPr lang="it-IT" sz="2000" dirty="0"/>
              <a:t>adottate per rispondere ai bisogni e alle </a:t>
            </a:r>
            <a:r>
              <a:rPr lang="it-IT" sz="2000" dirty="0" smtClean="0"/>
              <a:t>esigenze della </a:t>
            </a:r>
            <a:r>
              <a:rPr lang="it-IT" sz="2000" dirty="0"/>
              <a:t>società e dell’economia;</a:t>
            </a:r>
          </a:p>
          <a:p>
            <a:pPr marL="0" indent="0" algn="just">
              <a:buNone/>
            </a:pPr>
            <a:r>
              <a:rPr lang="it-IT" sz="2000" dirty="0"/>
              <a:t>- le strutture di </a:t>
            </a:r>
            <a:r>
              <a:rPr lang="it-IT" sz="2000" i="1" dirty="0" err="1"/>
              <a:t>governance</a:t>
            </a:r>
            <a:r>
              <a:rPr lang="it-IT" sz="2000" dirty="0"/>
              <a:t>, riguardanti tra l’altro la </a:t>
            </a:r>
            <a:r>
              <a:rPr lang="it-IT" sz="2000" dirty="0" smtClean="0"/>
              <a:t>qualità, l’efficienza </a:t>
            </a:r>
            <a:r>
              <a:rPr lang="it-IT" sz="2000" dirty="0"/>
              <a:t>e l’affidabilità dei risultati del </a:t>
            </a:r>
            <a:r>
              <a:rPr lang="it-IT" sz="2000" dirty="0" smtClean="0"/>
              <a:t>sistema dell’educazione </a:t>
            </a:r>
            <a:r>
              <a:rPr lang="it-IT" sz="2000" dirty="0"/>
              <a:t>degli adulti;</a:t>
            </a:r>
          </a:p>
          <a:p>
            <a:pPr marL="0" indent="0" algn="just">
              <a:buNone/>
            </a:pPr>
            <a:r>
              <a:rPr lang="it-IT" sz="2000" dirty="0"/>
              <a:t>- i sistemi di </a:t>
            </a:r>
            <a:r>
              <a:rPr lang="it-IT" sz="2000" i="1" dirty="0"/>
              <a:t>erogazione </a:t>
            </a:r>
            <a:r>
              <a:rPr lang="it-IT" sz="2000" dirty="0"/>
              <a:t>‐ intesi come attività didattiche, </a:t>
            </a:r>
            <a:r>
              <a:rPr lang="it-IT" sz="2000" dirty="0" smtClean="0"/>
              <a:t>sostegno all’apprendimento </a:t>
            </a:r>
            <a:r>
              <a:rPr lang="it-IT" sz="2000" dirty="0"/>
              <a:t>e riconoscimento dei </a:t>
            </a:r>
            <a:r>
              <a:rPr lang="it-IT" sz="2000" dirty="0" smtClean="0"/>
              <a:t>risultati dell’apprendimento </a:t>
            </a:r>
            <a:r>
              <a:rPr lang="it-IT" sz="2000" dirty="0"/>
              <a:t>che tengano conto della motivazione e </a:t>
            </a:r>
            <a:r>
              <a:rPr lang="it-IT" sz="2000" dirty="0" smtClean="0"/>
              <a:t>dei bisogni </a:t>
            </a:r>
            <a:r>
              <a:rPr lang="it-IT" sz="2000" dirty="0"/>
              <a:t>formativi dei discenti nel quadro dei bisogni e </a:t>
            </a:r>
            <a:r>
              <a:rPr lang="it-IT" sz="2000" dirty="0" smtClean="0"/>
              <a:t>delle esigenze </a:t>
            </a:r>
            <a:r>
              <a:rPr lang="it-IT" sz="2000" dirty="0"/>
              <a:t>della società e dell’economia.</a:t>
            </a:r>
          </a:p>
          <a:p>
            <a:pPr marL="0" indent="0" algn="just">
              <a:buNone/>
            </a:pPr>
            <a:endParaRPr lang="it-IT" sz="2200" dirty="0"/>
          </a:p>
        </p:txBody>
      </p:sp>
    </p:spTree>
    <p:extLst>
      <p:ext uri="{BB962C8B-B14F-4D97-AF65-F5344CB8AC3E}">
        <p14:creationId xmlns:p14="http://schemas.microsoft.com/office/powerpoint/2010/main" val="4809729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0"/>
            <a:ext cx="8928992" cy="620688"/>
          </a:xfrm>
        </p:spPr>
        <p:txBody>
          <a:bodyPr/>
          <a:lstStyle/>
          <a:p>
            <a:pPr algn="ctr"/>
            <a:r>
              <a:rPr lang="it-IT" sz="1800" dirty="0"/>
              <a:t/>
            </a:r>
            <a:br>
              <a:rPr lang="it-IT" sz="1800" dirty="0"/>
            </a:br>
            <a:r>
              <a:rPr lang="it-IT" sz="2000" b="1" dirty="0">
                <a:solidFill>
                  <a:srgbClr val="FF0000"/>
                </a:solidFill>
              </a:rPr>
              <a:t>Parte II</a:t>
            </a:r>
            <a:br>
              <a:rPr lang="it-IT" sz="2000" b="1" dirty="0">
                <a:solidFill>
                  <a:srgbClr val="FF0000"/>
                </a:solidFill>
              </a:rPr>
            </a:br>
            <a:r>
              <a:rPr lang="it-IT" sz="2000" b="1" dirty="0"/>
              <a:t>2.4. L’approccio europeo all’educazione degli adulti</a:t>
            </a:r>
          </a:p>
        </p:txBody>
      </p:sp>
      <p:sp>
        <p:nvSpPr>
          <p:cNvPr id="3" name="Segnaposto contenuto 2"/>
          <p:cNvSpPr>
            <a:spLocks noGrp="1"/>
          </p:cNvSpPr>
          <p:nvPr>
            <p:ph idx="1"/>
          </p:nvPr>
        </p:nvSpPr>
        <p:spPr>
          <a:xfrm>
            <a:off x="107504" y="692696"/>
            <a:ext cx="8928992" cy="5976664"/>
          </a:xfrm>
        </p:spPr>
        <p:txBody>
          <a:bodyPr/>
          <a:lstStyle/>
          <a:p>
            <a:pPr marL="0" indent="0" algn="just">
              <a:buNone/>
            </a:pPr>
            <a:r>
              <a:rPr lang="it-IT" sz="2000" dirty="0"/>
              <a:t>Entrambi i documenti proposti dalla Commissione vengono </a:t>
            </a:r>
            <a:r>
              <a:rPr lang="it-IT" sz="2000" dirty="0" smtClean="0"/>
              <a:t>accolti favorevolmente </a:t>
            </a:r>
            <a:r>
              <a:rPr lang="it-IT" sz="2000" dirty="0"/>
              <a:t>dal Consiglio, che nelle sue </a:t>
            </a:r>
            <a:r>
              <a:rPr lang="it-IT" sz="2000" i="1" dirty="0"/>
              <a:t>Conclusioni </a:t>
            </a:r>
            <a:r>
              <a:rPr lang="it-IT" sz="2000" i="1" dirty="0" smtClean="0"/>
              <a:t>sull’istruzione destinata </a:t>
            </a:r>
            <a:r>
              <a:rPr lang="it-IT" sz="2000" i="1" dirty="0"/>
              <a:t>agli adulti </a:t>
            </a:r>
            <a:r>
              <a:rPr lang="it-IT" sz="2000" dirty="0"/>
              <a:t>(2008) condivide l’idea che l’istruzione rivolta </a:t>
            </a:r>
            <a:r>
              <a:rPr lang="it-IT" sz="2000" dirty="0" smtClean="0"/>
              <a:t>agli adulti </a:t>
            </a:r>
            <a:r>
              <a:rPr lang="it-IT" sz="2000" dirty="0"/>
              <a:t>possa apportare vantaggi non solo economici e sociali, quali </a:t>
            </a:r>
            <a:r>
              <a:rPr lang="it-IT" sz="2000" dirty="0" smtClean="0"/>
              <a:t>un aumento </a:t>
            </a:r>
            <a:r>
              <a:rPr lang="it-IT" sz="2000" dirty="0"/>
              <a:t>dei posti di lavoro, l’accesso a lavori di migliore qualità, </a:t>
            </a:r>
            <a:r>
              <a:rPr lang="it-IT" sz="2000" dirty="0" smtClean="0"/>
              <a:t>una cittadinanza </a:t>
            </a:r>
            <a:r>
              <a:rPr lang="it-IT" sz="2000" dirty="0"/>
              <a:t>più responsabile e una maggiore partecipazione dei </a:t>
            </a:r>
            <a:r>
              <a:rPr lang="it-IT" sz="2000" dirty="0" smtClean="0"/>
              <a:t>cittadini, ma </a:t>
            </a:r>
            <a:r>
              <a:rPr lang="it-IT" sz="2000" dirty="0"/>
              <a:t>anche vantaggi individuali come una </a:t>
            </a:r>
            <a:r>
              <a:rPr lang="it-IT" sz="2000" b="1" dirty="0">
                <a:solidFill>
                  <a:srgbClr val="FF0000"/>
                </a:solidFill>
              </a:rPr>
              <a:t>migliore autorealizzazione</a:t>
            </a:r>
            <a:r>
              <a:rPr lang="it-IT" sz="2000" dirty="0"/>
              <a:t>, </a:t>
            </a:r>
            <a:r>
              <a:rPr lang="it-IT" sz="2000" dirty="0" smtClean="0"/>
              <a:t>un miglioramento della </a:t>
            </a:r>
            <a:r>
              <a:rPr lang="it-IT" sz="2000" dirty="0"/>
              <a:t>salute e del benessere e un’accresciuta </a:t>
            </a:r>
            <a:r>
              <a:rPr lang="it-IT" sz="2000" b="1" dirty="0" smtClean="0">
                <a:solidFill>
                  <a:srgbClr val="FF0000"/>
                </a:solidFill>
              </a:rPr>
              <a:t>autostima</a:t>
            </a:r>
            <a:r>
              <a:rPr lang="it-IT" sz="2000" dirty="0" smtClean="0"/>
              <a:t>. Pertanto </a:t>
            </a:r>
            <a:r>
              <a:rPr lang="it-IT" sz="2000" dirty="0"/>
              <a:t>il Consiglio sottolinea che l’educazione degli adulti </a:t>
            </a:r>
            <a:r>
              <a:rPr lang="it-IT" sz="2000" dirty="0" smtClean="0"/>
              <a:t>dovrebbe essere </a:t>
            </a:r>
            <a:r>
              <a:rPr lang="it-IT" sz="2000" dirty="0"/>
              <a:t>oggetto di maggiore considerazione e di più efficace sostegno </a:t>
            </a:r>
            <a:r>
              <a:rPr lang="it-IT" sz="2000" dirty="0" smtClean="0"/>
              <a:t>a livello </a:t>
            </a:r>
            <a:r>
              <a:rPr lang="it-IT" sz="2000" dirty="0"/>
              <a:t>nazionale nel contesto degli sforzi globali per sviluppare </a:t>
            </a:r>
            <a:r>
              <a:rPr lang="it-IT" sz="2000" dirty="0" smtClean="0"/>
              <a:t>una cultura </a:t>
            </a:r>
            <a:r>
              <a:rPr lang="it-IT" sz="2000" dirty="0"/>
              <a:t>dell’apprendimento lungo tutto l’arco della vita. Gli Stati </a:t>
            </a:r>
            <a:r>
              <a:rPr lang="it-IT" sz="2000" dirty="0" smtClean="0"/>
              <a:t>membri, con </a:t>
            </a:r>
            <a:r>
              <a:rPr lang="it-IT" sz="2000" dirty="0"/>
              <a:t>il supporto della Commissione, sono quindi tenuti ad </a:t>
            </a:r>
            <a:r>
              <a:rPr lang="it-IT" sz="2000" dirty="0" smtClean="0"/>
              <a:t>investire nell’ulteriore </a:t>
            </a:r>
            <a:r>
              <a:rPr lang="it-IT" sz="2000" dirty="0"/>
              <a:t>sviluppo e miglioramento dell’istruzione rivolta agli </a:t>
            </a:r>
            <a:r>
              <a:rPr lang="it-IT" sz="2000" dirty="0" smtClean="0"/>
              <a:t>adulti, non </a:t>
            </a:r>
            <a:r>
              <a:rPr lang="it-IT" sz="2000" dirty="0"/>
              <a:t>soltanto nel senso di accrescerne le possibilità e di allargare l’accesso </a:t>
            </a:r>
            <a:r>
              <a:rPr lang="it-IT" sz="2000" dirty="0" smtClean="0"/>
              <a:t>e la </a:t>
            </a:r>
            <a:r>
              <a:rPr lang="it-IT" sz="2000" dirty="0"/>
              <a:t>partecipazione, ma anche al fine di ricavare risultati più pertinenti </a:t>
            </a:r>
            <a:r>
              <a:rPr lang="it-IT" sz="2000" dirty="0" smtClean="0"/>
              <a:t>e mirati.</a:t>
            </a:r>
          </a:p>
          <a:p>
            <a:pPr marL="0" indent="0" algn="just">
              <a:buNone/>
            </a:pPr>
            <a:endParaRPr lang="it-IT" sz="2000" dirty="0"/>
          </a:p>
        </p:txBody>
      </p:sp>
    </p:spTree>
    <p:extLst>
      <p:ext uri="{BB962C8B-B14F-4D97-AF65-F5344CB8AC3E}">
        <p14:creationId xmlns:p14="http://schemas.microsoft.com/office/powerpoint/2010/main" val="4809729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0"/>
            <a:ext cx="8928992" cy="548680"/>
          </a:xfrm>
        </p:spPr>
        <p:txBody>
          <a:bodyPr/>
          <a:lstStyle/>
          <a:p>
            <a:pPr algn="ctr"/>
            <a:r>
              <a:rPr lang="it-IT" sz="1800" b="1" dirty="0">
                <a:solidFill>
                  <a:srgbClr val="FF0000"/>
                </a:solidFill>
              </a:rPr>
              <a:t>Parte II</a:t>
            </a:r>
            <a:br>
              <a:rPr lang="it-IT" sz="1800" b="1" dirty="0">
                <a:solidFill>
                  <a:srgbClr val="FF0000"/>
                </a:solidFill>
              </a:rPr>
            </a:br>
            <a:r>
              <a:rPr lang="it-IT" sz="1800" b="1" dirty="0" smtClean="0"/>
              <a:t>2.5. Il contesto nazionale.</a:t>
            </a:r>
            <a:endParaRPr lang="it-IT" sz="1800" b="1" dirty="0"/>
          </a:p>
        </p:txBody>
      </p:sp>
      <p:sp>
        <p:nvSpPr>
          <p:cNvPr id="3" name="Segnaposto contenuto 2"/>
          <p:cNvSpPr>
            <a:spLocks noGrp="1"/>
          </p:cNvSpPr>
          <p:nvPr>
            <p:ph idx="1"/>
          </p:nvPr>
        </p:nvSpPr>
        <p:spPr>
          <a:xfrm>
            <a:off x="107504" y="692696"/>
            <a:ext cx="8856984" cy="5976664"/>
          </a:xfrm>
        </p:spPr>
        <p:txBody>
          <a:bodyPr/>
          <a:lstStyle/>
          <a:p>
            <a:pPr marL="0" indent="0" algn="just">
              <a:buNone/>
            </a:pPr>
            <a:r>
              <a:rPr lang="it-IT" sz="2000" dirty="0"/>
              <a:t>Dal 1996 ‐ </a:t>
            </a:r>
            <a:r>
              <a:rPr lang="it-IT" sz="2000" i="1" dirty="0"/>
              <a:t>Anno europeo dell’istruzione e della formazione lungo </a:t>
            </a:r>
            <a:r>
              <a:rPr lang="it-IT" sz="2000" i="1" dirty="0" smtClean="0"/>
              <a:t>tutto l’arco </a:t>
            </a:r>
            <a:r>
              <a:rPr lang="it-IT" sz="2000" i="1" dirty="0"/>
              <a:t>della vita</a:t>
            </a:r>
            <a:r>
              <a:rPr lang="it-IT" sz="2000" dirty="0"/>
              <a:t>, l’approccio all’educazione degli adulti (</a:t>
            </a:r>
            <a:r>
              <a:rPr lang="it-IT" sz="2000" dirty="0" err="1"/>
              <a:t>EdA</a:t>
            </a:r>
            <a:r>
              <a:rPr lang="it-IT" sz="2000" dirty="0"/>
              <a:t>) in Italia si </a:t>
            </a:r>
            <a:r>
              <a:rPr lang="it-IT" sz="2000" dirty="0" smtClean="0"/>
              <a:t>è modificato </a:t>
            </a:r>
            <a:r>
              <a:rPr lang="it-IT" sz="2000" dirty="0"/>
              <a:t>progressivamente. Inizialmente limitata alla sola </a:t>
            </a:r>
            <a:r>
              <a:rPr lang="it-IT" sz="2000" dirty="0" smtClean="0"/>
              <a:t>istruzione. </a:t>
            </a:r>
            <a:r>
              <a:rPr lang="it-IT" sz="2000" dirty="0"/>
              <a:t>(soprattutto corsi “150 ore” per il conseguimento della licenza media) </a:t>
            </a:r>
            <a:r>
              <a:rPr lang="it-IT" sz="2000" dirty="0" smtClean="0"/>
              <a:t>o alla </a:t>
            </a:r>
            <a:r>
              <a:rPr lang="it-IT" sz="2000" dirty="0"/>
              <a:t>formazione professionale, </a:t>
            </a:r>
            <a:r>
              <a:rPr lang="it-IT" sz="2000" dirty="0" err="1"/>
              <a:t>l’EdA</a:t>
            </a:r>
            <a:r>
              <a:rPr lang="it-IT" sz="2000" dirty="0"/>
              <a:t> ha assunto sempre più </a:t>
            </a:r>
            <a:r>
              <a:rPr lang="it-IT" sz="2000" dirty="0" smtClean="0"/>
              <a:t>le caratteristiche </a:t>
            </a:r>
            <a:r>
              <a:rPr lang="it-IT" sz="2000" dirty="0"/>
              <a:t>del </a:t>
            </a:r>
            <a:r>
              <a:rPr lang="it-IT" sz="2000" i="1" dirty="0" err="1"/>
              <a:t>lifelong</a:t>
            </a:r>
            <a:r>
              <a:rPr lang="it-IT" sz="2000" i="1" dirty="0"/>
              <a:t> </a:t>
            </a:r>
            <a:r>
              <a:rPr lang="it-IT" sz="2000" i="1" dirty="0" err="1"/>
              <a:t>learning</a:t>
            </a:r>
            <a:r>
              <a:rPr lang="it-IT" sz="2000" dirty="0"/>
              <a:t>, cioè di una formazione orientata </a:t>
            </a:r>
            <a:r>
              <a:rPr lang="it-IT" sz="2000" dirty="0" smtClean="0"/>
              <a:t>al soggetto </a:t>
            </a:r>
            <a:r>
              <a:rPr lang="it-IT" sz="2000" dirty="0"/>
              <a:t>che apprende e che si estende a tutti i contesti di </a:t>
            </a:r>
            <a:r>
              <a:rPr lang="it-IT" sz="2000" dirty="0" smtClean="0"/>
              <a:t>apprendimento: formale</a:t>
            </a:r>
            <a:r>
              <a:rPr lang="it-IT" sz="2000" dirty="0"/>
              <a:t>, non formale ed informale. Il </a:t>
            </a:r>
            <a:r>
              <a:rPr lang="it-IT" sz="2000" i="1" dirty="0"/>
              <a:t>Patto per il lavoro </a:t>
            </a:r>
            <a:r>
              <a:rPr lang="it-IT" sz="2000" dirty="0"/>
              <a:t>siglato dal </a:t>
            </a:r>
            <a:r>
              <a:rPr lang="it-IT" sz="2000" dirty="0" smtClean="0"/>
              <a:t>Governo e </a:t>
            </a:r>
            <a:r>
              <a:rPr lang="it-IT" sz="2000" dirty="0"/>
              <a:t>dalle Parti sociali nel settembre 1996 e il successivo </a:t>
            </a:r>
            <a:r>
              <a:rPr lang="it-IT" sz="2000" i="1" dirty="0"/>
              <a:t>Patto sociale per </a:t>
            </a:r>
            <a:r>
              <a:rPr lang="it-IT" sz="2000" i="1" dirty="0" smtClean="0"/>
              <a:t>lo sviluppo </a:t>
            </a:r>
            <a:r>
              <a:rPr lang="it-IT" sz="2000" i="1" dirty="0"/>
              <a:t>e l’occupazione </a:t>
            </a:r>
            <a:r>
              <a:rPr lang="it-IT" sz="2000" dirty="0"/>
              <a:t>del 22 dicembre 1998 rappresentano la matrice </a:t>
            </a:r>
            <a:r>
              <a:rPr lang="it-IT" sz="2000" dirty="0" smtClean="0"/>
              <a:t>del nuovo </a:t>
            </a:r>
            <a:r>
              <a:rPr lang="it-IT" sz="2000" dirty="0"/>
              <a:t>assetto del sistema formativo italiano. I principali cambiamenti </a:t>
            </a:r>
            <a:r>
              <a:rPr lang="it-IT" sz="2000" dirty="0" smtClean="0"/>
              <a:t>che caratterizzano </a:t>
            </a:r>
            <a:r>
              <a:rPr lang="it-IT" sz="2000" dirty="0"/>
              <a:t>tale sistema ruotano intorno a due assi: </a:t>
            </a:r>
            <a:r>
              <a:rPr lang="it-IT" sz="2000" dirty="0" smtClean="0"/>
              <a:t>quello dell’integrazione </a:t>
            </a:r>
            <a:r>
              <a:rPr lang="it-IT" sz="2000" dirty="0"/>
              <a:t>e quello del </a:t>
            </a:r>
            <a:r>
              <a:rPr lang="it-IT" sz="2000" dirty="0" smtClean="0"/>
              <a:t>decentramento. Il </a:t>
            </a:r>
            <a:r>
              <a:rPr lang="it-IT" sz="2000" i="1" dirty="0"/>
              <a:t>Patto per il Lavoro </a:t>
            </a:r>
            <a:r>
              <a:rPr lang="it-IT" sz="2000" dirty="0"/>
              <a:t>dedica ampio spazio alla formazione, intesa </a:t>
            </a:r>
            <a:r>
              <a:rPr lang="it-IT" sz="2000" dirty="0" smtClean="0"/>
              <a:t>sia come </a:t>
            </a:r>
            <a:r>
              <a:rPr lang="it-IT" sz="2000" dirty="0"/>
              <a:t>sviluppo della professionalità che come cultura e </a:t>
            </a:r>
            <a:r>
              <a:rPr lang="it-IT" sz="2000" dirty="0" smtClean="0"/>
              <a:t>crescita individuale </a:t>
            </a:r>
            <a:r>
              <a:rPr lang="it-IT" sz="2000" dirty="0"/>
              <a:t>del soggetto adulto. A partire da un esplicito riferimento </a:t>
            </a:r>
            <a:r>
              <a:rPr lang="it-IT" sz="2000" dirty="0" smtClean="0"/>
              <a:t>agli orientamenti </a:t>
            </a:r>
            <a:r>
              <a:rPr lang="it-IT" sz="2000" dirty="0"/>
              <a:t>comunitari in materia di istruzione e formazione, </a:t>
            </a:r>
            <a:r>
              <a:rPr lang="it-IT" sz="2000" dirty="0" smtClean="0"/>
              <a:t>nel documento </a:t>
            </a:r>
            <a:r>
              <a:rPr lang="it-IT" sz="2000" dirty="0"/>
              <a:t>si prende atto della carenza, nel nostro Paese, di </a:t>
            </a:r>
            <a:r>
              <a:rPr lang="it-IT" sz="2000" dirty="0" smtClean="0"/>
              <a:t>un’offerta formativa </a:t>
            </a:r>
            <a:r>
              <a:rPr lang="it-IT" sz="2000" dirty="0"/>
              <a:t>sufficientemente professionalizzante per gli adulti e </a:t>
            </a:r>
            <a:r>
              <a:rPr lang="it-IT" sz="2000" dirty="0" smtClean="0"/>
              <a:t>si sollecitano </a:t>
            </a:r>
            <a:r>
              <a:rPr lang="it-IT" sz="2000" dirty="0"/>
              <a:t>interventi strutturali che perseguano l’efficienza e l’efficacia </a:t>
            </a:r>
            <a:r>
              <a:rPr lang="it-IT" sz="2000" dirty="0" smtClean="0"/>
              <a:t>del sistema </a:t>
            </a:r>
            <a:r>
              <a:rPr lang="it-IT" sz="2000" dirty="0"/>
              <a:t>di istruzione e formazione</a:t>
            </a:r>
            <a:r>
              <a:rPr lang="it-IT" sz="2000" dirty="0" smtClean="0"/>
              <a:t>.</a:t>
            </a:r>
            <a:r>
              <a:rPr lang="it-IT" sz="2000" dirty="0"/>
              <a:t> </a:t>
            </a:r>
          </a:p>
        </p:txBody>
      </p:sp>
    </p:spTree>
    <p:extLst>
      <p:ext uri="{BB962C8B-B14F-4D97-AF65-F5344CB8AC3E}">
        <p14:creationId xmlns:p14="http://schemas.microsoft.com/office/powerpoint/2010/main" val="41183880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0"/>
            <a:ext cx="8928992" cy="548680"/>
          </a:xfrm>
        </p:spPr>
        <p:txBody>
          <a:bodyPr/>
          <a:lstStyle/>
          <a:p>
            <a:pPr algn="ctr"/>
            <a:r>
              <a:rPr lang="it-IT" sz="1800" b="1" dirty="0">
                <a:solidFill>
                  <a:srgbClr val="FF0000"/>
                </a:solidFill>
              </a:rPr>
              <a:t>Parte II</a:t>
            </a:r>
            <a:br>
              <a:rPr lang="it-IT" sz="1800" b="1" dirty="0">
                <a:solidFill>
                  <a:srgbClr val="FF0000"/>
                </a:solidFill>
              </a:rPr>
            </a:br>
            <a:r>
              <a:rPr lang="it-IT" sz="1800" b="1" dirty="0" smtClean="0"/>
              <a:t>2.5. Il contesto nazionale.</a:t>
            </a:r>
            <a:endParaRPr lang="it-IT" sz="1800" b="1" dirty="0"/>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dirty="0"/>
              <a:t>Il </a:t>
            </a:r>
            <a:r>
              <a:rPr lang="it-IT" sz="2000" i="1" dirty="0"/>
              <a:t>Patto per il Lavoro </a:t>
            </a:r>
            <a:r>
              <a:rPr lang="it-IT" sz="2000" dirty="0"/>
              <a:t>dedica ampio spazio alla formazione, intesa sia come sviluppo della professionalità che come cultura e crescita individuale del soggetto adulto. A partire da un esplicito riferimento agli orientamenti comunitari in materia di istruzione e formazione, nel documento si prende atto della carenza, nel nostro Paese, di un’offerta formativa sufficientemente professionalizzante per gli adulti e si sollecitano interventi strutturali che perseguano l’efficienza e l’efficacia del sistema di istruzione e formazione</a:t>
            </a:r>
            <a:r>
              <a:rPr lang="it-IT" sz="2000" dirty="0" smtClean="0"/>
              <a:t>.</a:t>
            </a:r>
          </a:p>
          <a:p>
            <a:pPr marL="0" indent="0" algn="just">
              <a:buNone/>
            </a:pPr>
            <a:r>
              <a:rPr lang="it-IT" sz="2000" dirty="0"/>
              <a:t>Se il </a:t>
            </a:r>
            <a:r>
              <a:rPr lang="it-IT" sz="2000" i="1" dirty="0"/>
              <a:t>Patto per il Lavoro </a:t>
            </a:r>
            <a:r>
              <a:rPr lang="it-IT" sz="2000" dirty="0"/>
              <a:t>rappresenta un primo segnale del </a:t>
            </a:r>
            <a:r>
              <a:rPr lang="it-IT" sz="2000" dirty="0" smtClean="0"/>
              <a:t>mutato atteggiamento </a:t>
            </a:r>
            <a:r>
              <a:rPr lang="it-IT" sz="2000" dirty="0"/>
              <a:t>e della attenzione crescente da parte dei decisori politici </a:t>
            </a:r>
            <a:r>
              <a:rPr lang="it-IT" sz="2000" dirty="0" smtClean="0"/>
              <a:t>ai temi </a:t>
            </a:r>
            <a:r>
              <a:rPr lang="it-IT" sz="2000" dirty="0" err="1"/>
              <a:t>dell’EdA</a:t>
            </a:r>
            <a:r>
              <a:rPr lang="it-IT" sz="2000" dirty="0"/>
              <a:t>, altrettanto decisiva è l’ordinanza ministeriale n. 455 del </a:t>
            </a:r>
            <a:r>
              <a:rPr lang="it-IT" sz="2000" dirty="0" smtClean="0"/>
              <a:t>27 luglio </a:t>
            </a:r>
            <a:r>
              <a:rPr lang="it-IT" sz="2000" dirty="0"/>
              <a:t>1997 </a:t>
            </a:r>
            <a:r>
              <a:rPr lang="it-IT" sz="2000" i="1" dirty="0"/>
              <a:t>Educazione in età adulta ‐ istruzione e formazione </a:t>
            </a:r>
            <a:r>
              <a:rPr lang="it-IT" sz="2000" dirty="0"/>
              <a:t>che istituisce </a:t>
            </a:r>
            <a:r>
              <a:rPr lang="it-IT" sz="2000" dirty="0" smtClean="0"/>
              <a:t>i Centri </a:t>
            </a:r>
            <a:r>
              <a:rPr lang="it-IT" sz="2000" dirty="0"/>
              <a:t>territoriali permanenti (CTP) per l’istruzione e la formazione in </a:t>
            </a:r>
            <a:r>
              <a:rPr lang="it-IT" sz="2000" dirty="0" smtClean="0"/>
              <a:t>età adulta </a:t>
            </a:r>
            <a:r>
              <a:rPr lang="it-IT" sz="2000" dirty="0"/>
              <a:t>e li apre a tutti gli adulti privi del titolo della scuola </a:t>
            </a:r>
            <a:r>
              <a:rPr lang="it-IT" sz="2000" dirty="0" smtClean="0"/>
              <a:t>dell’obbligo </a:t>
            </a:r>
            <a:r>
              <a:rPr lang="it-IT" sz="2000" dirty="0"/>
              <a:t>nonché a quegli adulti che, pur in possesso di titolo, intendano </a:t>
            </a:r>
            <a:r>
              <a:rPr lang="it-IT" sz="2000" dirty="0" smtClean="0"/>
              <a:t>rientrare nei </a:t>
            </a:r>
            <a:r>
              <a:rPr lang="it-IT" sz="2000" dirty="0"/>
              <a:t>percorsi di istruzione e </a:t>
            </a:r>
            <a:r>
              <a:rPr lang="it-IT" sz="2000" dirty="0" smtClean="0"/>
              <a:t>formazione. Ed </a:t>
            </a:r>
            <a:r>
              <a:rPr lang="it-IT" sz="2000" dirty="0"/>
              <a:t>è proprio l’educazione degli adulti intesa come </a:t>
            </a:r>
            <a:r>
              <a:rPr lang="it-IT" sz="2000" i="1" dirty="0" err="1"/>
              <a:t>lifelong</a:t>
            </a:r>
            <a:r>
              <a:rPr lang="it-IT" sz="2000" i="1" dirty="0"/>
              <a:t> </a:t>
            </a:r>
            <a:r>
              <a:rPr lang="it-IT" sz="2000" i="1" dirty="0" err="1"/>
              <a:t>learning</a:t>
            </a:r>
            <a:r>
              <a:rPr lang="it-IT" sz="2000" dirty="0"/>
              <a:t>, </a:t>
            </a:r>
            <a:r>
              <a:rPr lang="it-IT" sz="2000" dirty="0" smtClean="0"/>
              <a:t>e non </a:t>
            </a:r>
            <a:r>
              <a:rPr lang="it-IT" sz="2000" dirty="0"/>
              <a:t>semplicemente come percorso tradizionale di istruzione, </a:t>
            </a:r>
            <a:r>
              <a:rPr lang="it-IT" sz="2000" dirty="0" smtClean="0"/>
              <a:t>a rappresentare </a:t>
            </a:r>
            <a:r>
              <a:rPr lang="it-IT" sz="2000" dirty="0"/>
              <a:t>uno degli elementi di novità dell’O.M., che </a:t>
            </a:r>
            <a:r>
              <a:rPr lang="it-IT" sz="2000" dirty="0" smtClean="0"/>
              <a:t>promuove inoltre </a:t>
            </a:r>
            <a:r>
              <a:rPr lang="it-IT" sz="2000" dirty="0"/>
              <a:t>l’attuazione di attività integrate con il territorio, l’attenzione </a:t>
            </a:r>
            <a:r>
              <a:rPr lang="it-IT" sz="2000" dirty="0" smtClean="0"/>
              <a:t>alla </a:t>
            </a:r>
            <a:r>
              <a:rPr lang="it-IT" sz="2000" i="1" dirty="0" smtClean="0"/>
              <a:t>domanda </a:t>
            </a:r>
            <a:r>
              <a:rPr lang="it-IT" sz="2000" dirty="0"/>
              <a:t>di formazione del territorio, inteso come società e soggetti </a:t>
            </a:r>
            <a:r>
              <a:rPr lang="it-IT" sz="2000" dirty="0" smtClean="0"/>
              <a:t>singoli, la </a:t>
            </a:r>
            <a:r>
              <a:rPr lang="it-IT" sz="2000" dirty="0"/>
              <a:t>flessibilità organizzativa del servizio formativo che viene offerto </a:t>
            </a:r>
            <a:r>
              <a:rPr lang="it-IT" sz="2000" dirty="0" smtClean="0"/>
              <a:t>dalla scuola</a:t>
            </a:r>
            <a:r>
              <a:rPr lang="it-IT" sz="2000" dirty="0"/>
              <a:t>.</a:t>
            </a:r>
          </a:p>
        </p:txBody>
      </p:sp>
    </p:spTree>
    <p:extLst>
      <p:ext uri="{BB962C8B-B14F-4D97-AF65-F5344CB8AC3E}">
        <p14:creationId xmlns:p14="http://schemas.microsoft.com/office/powerpoint/2010/main" val="41183880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0"/>
            <a:ext cx="8928992" cy="548680"/>
          </a:xfrm>
        </p:spPr>
        <p:txBody>
          <a:bodyPr/>
          <a:lstStyle/>
          <a:p>
            <a:pPr algn="ctr"/>
            <a:r>
              <a:rPr lang="it-IT" sz="1800" b="1" dirty="0">
                <a:solidFill>
                  <a:srgbClr val="FF0000"/>
                </a:solidFill>
              </a:rPr>
              <a:t>Parte II</a:t>
            </a:r>
            <a:br>
              <a:rPr lang="it-IT" sz="1800" b="1" dirty="0">
                <a:solidFill>
                  <a:srgbClr val="FF0000"/>
                </a:solidFill>
              </a:rPr>
            </a:br>
            <a:r>
              <a:rPr lang="it-IT" sz="1800" b="1" dirty="0" smtClean="0"/>
              <a:t>2.5. Il contesto nazionale</a:t>
            </a:r>
            <a:endParaRPr lang="it-IT" sz="1800" b="1" dirty="0"/>
          </a:p>
        </p:txBody>
      </p:sp>
      <p:sp>
        <p:nvSpPr>
          <p:cNvPr id="3" name="Segnaposto contenuto 2"/>
          <p:cNvSpPr>
            <a:spLocks noGrp="1"/>
          </p:cNvSpPr>
          <p:nvPr>
            <p:ph idx="1"/>
          </p:nvPr>
        </p:nvSpPr>
        <p:spPr>
          <a:xfrm>
            <a:off x="0" y="692696"/>
            <a:ext cx="9036496" cy="6165304"/>
          </a:xfrm>
        </p:spPr>
        <p:txBody>
          <a:bodyPr/>
          <a:lstStyle/>
          <a:p>
            <a:pPr marL="0" indent="0" algn="just">
              <a:buNone/>
            </a:pPr>
            <a:r>
              <a:rPr lang="it-IT" sz="2000" dirty="0"/>
              <a:t>Nell’ottica dell’apprendimento permanente si muove anche la </a:t>
            </a:r>
            <a:r>
              <a:rPr lang="it-IT" sz="2000" dirty="0" smtClean="0"/>
              <a:t>legge n</a:t>
            </a:r>
            <a:r>
              <a:rPr lang="it-IT" sz="2000" dirty="0"/>
              <a:t>. 53 dell’8 marzo 2000 </a:t>
            </a:r>
            <a:r>
              <a:rPr lang="it-IT" sz="2000" i="1" dirty="0"/>
              <a:t>Disposizioni per il sostegno della maternità e </a:t>
            </a:r>
            <a:r>
              <a:rPr lang="it-IT" sz="2000" i="1" dirty="0" smtClean="0"/>
              <a:t>della paternità</a:t>
            </a:r>
            <a:r>
              <a:rPr lang="it-IT" sz="2000" i="1" dirty="0"/>
              <a:t>, per il diritto alla cura e alla formazione e per il coordinamento dei </a:t>
            </a:r>
            <a:r>
              <a:rPr lang="it-IT" sz="2000" i="1" dirty="0" smtClean="0"/>
              <a:t>tempi delle </a:t>
            </a:r>
            <a:r>
              <a:rPr lang="it-IT" sz="2000" i="1" dirty="0"/>
              <a:t>città </a:t>
            </a:r>
            <a:r>
              <a:rPr lang="it-IT" sz="2000" dirty="0"/>
              <a:t>poiché, nell’istituire il congedo per la formazione continua </a:t>
            </a:r>
            <a:r>
              <a:rPr lang="it-IT" sz="2000" dirty="0" smtClean="0"/>
              <a:t>e </a:t>
            </a:r>
            <a:r>
              <a:rPr lang="it-IT" sz="2000" dirty="0"/>
              <a:t>l’estensione dei congedi per la formazione, riconosce ai lavoratori </a:t>
            </a:r>
            <a:r>
              <a:rPr lang="it-IT" sz="2000" dirty="0" smtClean="0"/>
              <a:t>occupati e </a:t>
            </a:r>
            <a:r>
              <a:rPr lang="it-IT" sz="2000" dirty="0"/>
              <a:t>non occupati il diritto di accedere a percorsi di formazione per </a:t>
            </a:r>
            <a:r>
              <a:rPr lang="it-IT" sz="2000" dirty="0" smtClean="0"/>
              <a:t>tutto l’arco </a:t>
            </a:r>
            <a:r>
              <a:rPr lang="it-IT" sz="2000" dirty="0"/>
              <a:t>della vita, per accrescere conoscenze e competenze professionali</a:t>
            </a:r>
            <a:r>
              <a:rPr lang="it-IT" sz="2000" dirty="0" smtClean="0"/>
              <a:t>. </a:t>
            </a:r>
            <a:r>
              <a:rPr lang="it-IT" sz="2000" dirty="0"/>
              <a:t>Ferme restando le competenze delle Regioni e degli enti locali </a:t>
            </a:r>
            <a:r>
              <a:rPr lang="it-IT" sz="2000" dirty="0" smtClean="0"/>
              <a:t>in materia</a:t>
            </a:r>
            <a:r>
              <a:rPr lang="it-IT" sz="2000" dirty="0"/>
              <a:t>, con la legge finanziaria n. 196 del 26 dicembre 2006 e il </a:t>
            </a:r>
            <a:r>
              <a:rPr lang="it-IT" sz="2000" dirty="0" smtClean="0"/>
              <a:t>successivo decreto </a:t>
            </a:r>
            <a:r>
              <a:rPr lang="it-IT" sz="2000" dirty="0"/>
              <a:t>interministeriale del 25 ottobre 2007, anche i centri </a:t>
            </a:r>
            <a:r>
              <a:rPr lang="it-IT" sz="2000" dirty="0" smtClean="0"/>
              <a:t>territoriali permanenti </a:t>
            </a:r>
            <a:r>
              <a:rPr lang="it-IT" sz="2000" dirty="0"/>
              <a:t>per l’educazione degli adulti vengono riorganizzati su </a:t>
            </a:r>
            <a:r>
              <a:rPr lang="it-IT" sz="2000" dirty="0" smtClean="0"/>
              <a:t>base provinciale</a:t>
            </a:r>
            <a:r>
              <a:rPr lang="it-IT" sz="2000" dirty="0"/>
              <a:t>, articolati in reti territoriali e </a:t>
            </a:r>
            <a:r>
              <a:rPr lang="it-IT" sz="2000" dirty="0" err="1"/>
              <a:t>ridenominati</a:t>
            </a:r>
            <a:r>
              <a:rPr lang="it-IT" sz="2000" dirty="0"/>
              <a:t> “Centri </a:t>
            </a:r>
            <a:r>
              <a:rPr lang="it-IT" sz="2000" dirty="0" smtClean="0"/>
              <a:t>provinciali per </a:t>
            </a:r>
            <a:r>
              <a:rPr lang="it-IT" sz="2000" dirty="0"/>
              <a:t>l’istruzione degli adulti” (C.P.I.A.). A partire dall’anno </a:t>
            </a:r>
            <a:r>
              <a:rPr lang="it-IT" sz="2000" dirty="0" smtClean="0"/>
              <a:t>scolastico 2008/2009</a:t>
            </a:r>
            <a:r>
              <a:rPr lang="it-IT" sz="2000" dirty="0"/>
              <a:t>, essi vengono inoltre inseriti in un processo </a:t>
            </a:r>
            <a:r>
              <a:rPr lang="it-IT" sz="2000" dirty="0" smtClean="0"/>
              <a:t>di progressivo conferimento </a:t>
            </a:r>
            <a:r>
              <a:rPr lang="it-IT" sz="2000" dirty="0"/>
              <a:t>dell’autonomia, da realizzarsi entro il </a:t>
            </a:r>
            <a:r>
              <a:rPr lang="it-IT" sz="2000" dirty="0" smtClean="0"/>
              <a:t>2009/2010. Dotati </a:t>
            </a:r>
            <a:r>
              <a:rPr lang="it-IT" sz="2000" dirty="0"/>
              <a:t>di autonomia didattica, organizzativa, di ricerca e di </a:t>
            </a:r>
            <a:r>
              <a:rPr lang="it-IT" sz="2000" dirty="0" smtClean="0"/>
              <a:t>sviluppo, i </a:t>
            </a:r>
            <a:r>
              <a:rPr lang="it-IT" sz="2000" dirty="0"/>
              <a:t>C.P.I.A. hanno un proprio organico, distinto da quello degli </a:t>
            </a:r>
            <a:r>
              <a:rPr lang="it-IT" sz="2000" dirty="0" smtClean="0"/>
              <a:t>ordinari percorsi </a:t>
            </a:r>
            <a:r>
              <a:rPr lang="it-IT" sz="2000" dirty="0"/>
              <a:t>scolastici, e sono destinati ad una utenza costituita da </a:t>
            </a:r>
            <a:r>
              <a:rPr lang="it-IT" sz="2000" dirty="0" smtClean="0"/>
              <a:t>adulti, anche extracomunitari. </a:t>
            </a:r>
            <a:r>
              <a:rPr lang="it-IT" sz="2000" dirty="0"/>
              <a:t>Vale infine la pena di ricordare in questa sede la proposta di legge di iniziativa popolare sul diritto all’apprendimento permanente3, elaborata dalla Cgil nel mese di giugno 2009 e presentata alla Camera dei deputati il 18 gennaio 2010, nella quale si specifica che il diritto di ogni persona all’apprendimento permanente si esercita lungo tutto il corso della </a:t>
            </a:r>
            <a:r>
              <a:rPr lang="it-IT" sz="2000" dirty="0" smtClean="0"/>
              <a:t>vita. </a:t>
            </a:r>
            <a:endParaRPr lang="it-IT" sz="2000" dirty="0"/>
          </a:p>
        </p:txBody>
      </p:sp>
    </p:spTree>
    <p:extLst>
      <p:ext uri="{BB962C8B-B14F-4D97-AF65-F5344CB8AC3E}">
        <p14:creationId xmlns:p14="http://schemas.microsoft.com/office/powerpoint/2010/main" val="4118388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0"/>
            <a:ext cx="8928992" cy="548680"/>
          </a:xfrm>
        </p:spPr>
        <p:txBody>
          <a:bodyPr/>
          <a:lstStyle/>
          <a:p>
            <a:pPr algn="ctr"/>
            <a:r>
              <a:rPr lang="it-IT" sz="1800" b="1" dirty="0">
                <a:solidFill>
                  <a:srgbClr val="FF0000"/>
                </a:solidFill>
              </a:rPr>
              <a:t>Parte II</a:t>
            </a:r>
            <a:br>
              <a:rPr lang="it-IT" sz="1800" b="1" dirty="0">
                <a:solidFill>
                  <a:srgbClr val="FF0000"/>
                </a:solidFill>
              </a:rPr>
            </a:br>
            <a:r>
              <a:rPr lang="it-IT" sz="1800" b="1" dirty="0" smtClean="0"/>
              <a:t>Riepilogo.</a:t>
            </a:r>
            <a:endParaRPr lang="it-IT" sz="1800" b="1" dirty="0"/>
          </a:p>
        </p:txBody>
      </p:sp>
      <p:sp>
        <p:nvSpPr>
          <p:cNvPr id="3" name="Segnaposto contenuto 2"/>
          <p:cNvSpPr>
            <a:spLocks noGrp="1"/>
          </p:cNvSpPr>
          <p:nvPr>
            <p:ph idx="1"/>
          </p:nvPr>
        </p:nvSpPr>
        <p:spPr>
          <a:xfrm>
            <a:off x="107504" y="692696"/>
            <a:ext cx="8928992" cy="5976664"/>
          </a:xfrm>
        </p:spPr>
        <p:txBody>
          <a:bodyPr/>
          <a:lstStyle/>
          <a:p>
            <a:pPr marL="0" indent="0" algn="just">
              <a:buNone/>
            </a:pPr>
            <a:r>
              <a:rPr lang="it-IT" sz="2000" b="1" dirty="0">
                <a:solidFill>
                  <a:srgbClr val="0070C0"/>
                </a:solidFill>
              </a:rPr>
              <a:t>Il percorso descritto è </a:t>
            </a:r>
            <a:r>
              <a:rPr lang="it-IT" sz="2000" b="1" dirty="0" smtClean="0">
                <a:solidFill>
                  <a:srgbClr val="0070C0"/>
                </a:solidFill>
              </a:rPr>
              <a:t>stato fatto per individuare i passi fondamentali </a:t>
            </a:r>
            <a:r>
              <a:rPr lang="it-IT" sz="2000" b="1" dirty="0">
                <a:solidFill>
                  <a:srgbClr val="0070C0"/>
                </a:solidFill>
              </a:rPr>
              <a:t>compiuti a livello comunitario e nazionale dal 1996 ad oggi </a:t>
            </a:r>
            <a:r>
              <a:rPr lang="it-IT" sz="2000" b="1" dirty="0" smtClean="0">
                <a:solidFill>
                  <a:srgbClr val="0070C0"/>
                </a:solidFill>
              </a:rPr>
              <a:t>e tiene </a:t>
            </a:r>
            <a:r>
              <a:rPr lang="it-IT" sz="2000" b="1" dirty="0">
                <a:solidFill>
                  <a:srgbClr val="0070C0"/>
                </a:solidFill>
              </a:rPr>
              <a:t>conto delle proposte formulate dall’Unione europea agli </a:t>
            </a:r>
            <a:r>
              <a:rPr lang="it-IT" sz="2000" b="1" dirty="0" smtClean="0">
                <a:solidFill>
                  <a:srgbClr val="0070C0"/>
                </a:solidFill>
              </a:rPr>
              <a:t>Stati membri</a:t>
            </a:r>
            <a:r>
              <a:rPr lang="it-IT" sz="2000" b="1" dirty="0">
                <a:solidFill>
                  <a:srgbClr val="0070C0"/>
                </a:solidFill>
              </a:rPr>
              <a:t>, gradualmente arricchite da richieste sempre più </a:t>
            </a:r>
            <a:r>
              <a:rPr lang="it-IT" sz="2000" b="1" dirty="0" smtClean="0">
                <a:solidFill>
                  <a:srgbClr val="0070C0"/>
                </a:solidFill>
              </a:rPr>
              <a:t>specifiche finalizzate </a:t>
            </a:r>
            <a:r>
              <a:rPr lang="it-IT" sz="2000" b="1" dirty="0">
                <a:solidFill>
                  <a:srgbClr val="0070C0"/>
                </a:solidFill>
              </a:rPr>
              <a:t>alla realizzazione di un sistema trasparente e flessibile </a:t>
            </a:r>
            <a:r>
              <a:rPr lang="it-IT" sz="2000" b="1" dirty="0" smtClean="0">
                <a:solidFill>
                  <a:srgbClr val="0070C0"/>
                </a:solidFill>
              </a:rPr>
              <a:t>di istruzione </a:t>
            </a:r>
            <a:r>
              <a:rPr lang="it-IT" sz="2000" b="1" dirty="0">
                <a:solidFill>
                  <a:srgbClr val="0070C0"/>
                </a:solidFill>
              </a:rPr>
              <a:t>e formazione nell’ottica dell’apprendimento permanente, </a:t>
            </a:r>
            <a:r>
              <a:rPr lang="it-IT" sz="2000" b="1" dirty="0" smtClean="0">
                <a:solidFill>
                  <a:srgbClr val="0070C0"/>
                </a:solidFill>
              </a:rPr>
              <a:t>e delle </a:t>
            </a:r>
            <a:r>
              <a:rPr lang="it-IT" sz="2000" b="1" dirty="0">
                <a:solidFill>
                  <a:srgbClr val="0070C0"/>
                </a:solidFill>
              </a:rPr>
              <a:t>risposte italiane alle sollecitazioni di Bruxelles.</a:t>
            </a:r>
          </a:p>
          <a:p>
            <a:pPr marL="0" indent="0" algn="just">
              <a:buNone/>
            </a:pPr>
            <a:r>
              <a:rPr lang="it-IT" sz="2000" b="1" dirty="0">
                <a:solidFill>
                  <a:srgbClr val="0070C0"/>
                </a:solidFill>
              </a:rPr>
              <a:t>I documenti commentati nei paragrafi precedenti sono </a:t>
            </a:r>
            <a:r>
              <a:rPr lang="it-IT" sz="2000" b="1" dirty="0" smtClean="0">
                <a:solidFill>
                  <a:srgbClr val="0070C0"/>
                </a:solidFill>
              </a:rPr>
              <a:t>stati selezionati </a:t>
            </a:r>
            <a:r>
              <a:rPr lang="it-IT" sz="2000" b="1" dirty="0">
                <a:solidFill>
                  <a:srgbClr val="0070C0"/>
                </a:solidFill>
              </a:rPr>
              <a:t>in funzione della loro coerenza con il </a:t>
            </a:r>
            <a:r>
              <a:rPr lang="it-IT" sz="2000" b="1" dirty="0" smtClean="0">
                <a:solidFill>
                  <a:srgbClr val="0070C0"/>
                </a:solidFill>
              </a:rPr>
              <a:t>programma </a:t>
            </a:r>
            <a:r>
              <a:rPr lang="it-IT" sz="2000" b="1" dirty="0">
                <a:solidFill>
                  <a:srgbClr val="0070C0"/>
                </a:solidFill>
              </a:rPr>
              <a:t>di </a:t>
            </a:r>
            <a:r>
              <a:rPr lang="it-IT" sz="2000" b="1" dirty="0" smtClean="0">
                <a:solidFill>
                  <a:srgbClr val="0070C0"/>
                </a:solidFill>
              </a:rPr>
              <a:t>ricerca e </a:t>
            </a:r>
            <a:r>
              <a:rPr lang="it-IT" sz="2000" b="1" dirty="0">
                <a:solidFill>
                  <a:srgbClr val="0070C0"/>
                </a:solidFill>
              </a:rPr>
              <a:t>ruotano intorno alle seguenti parole </a:t>
            </a:r>
            <a:r>
              <a:rPr lang="it-IT" sz="2000" b="1" dirty="0" smtClean="0">
                <a:solidFill>
                  <a:srgbClr val="0070C0"/>
                </a:solidFill>
              </a:rPr>
              <a:t>chiave: </a:t>
            </a:r>
            <a:r>
              <a:rPr lang="it-IT" sz="2000" b="1" i="1" dirty="0" err="1" smtClean="0">
                <a:solidFill>
                  <a:srgbClr val="0070C0"/>
                </a:solidFill>
              </a:rPr>
              <a:t>lifelong</a:t>
            </a:r>
            <a:r>
              <a:rPr lang="it-IT" sz="2000" b="1" i="1" dirty="0" smtClean="0">
                <a:solidFill>
                  <a:srgbClr val="0070C0"/>
                </a:solidFill>
              </a:rPr>
              <a:t> </a:t>
            </a:r>
            <a:r>
              <a:rPr lang="it-IT" sz="2000" b="1" i="1" dirty="0" err="1">
                <a:solidFill>
                  <a:srgbClr val="0070C0"/>
                </a:solidFill>
              </a:rPr>
              <a:t>learning</a:t>
            </a:r>
            <a:r>
              <a:rPr lang="it-IT" sz="2000" b="1" i="1" dirty="0">
                <a:solidFill>
                  <a:srgbClr val="0070C0"/>
                </a:solidFill>
              </a:rPr>
              <a:t>/ apprendimento permanente/apprendimento per tutto l’arco </a:t>
            </a:r>
            <a:r>
              <a:rPr lang="it-IT" sz="2000" b="1" i="1" dirty="0" smtClean="0">
                <a:solidFill>
                  <a:srgbClr val="0070C0"/>
                </a:solidFill>
              </a:rPr>
              <a:t>della vita</a:t>
            </a:r>
            <a:r>
              <a:rPr lang="it-IT" sz="2000" b="1" dirty="0">
                <a:solidFill>
                  <a:srgbClr val="0070C0"/>
                </a:solidFill>
              </a:rPr>
              <a:t>, </a:t>
            </a:r>
            <a:r>
              <a:rPr lang="it-IT" sz="2000" b="1" i="1" dirty="0">
                <a:solidFill>
                  <a:srgbClr val="0070C0"/>
                </a:solidFill>
              </a:rPr>
              <a:t>imparare ad apprendere/imparare ad imparare/apprendere ad </a:t>
            </a:r>
            <a:r>
              <a:rPr lang="it-IT" sz="2000" b="1" i="1" dirty="0" smtClean="0">
                <a:solidFill>
                  <a:srgbClr val="0070C0"/>
                </a:solidFill>
              </a:rPr>
              <a:t>apprendere</a:t>
            </a:r>
            <a:r>
              <a:rPr lang="it-IT" sz="2000" b="1" dirty="0" smtClean="0">
                <a:solidFill>
                  <a:srgbClr val="0070C0"/>
                </a:solidFill>
              </a:rPr>
              <a:t>, </a:t>
            </a:r>
            <a:r>
              <a:rPr lang="it-IT" sz="2000" b="1" i="1" dirty="0" err="1" smtClean="0">
                <a:solidFill>
                  <a:srgbClr val="0070C0"/>
                </a:solidFill>
              </a:rPr>
              <a:t>literacy</a:t>
            </a:r>
            <a:r>
              <a:rPr lang="it-IT" sz="2000" b="1" dirty="0">
                <a:solidFill>
                  <a:srgbClr val="0070C0"/>
                </a:solidFill>
              </a:rPr>
              <a:t>/[capacità di comprensione della] </a:t>
            </a:r>
            <a:r>
              <a:rPr lang="it-IT" sz="2000" b="1" i="1" dirty="0">
                <a:solidFill>
                  <a:srgbClr val="0070C0"/>
                </a:solidFill>
              </a:rPr>
              <a:t>lettura</a:t>
            </a:r>
            <a:r>
              <a:rPr lang="it-IT" sz="2000" b="1" dirty="0">
                <a:solidFill>
                  <a:srgbClr val="0070C0"/>
                </a:solidFill>
              </a:rPr>
              <a:t>, </a:t>
            </a:r>
            <a:r>
              <a:rPr lang="it-IT" sz="2000" b="1" i="1" dirty="0">
                <a:solidFill>
                  <a:srgbClr val="0070C0"/>
                </a:solidFill>
              </a:rPr>
              <a:t>educazione degli </a:t>
            </a:r>
            <a:r>
              <a:rPr lang="it-IT" sz="2000" b="1" i="1" dirty="0" smtClean="0">
                <a:solidFill>
                  <a:srgbClr val="0070C0"/>
                </a:solidFill>
              </a:rPr>
              <a:t>adulti, autoformazione, autodidattica. </a:t>
            </a:r>
            <a:r>
              <a:rPr lang="it-IT" sz="2000" b="1" dirty="0" smtClean="0">
                <a:solidFill>
                  <a:srgbClr val="0070C0"/>
                </a:solidFill>
              </a:rPr>
              <a:t>Il </a:t>
            </a:r>
            <a:r>
              <a:rPr lang="it-IT" sz="2000" b="1" i="1" dirty="0" err="1">
                <a:solidFill>
                  <a:srgbClr val="0070C0"/>
                </a:solidFill>
              </a:rPr>
              <a:t>lifelong</a:t>
            </a:r>
            <a:r>
              <a:rPr lang="it-IT" sz="2000" b="1" i="1" dirty="0">
                <a:solidFill>
                  <a:srgbClr val="0070C0"/>
                </a:solidFill>
              </a:rPr>
              <a:t> </a:t>
            </a:r>
            <a:r>
              <a:rPr lang="it-IT" sz="2000" b="1" i="1" dirty="0" err="1" smtClean="0">
                <a:solidFill>
                  <a:srgbClr val="0070C0"/>
                </a:solidFill>
              </a:rPr>
              <a:t>learning</a:t>
            </a:r>
            <a:r>
              <a:rPr lang="it-IT" sz="2000" b="1" dirty="0" smtClean="0">
                <a:solidFill>
                  <a:srgbClr val="0070C0"/>
                </a:solidFill>
              </a:rPr>
              <a:t> – è bene ricordarlo ancora una volta – irrompe nella </a:t>
            </a:r>
            <a:r>
              <a:rPr lang="it-IT" sz="2000" b="1" dirty="0">
                <a:solidFill>
                  <a:srgbClr val="0070C0"/>
                </a:solidFill>
              </a:rPr>
              <a:t>letteratura internazionale a </a:t>
            </a:r>
            <a:r>
              <a:rPr lang="it-IT" sz="2000" b="1" dirty="0" smtClean="0">
                <a:solidFill>
                  <a:srgbClr val="0070C0"/>
                </a:solidFill>
              </a:rPr>
              <a:t>partire </a:t>
            </a:r>
            <a:r>
              <a:rPr lang="en-US" sz="2000" b="1" dirty="0" smtClean="0">
                <a:solidFill>
                  <a:srgbClr val="0070C0"/>
                </a:solidFill>
              </a:rPr>
              <a:t>dal </a:t>
            </a:r>
            <a:r>
              <a:rPr lang="en-US" sz="2000" b="1" dirty="0">
                <a:solidFill>
                  <a:srgbClr val="0070C0"/>
                </a:solidFill>
              </a:rPr>
              <a:t>1996, </a:t>
            </a:r>
            <a:r>
              <a:rPr lang="en-US" sz="2000" b="1" dirty="0" err="1">
                <a:solidFill>
                  <a:srgbClr val="0070C0"/>
                </a:solidFill>
              </a:rPr>
              <a:t>proclamato</a:t>
            </a:r>
            <a:r>
              <a:rPr lang="en-US" sz="2000" b="1" dirty="0">
                <a:solidFill>
                  <a:srgbClr val="0070C0"/>
                </a:solidFill>
              </a:rPr>
              <a:t> </a:t>
            </a:r>
            <a:r>
              <a:rPr lang="en-US" sz="2000" b="1" i="1" dirty="0">
                <a:solidFill>
                  <a:srgbClr val="0070C0"/>
                </a:solidFill>
              </a:rPr>
              <a:t>European Year of Lifelong </a:t>
            </a:r>
            <a:r>
              <a:rPr lang="en-US" sz="2000" b="1" i="1" dirty="0" smtClean="0">
                <a:solidFill>
                  <a:srgbClr val="0070C0"/>
                </a:solidFill>
              </a:rPr>
              <a:t>Learning </a:t>
            </a:r>
            <a:r>
              <a:rPr lang="it-IT" sz="2000" b="1" dirty="0" smtClean="0">
                <a:solidFill>
                  <a:srgbClr val="0070C0"/>
                </a:solidFill>
              </a:rPr>
              <a:t>con </a:t>
            </a:r>
            <a:r>
              <a:rPr lang="it-IT" sz="2000" b="1" dirty="0">
                <a:solidFill>
                  <a:srgbClr val="0070C0"/>
                </a:solidFill>
              </a:rPr>
              <a:t>la </a:t>
            </a:r>
            <a:r>
              <a:rPr lang="it-IT" sz="2000" b="1" dirty="0" smtClean="0">
                <a:solidFill>
                  <a:srgbClr val="0070C0"/>
                </a:solidFill>
              </a:rPr>
              <a:t>Decisione emanata </a:t>
            </a:r>
            <a:r>
              <a:rPr lang="it-IT" sz="2000" b="1" dirty="0">
                <a:solidFill>
                  <a:srgbClr val="0070C0"/>
                </a:solidFill>
              </a:rPr>
              <a:t>dal Parlamento europeo e dal Consiglio nell’ottobre del 1995, </a:t>
            </a:r>
            <a:r>
              <a:rPr lang="it-IT" sz="2000" b="1" dirty="0" smtClean="0">
                <a:solidFill>
                  <a:srgbClr val="0070C0"/>
                </a:solidFill>
              </a:rPr>
              <a:t>che fa </a:t>
            </a:r>
            <a:r>
              <a:rPr lang="it-IT" sz="2000" b="1" dirty="0">
                <a:solidFill>
                  <a:srgbClr val="0070C0"/>
                </a:solidFill>
              </a:rPr>
              <a:t>seguito alla proposta della Commissione, contenuta nel Libro </a:t>
            </a:r>
            <a:r>
              <a:rPr lang="it-IT" sz="2000" b="1" dirty="0" smtClean="0">
                <a:solidFill>
                  <a:srgbClr val="0070C0"/>
                </a:solidFill>
              </a:rPr>
              <a:t>Bianco </a:t>
            </a:r>
            <a:r>
              <a:rPr lang="it-IT" sz="2000" b="1" i="1" dirty="0" smtClean="0">
                <a:solidFill>
                  <a:srgbClr val="0070C0"/>
                </a:solidFill>
              </a:rPr>
              <a:t>Crescita</a:t>
            </a:r>
            <a:r>
              <a:rPr lang="it-IT" sz="2000" b="1" i="1" dirty="0">
                <a:solidFill>
                  <a:srgbClr val="0070C0"/>
                </a:solidFill>
              </a:rPr>
              <a:t>, competitività e </a:t>
            </a:r>
            <a:r>
              <a:rPr lang="it-IT" sz="2000" b="1" i="1" dirty="0" smtClean="0">
                <a:solidFill>
                  <a:srgbClr val="0070C0"/>
                </a:solidFill>
              </a:rPr>
              <a:t>occupazione</a:t>
            </a:r>
            <a:r>
              <a:rPr lang="it-IT" sz="2000" b="1" dirty="0" smtClean="0">
                <a:solidFill>
                  <a:srgbClr val="FF0000"/>
                </a:solidFill>
                <a:latin typeface="Times New Roman"/>
                <a:cs typeface="Times New Roman"/>
              </a:rPr>
              <a:t>¹</a:t>
            </a:r>
            <a:r>
              <a:rPr lang="it-IT" sz="2000" b="1" dirty="0" smtClean="0">
                <a:solidFill>
                  <a:srgbClr val="FF0000"/>
                </a:solidFill>
              </a:rPr>
              <a:t>, </a:t>
            </a:r>
            <a:r>
              <a:rPr lang="it-IT" sz="2000" b="1" dirty="0">
                <a:solidFill>
                  <a:srgbClr val="0070C0"/>
                </a:solidFill>
              </a:rPr>
              <a:t>di istituire un anno </a:t>
            </a:r>
            <a:r>
              <a:rPr lang="it-IT" sz="2000" b="1" dirty="0" smtClean="0">
                <a:solidFill>
                  <a:srgbClr val="0070C0"/>
                </a:solidFill>
              </a:rPr>
              <a:t>europeo dell’istruzione </a:t>
            </a:r>
            <a:r>
              <a:rPr lang="it-IT" sz="2000" b="1" dirty="0">
                <a:solidFill>
                  <a:srgbClr val="0070C0"/>
                </a:solidFill>
              </a:rPr>
              <a:t>e della formazione al fine di lanciare un segnale per </a:t>
            </a:r>
            <a:r>
              <a:rPr lang="it-IT" sz="2000" b="1" dirty="0" smtClean="0">
                <a:solidFill>
                  <a:srgbClr val="0070C0"/>
                </a:solidFill>
              </a:rPr>
              <a:t>chiarire le </a:t>
            </a:r>
            <a:r>
              <a:rPr lang="it-IT" sz="2000" b="1" dirty="0">
                <a:solidFill>
                  <a:srgbClr val="0070C0"/>
                </a:solidFill>
              </a:rPr>
              <a:t>esigenze essenziali e gli obiettivi comunitari </a:t>
            </a:r>
            <a:r>
              <a:rPr lang="it-IT" sz="2000" b="1" dirty="0" smtClean="0">
                <a:solidFill>
                  <a:srgbClr val="0070C0"/>
                </a:solidFill>
              </a:rPr>
              <a:t>a</a:t>
            </a:r>
            <a:endParaRPr lang="it-IT" sz="2000" b="1" dirty="0">
              <a:solidFill>
                <a:srgbClr val="0070C0"/>
              </a:solidFill>
            </a:endParaRPr>
          </a:p>
        </p:txBody>
      </p:sp>
    </p:spTree>
    <p:extLst>
      <p:ext uri="{BB962C8B-B14F-4D97-AF65-F5344CB8AC3E}">
        <p14:creationId xmlns:p14="http://schemas.microsoft.com/office/powerpoint/2010/main" val="4118388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0"/>
            <a:ext cx="8928992" cy="548680"/>
          </a:xfrm>
        </p:spPr>
        <p:txBody>
          <a:bodyPr/>
          <a:lstStyle/>
          <a:p>
            <a:pPr algn="ctr"/>
            <a:r>
              <a:rPr lang="it-IT" sz="1800" b="1" dirty="0">
                <a:solidFill>
                  <a:srgbClr val="FF0000"/>
                </a:solidFill>
              </a:rPr>
              <a:t>Parte II</a:t>
            </a:r>
            <a:br>
              <a:rPr lang="it-IT" sz="1800" b="1" dirty="0">
                <a:solidFill>
                  <a:srgbClr val="FF0000"/>
                </a:solidFill>
              </a:rPr>
            </a:br>
            <a:r>
              <a:rPr lang="it-IT" sz="1800" b="1" dirty="0" smtClean="0">
                <a:solidFill>
                  <a:srgbClr val="17082E"/>
                </a:solidFill>
              </a:rPr>
              <a:t>Riepilogo</a:t>
            </a:r>
            <a:endParaRPr lang="it-IT" sz="1800" b="1" dirty="0">
              <a:solidFill>
                <a:srgbClr val="17082E"/>
              </a:solidFill>
            </a:endParaRPr>
          </a:p>
        </p:txBody>
      </p:sp>
      <p:sp>
        <p:nvSpPr>
          <p:cNvPr id="3" name="Segnaposto contenuto 2"/>
          <p:cNvSpPr>
            <a:spLocks noGrp="1"/>
          </p:cNvSpPr>
          <p:nvPr>
            <p:ph idx="1"/>
          </p:nvPr>
        </p:nvSpPr>
        <p:spPr>
          <a:xfrm>
            <a:off x="107504" y="692696"/>
            <a:ext cx="8928992" cy="5976664"/>
          </a:xfrm>
        </p:spPr>
        <p:txBody>
          <a:bodyPr/>
          <a:lstStyle/>
          <a:p>
            <a:pPr marL="0" indent="0" algn="just">
              <a:buNone/>
            </a:pPr>
            <a:r>
              <a:rPr lang="it-IT" sz="2000" b="1" dirty="0">
                <a:solidFill>
                  <a:srgbClr val="0070C0"/>
                </a:solidFill>
              </a:rPr>
              <a:t>lungo termine nel settore dell’educazione (Parlamento europeo e Consiglio, 1993</a:t>
            </a:r>
            <a:r>
              <a:rPr lang="it-IT" sz="2000" b="1" dirty="0" smtClean="0">
                <a:solidFill>
                  <a:srgbClr val="0070C0"/>
                </a:solidFill>
              </a:rPr>
              <a:t>).</a:t>
            </a:r>
            <a:r>
              <a:rPr lang="it-IT" sz="2000" b="1" i="1" dirty="0" smtClean="0">
                <a:solidFill>
                  <a:srgbClr val="0070C0"/>
                </a:solidFill>
              </a:rPr>
              <a:t> </a:t>
            </a:r>
            <a:r>
              <a:rPr lang="it-IT" sz="2000" b="1" dirty="0" smtClean="0">
                <a:solidFill>
                  <a:srgbClr val="0070C0"/>
                </a:solidFill>
              </a:rPr>
              <a:t>Sono </a:t>
            </a:r>
            <a:r>
              <a:rPr lang="it-IT" sz="2000" b="1" dirty="0">
                <a:solidFill>
                  <a:srgbClr val="0070C0"/>
                </a:solidFill>
              </a:rPr>
              <a:t>dell’anno successivo, il 1997, la </a:t>
            </a:r>
            <a:r>
              <a:rPr lang="it-IT" sz="2000" b="1" i="1" dirty="0">
                <a:solidFill>
                  <a:srgbClr val="0070C0"/>
                </a:solidFill>
              </a:rPr>
              <a:t>Risoluzione del Consiglio </a:t>
            </a:r>
            <a:r>
              <a:rPr lang="it-IT" sz="2000" b="1" i="1" dirty="0" smtClean="0">
                <a:solidFill>
                  <a:srgbClr val="0070C0"/>
                </a:solidFill>
              </a:rPr>
              <a:t>europeo su </a:t>
            </a:r>
            <a:r>
              <a:rPr lang="it-IT" sz="2000" b="1" i="1" dirty="0">
                <a:solidFill>
                  <a:srgbClr val="0070C0"/>
                </a:solidFill>
              </a:rPr>
              <a:t>crescita e occupazione</a:t>
            </a:r>
            <a:r>
              <a:rPr lang="it-IT" sz="2000" b="1" dirty="0">
                <a:solidFill>
                  <a:srgbClr val="0070C0"/>
                </a:solidFill>
              </a:rPr>
              <a:t>, in cui si esplicitano i nuovi </a:t>
            </a:r>
            <a:r>
              <a:rPr lang="it-IT" sz="2000" b="1" dirty="0" smtClean="0">
                <a:solidFill>
                  <a:srgbClr val="0070C0"/>
                </a:solidFill>
              </a:rPr>
              <a:t>orientamenti comunitari </a:t>
            </a:r>
            <a:r>
              <a:rPr lang="it-IT" sz="2000" b="1" dirty="0">
                <a:solidFill>
                  <a:srgbClr val="0070C0"/>
                </a:solidFill>
              </a:rPr>
              <a:t>finalizzati allo sviluppo di una forza lavoro </a:t>
            </a:r>
            <a:r>
              <a:rPr lang="it-IT" sz="2000" b="1" dirty="0" smtClean="0">
                <a:solidFill>
                  <a:srgbClr val="0070C0"/>
                </a:solidFill>
              </a:rPr>
              <a:t>competente, qualificata </a:t>
            </a:r>
            <a:r>
              <a:rPr lang="it-IT" sz="2000" b="1" dirty="0">
                <a:solidFill>
                  <a:srgbClr val="0070C0"/>
                </a:solidFill>
              </a:rPr>
              <a:t>e flessibile, e la Comunicazione della Commissione </a:t>
            </a:r>
            <a:r>
              <a:rPr lang="it-IT" sz="2000" b="1" dirty="0" smtClean="0">
                <a:solidFill>
                  <a:srgbClr val="0070C0"/>
                </a:solidFill>
              </a:rPr>
              <a:t>al Parlamento </a:t>
            </a:r>
            <a:r>
              <a:rPr lang="it-IT" sz="2000" b="1" dirty="0">
                <a:solidFill>
                  <a:srgbClr val="0070C0"/>
                </a:solidFill>
              </a:rPr>
              <a:t>europeo, al Comitato economico e sociale e al Comitato </a:t>
            </a:r>
            <a:r>
              <a:rPr lang="it-IT" sz="2000" b="1" dirty="0" smtClean="0">
                <a:solidFill>
                  <a:srgbClr val="0070C0"/>
                </a:solidFill>
              </a:rPr>
              <a:t>delle Regioni </a:t>
            </a:r>
            <a:r>
              <a:rPr lang="it-IT" sz="2000" b="1" dirty="0">
                <a:solidFill>
                  <a:srgbClr val="0070C0"/>
                </a:solidFill>
              </a:rPr>
              <a:t>intitolata </a:t>
            </a:r>
            <a:r>
              <a:rPr lang="it-IT" sz="2000" b="1" i="1" dirty="0">
                <a:solidFill>
                  <a:srgbClr val="0070C0"/>
                </a:solidFill>
              </a:rPr>
              <a:t>Per un’Europa della conoscenza</a:t>
            </a:r>
            <a:r>
              <a:rPr lang="it-IT" sz="2000" b="1" dirty="0">
                <a:solidFill>
                  <a:srgbClr val="0070C0"/>
                </a:solidFill>
              </a:rPr>
              <a:t>, in cui vengono </a:t>
            </a:r>
            <a:r>
              <a:rPr lang="it-IT" sz="2000" b="1" dirty="0" smtClean="0">
                <a:solidFill>
                  <a:srgbClr val="0070C0"/>
                </a:solidFill>
              </a:rPr>
              <a:t>presentati alcuni </a:t>
            </a:r>
            <a:r>
              <a:rPr lang="it-IT" sz="2000" b="1" dirty="0">
                <a:solidFill>
                  <a:srgbClr val="0070C0"/>
                </a:solidFill>
              </a:rPr>
              <a:t>orientamenti comunitari nei settori dell’istruzione e </a:t>
            </a:r>
            <a:r>
              <a:rPr lang="it-IT" sz="2000" b="1" dirty="0" smtClean="0">
                <a:solidFill>
                  <a:srgbClr val="0070C0"/>
                </a:solidFill>
              </a:rPr>
              <a:t>formazione lungo </a:t>
            </a:r>
            <a:r>
              <a:rPr lang="it-IT" sz="2000" b="1" dirty="0">
                <a:solidFill>
                  <a:srgbClr val="0070C0"/>
                </a:solidFill>
              </a:rPr>
              <a:t>tutto l’arco della vita per il periodo </a:t>
            </a:r>
            <a:r>
              <a:rPr lang="it-IT" sz="2000" b="1" dirty="0" smtClean="0">
                <a:solidFill>
                  <a:srgbClr val="0070C0"/>
                </a:solidFill>
              </a:rPr>
              <a:t>2000/2006. Quest’ultimo </a:t>
            </a:r>
            <a:r>
              <a:rPr lang="it-IT" sz="2000" b="1" dirty="0">
                <a:solidFill>
                  <a:srgbClr val="0070C0"/>
                </a:solidFill>
              </a:rPr>
              <a:t>documento si articola intorno a due temi principali: </a:t>
            </a:r>
            <a:r>
              <a:rPr lang="it-IT" sz="2000" b="1" dirty="0" smtClean="0">
                <a:solidFill>
                  <a:srgbClr val="0070C0"/>
                </a:solidFill>
              </a:rPr>
              <a:t>a) lo </a:t>
            </a:r>
            <a:r>
              <a:rPr lang="it-IT" sz="2000" b="1" dirty="0">
                <a:solidFill>
                  <a:srgbClr val="0070C0"/>
                </a:solidFill>
              </a:rPr>
              <a:t>sviluppo della società della conoscenza, che induce a </a:t>
            </a:r>
            <a:r>
              <a:rPr lang="it-IT" sz="2000" b="1" dirty="0" smtClean="0">
                <a:solidFill>
                  <a:srgbClr val="0070C0"/>
                </a:solidFill>
              </a:rPr>
              <a:t>considerare l’istruzione </a:t>
            </a:r>
            <a:r>
              <a:rPr lang="it-IT" sz="2000" b="1" dirty="0">
                <a:solidFill>
                  <a:srgbClr val="0070C0"/>
                </a:solidFill>
              </a:rPr>
              <a:t>e la formazione come azioni fondamentali e strategiche </a:t>
            </a:r>
            <a:r>
              <a:rPr lang="it-IT" sz="2000" b="1" dirty="0" smtClean="0">
                <a:solidFill>
                  <a:srgbClr val="0070C0"/>
                </a:solidFill>
              </a:rPr>
              <a:t>della politica </a:t>
            </a:r>
            <a:r>
              <a:rPr lang="it-IT" sz="2000" b="1" dirty="0">
                <a:solidFill>
                  <a:srgbClr val="0070C0"/>
                </a:solidFill>
              </a:rPr>
              <a:t>dell’Unione; b) la promozione dell’occupazione, raggiungibile </a:t>
            </a:r>
            <a:r>
              <a:rPr lang="it-IT" sz="2000" b="1" dirty="0" smtClean="0">
                <a:solidFill>
                  <a:srgbClr val="0070C0"/>
                </a:solidFill>
              </a:rPr>
              <a:t>solo favorendo </a:t>
            </a:r>
            <a:r>
              <a:rPr lang="it-IT" sz="2000" b="1" dirty="0">
                <a:solidFill>
                  <a:srgbClr val="0070C0"/>
                </a:solidFill>
              </a:rPr>
              <a:t>l’acquisizione delle competenze professionali da parte </a:t>
            </a:r>
            <a:r>
              <a:rPr lang="it-IT" sz="2000" b="1" dirty="0" smtClean="0">
                <a:solidFill>
                  <a:srgbClr val="0070C0"/>
                </a:solidFill>
              </a:rPr>
              <a:t>dei lavoratori</a:t>
            </a:r>
            <a:r>
              <a:rPr lang="it-IT" sz="2000" b="1" dirty="0">
                <a:solidFill>
                  <a:srgbClr val="0070C0"/>
                </a:solidFill>
              </a:rPr>
              <a:t>, una solida istruzione generale di base, avanzate </a:t>
            </a:r>
            <a:r>
              <a:rPr lang="it-IT" sz="2000" b="1" dirty="0" smtClean="0">
                <a:solidFill>
                  <a:srgbClr val="0070C0"/>
                </a:solidFill>
              </a:rPr>
              <a:t>competenze </a:t>
            </a:r>
            <a:r>
              <a:rPr lang="it-IT" sz="2000" b="1" dirty="0">
                <a:solidFill>
                  <a:srgbClr val="0070C0"/>
                </a:solidFill>
              </a:rPr>
              <a:t>scientifiche e tecnologiche, la conoscenza delle lingue comunitarie, </a:t>
            </a:r>
            <a:r>
              <a:rPr lang="it-IT" sz="2000" b="1" dirty="0" smtClean="0">
                <a:solidFill>
                  <a:srgbClr val="0070C0"/>
                </a:solidFill>
              </a:rPr>
              <a:t>una forte </a:t>
            </a:r>
            <a:r>
              <a:rPr lang="it-IT" sz="2000" b="1" dirty="0">
                <a:solidFill>
                  <a:srgbClr val="0070C0"/>
                </a:solidFill>
              </a:rPr>
              <a:t>attitudine alla ricerca, alla sperimentazione e all’innovazione</a:t>
            </a:r>
            <a:r>
              <a:rPr lang="it-IT" sz="2000" b="1" dirty="0" smtClean="0">
                <a:solidFill>
                  <a:srgbClr val="0070C0"/>
                </a:solidFill>
              </a:rPr>
              <a:t>.</a:t>
            </a:r>
          </a:p>
          <a:p>
            <a:pPr marL="0" indent="0" algn="just">
              <a:buNone/>
            </a:pPr>
            <a:endParaRPr lang="it-IT" sz="2000" b="1" dirty="0">
              <a:solidFill>
                <a:srgbClr val="0070C0"/>
              </a:solidFill>
            </a:endParaRPr>
          </a:p>
        </p:txBody>
      </p:sp>
    </p:spTree>
    <p:extLst>
      <p:ext uri="{BB962C8B-B14F-4D97-AF65-F5344CB8AC3E}">
        <p14:creationId xmlns:p14="http://schemas.microsoft.com/office/powerpoint/2010/main" val="4118388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0"/>
            <a:ext cx="8928992" cy="548680"/>
          </a:xfrm>
        </p:spPr>
        <p:txBody>
          <a:bodyPr/>
          <a:lstStyle/>
          <a:p>
            <a:pPr algn="ctr"/>
            <a:r>
              <a:rPr lang="it-IT" sz="1800" b="1" dirty="0">
                <a:solidFill>
                  <a:srgbClr val="FF0000"/>
                </a:solidFill>
              </a:rPr>
              <a:t>Parte II</a:t>
            </a:r>
            <a:br>
              <a:rPr lang="it-IT" sz="1800" b="1" dirty="0">
                <a:solidFill>
                  <a:srgbClr val="FF0000"/>
                </a:solidFill>
              </a:rPr>
            </a:br>
            <a:r>
              <a:rPr lang="it-IT" sz="1800" b="1" dirty="0" smtClean="0">
                <a:solidFill>
                  <a:srgbClr val="17082E"/>
                </a:solidFill>
              </a:rPr>
              <a:t>Riepilogo e … Sollecitazioni.</a:t>
            </a:r>
            <a:endParaRPr lang="it-IT" sz="1800" dirty="0">
              <a:solidFill>
                <a:srgbClr val="17082E"/>
              </a:solidFill>
            </a:endParaRPr>
          </a:p>
        </p:txBody>
      </p:sp>
      <p:sp>
        <p:nvSpPr>
          <p:cNvPr id="3" name="Segnaposto contenuto 2"/>
          <p:cNvSpPr>
            <a:spLocks noGrp="1"/>
          </p:cNvSpPr>
          <p:nvPr>
            <p:ph idx="1"/>
          </p:nvPr>
        </p:nvSpPr>
        <p:spPr>
          <a:xfrm>
            <a:off x="107504" y="692696"/>
            <a:ext cx="8928992" cy="5976664"/>
          </a:xfrm>
        </p:spPr>
        <p:txBody>
          <a:bodyPr/>
          <a:lstStyle/>
          <a:p>
            <a:pPr marL="0" indent="0" algn="just">
              <a:buNone/>
            </a:pPr>
            <a:r>
              <a:rPr lang="it-IT" sz="2000" b="1" dirty="0" smtClean="0">
                <a:solidFill>
                  <a:srgbClr val="0070C0"/>
                </a:solidFill>
              </a:rPr>
              <a:t>Abbiamo voluto tracciare un </a:t>
            </a:r>
            <a:r>
              <a:rPr lang="it-IT" sz="2000" b="1" dirty="0">
                <a:solidFill>
                  <a:srgbClr val="0070C0"/>
                </a:solidFill>
              </a:rPr>
              <a:t>percorso </a:t>
            </a:r>
            <a:r>
              <a:rPr lang="it-IT" sz="2000" b="1" dirty="0" smtClean="0">
                <a:solidFill>
                  <a:srgbClr val="0070C0"/>
                </a:solidFill>
              </a:rPr>
              <a:t>significativo tra </a:t>
            </a:r>
            <a:r>
              <a:rPr lang="it-IT" sz="2000" b="1" dirty="0">
                <a:solidFill>
                  <a:srgbClr val="0070C0"/>
                </a:solidFill>
              </a:rPr>
              <a:t>le </a:t>
            </a:r>
            <a:r>
              <a:rPr lang="it-IT" sz="2000" b="1" dirty="0" smtClean="0">
                <a:solidFill>
                  <a:srgbClr val="0070C0"/>
                </a:solidFill>
              </a:rPr>
              <a:t>politiche europee </a:t>
            </a:r>
            <a:r>
              <a:rPr lang="it-IT" sz="2000" b="1" dirty="0">
                <a:solidFill>
                  <a:srgbClr val="0070C0"/>
                </a:solidFill>
              </a:rPr>
              <a:t>e </a:t>
            </a:r>
            <a:r>
              <a:rPr lang="it-IT" sz="2000" b="1" dirty="0" smtClean="0">
                <a:solidFill>
                  <a:srgbClr val="0070C0"/>
                </a:solidFill>
              </a:rPr>
              <a:t>nazionali, con riferimento anche alla legislazione, </a:t>
            </a:r>
            <a:r>
              <a:rPr lang="it-IT" sz="2000" b="1" dirty="0">
                <a:solidFill>
                  <a:srgbClr val="0070C0"/>
                </a:solidFill>
              </a:rPr>
              <a:t>destinate all’educazione degli </a:t>
            </a:r>
            <a:r>
              <a:rPr lang="it-IT" sz="2000" b="1" dirty="0" smtClean="0">
                <a:solidFill>
                  <a:srgbClr val="0070C0"/>
                </a:solidFill>
              </a:rPr>
              <a:t>adulti allo scopo di richiamare l’attenzione sui cambiamenti di paradigma intervenuti nel modo di concepire e promuovere la formazione in età adulta, la quale non è circoscritta o limitata ai soggetti non più in età di apprendimento formale (scuola, università) ma una formazione estesa a tutto l’arco della vita.</a:t>
            </a:r>
          </a:p>
          <a:p>
            <a:pPr marL="0" indent="0" algn="just">
              <a:buNone/>
            </a:pPr>
            <a:r>
              <a:rPr lang="it-IT" sz="2000" b="1" dirty="0" smtClean="0">
                <a:solidFill>
                  <a:srgbClr val="0070C0"/>
                </a:solidFill>
              </a:rPr>
              <a:t>Anche i sistemi tradizionali di istruzione sono stati e continuano ad essere sollecitati ad introdurre dei cambiamenti nella organizzazione e nella didattica tenendo conto anche dei criteri di valutazione che stanno per essere introdotti per il raggiungimento della «qualità del sistema» (le Università sono già soggette a queste misure di valutazione).</a:t>
            </a:r>
          </a:p>
          <a:p>
            <a:pPr marL="0" indent="0" algn="just">
              <a:buNone/>
            </a:pPr>
            <a:r>
              <a:rPr lang="it-IT" sz="2000" b="1" dirty="0" smtClean="0">
                <a:solidFill>
                  <a:srgbClr val="0070C0"/>
                </a:solidFill>
              </a:rPr>
              <a:t>Agli studenti lavoratori (soggetti che occupano pienamente quello spazio dell’apprendimento permanente) impegnati nel settore dell’amministrazione pubblica (dall’istruzione alla sanità), nelle organizzazioni sociali (sindacato e associazioni) e nel mondo dell’impresa privata, intendo rivolgermi </a:t>
            </a:r>
            <a:r>
              <a:rPr lang="it-IT" sz="2000" b="1" dirty="0" smtClean="0">
                <a:solidFill>
                  <a:srgbClr val="FF0000"/>
                </a:solidFill>
              </a:rPr>
              <a:t>per effettuare dei riscontri</a:t>
            </a:r>
            <a:r>
              <a:rPr lang="it-IT" sz="2000" b="1" dirty="0" smtClean="0">
                <a:solidFill>
                  <a:srgbClr val="0070C0"/>
                </a:solidFill>
              </a:rPr>
              <a:t> che crediamo essere utili: sia per un apprendimento (pratico) di quanto finora esposto, sia per esercitare un «vigile controllo democratico» sulle risorse pubbliche. In particolare:</a:t>
            </a:r>
            <a:endParaRPr lang="it-IT" sz="2000" b="1" dirty="0">
              <a:solidFill>
                <a:srgbClr val="0070C0"/>
              </a:solidFill>
            </a:endParaRPr>
          </a:p>
        </p:txBody>
      </p:sp>
    </p:spTree>
    <p:extLst>
      <p:ext uri="{BB962C8B-B14F-4D97-AF65-F5344CB8AC3E}">
        <p14:creationId xmlns:p14="http://schemas.microsoft.com/office/powerpoint/2010/main" val="4118388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0"/>
            <a:ext cx="8928992" cy="548680"/>
          </a:xfrm>
        </p:spPr>
        <p:txBody>
          <a:bodyPr/>
          <a:lstStyle/>
          <a:p>
            <a:pPr algn="ctr"/>
            <a:r>
              <a:rPr lang="it-IT" sz="1800" b="1" dirty="0">
                <a:solidFill>
                  <a:srgbClr val="FF0000"/>
                </a:solidFill>
              </a:rPr>
              <a:t>Parte II</a:t>
            </a:r>
            <a:br>
              <a:rPr lang="it-IT" sz="1800" b="1" dirty="0">
                <a:solidFill>
                  <a:srgbClr val="FF0000"/>
                </a:solidFill>
              </a:rPr>
            </a:br>
            <a:r>
              <a:rPr lang="it-IT" sz="1800" b="1" dirty="0" smtClean="0">
                <a:solidFill>
                  <a:srgbClr val="17082E"/>
                </a:solidFill>
              </a:rPr>
              <a:t>2.5. Il contesto nazionale.</a:t>
            </a:r>
            <a:endParaRPr lang="it-IT" sz="1800" b="1" dirty="0">
              <a:solidFill>
                <a:srgbClr val="17082E"/>
              </a:solidFill>
            </a:endParaRPr>
          </a:p>
        </p:txBody>
      </p:sp>
      <p:sp>
        <p:nvSpPr>
          <p:cNvPr id="3" name="Segnaposto contenuto 2"/>
          <p:cNvSpPr>
            <a:spLocks noGrp="1"/>
          </p:cNvSpPr>
          <p:nvPr>
            <p:ph idx="1"/>
          </p:nvPr>
        </p:nvSpPr>
        <p:spPr>
          <a:xfrm>
            <a:off x="251520" y="692696"/>
            <a:ext cx="8640960" cy="5976664"/>
          </a:xfrm>
        </p:spPr>
        <p:txBody>
          <a:bodyPr/>
          <a:lstStyle/>
          <a:p>
            <a:pPr marL="0" indent="0" algn="just">
              <a:buNone/>
            </a:pPr>
            <a:r>
              <a:rPr lang="it-IT" sz="2100" dirty="0" smtClean="0">
                <a:solidFill>
                  <a:srgbClr val="17082E"/>
                </a:solidFill>
              </a:rPr>
              <a:t>Per coloro che sono impegnati nel settore dell’istruzione:</a:t>
            </a:r>
          </a:p>
          <a:p>
            <a:pPr marL="457200" indent="-457200" algn="just">
              <a:buAutoNum type="alphaLcParenR"/>
            </a:pPr>
            <a:r>
              <a:rPr lang="it-IT" sz="2100" dirty="0" smtClean="0">
                <a:solidFill>
                  <a:srgbClr val="FF0000"/>
                </a:solidFill>
              </a:rPr>
              <a:t>Si legga il P.O.F. (Piano di Offerta Formativa) che ogni istituto scolastico elabora all’inizio dell’anno scolastico e di controllare soprattutto la voce relativa ai Progetti destinati allo scambio e alla mobilità degli studenti a livello europeo (quanti Progetti sono stati realizzati e quanti si intendono realizzare), infine i Progetti relativi al F.S.E. (Fondo Sociale Europeo: misure di finanziamento finalizzate alla formazione permanente);</a:t>
            </a:r>
          </a:p>
          <a:p>
            <a:pPr marL="0" indent="0" algn="just">
              <a:buNone/>
            </a:pPr>
            <a:r>
              <a:rPr lang="it-IT" sz="2100" dirty="0" smtClean="0">
                <a:solidFill>
                  <a:srgbClr val="17082E"/>
                </a:solidFill>
              </a:rPr>
              <a:t>Per quanti operano nell’amministrazione pubblica:</a:t>
            </a:r>
          </a:p>
          <a:p>
            <a:pPr marL="457200" indent="-457200" algn="just">
              <a:buAutoNum type="alphaLcParenR"/>
            </a:pPr>
            <a:r>
              <a:rPr lang="it-IT" sz="2100" dirty="0" smtClean="0">
                <a:solidFill>
                  <a:srgbClr val="FF0000"/>
                </a:solidFill>
              </a:rPr>
              <a:t>Consultare il Bilancio Consuntivo e di Previsione con riguardo ai capitoli (compaiono sempre nelle prime due tre pagine del bilancio) relativi a Progetti finanziati o da finanziare dalla Commissione Europea (VII Programma Quadro) che i vari Consigli (Regionale, Provinciale e Comunale) hanno promosso o intendono promuovere.</a:t>
            </a:r>
          </a:p>
          <a:p>
            <a:pPr marL="0" indent="0" algn="just">
              <a:buNone/>
            </a:pPr>
            <a:r>
              <a:rPr lang="it-IT" sz="2200" dirty="0" smtClean="0">
                <a:solidFill>
                  <a:srgbClr val="FF0000"/>
                </a:solidFill>
              </a:rPr>
              <a:t> </a:t>
            </a:r>
            <a:endParaRPr lang="it-IT" sz="2200" dirty="0">
              <a:solidFill>
                <a:srgbClr val="FF0000"/>
              </a:solidFill>
            </a:endParaRPr>
          </a:p>
        </p:txBody>
      </p:sp>
    </p:spTree>
    <p:extLst>
      <p:ext uri="{BB962C8B-B14F-4D97-AF65-F5344CB8AC3E}">
        <p14:creationId xmlns:p14="http://schemas.microsoft.com/office/powerpoint/2010/main" val="4118388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0"/>
            <a:ext cx="8928992" cy="548680"/>
          </a:xfrm>
        </p:spPr>
        <p:txBody>
          <a:bodyPr/>
          <a:lstStyle/>
          <a:p>
            <a:pPr algn="ctr"/>
            <a:r>
              <a:rPr lang="it-IT" sz="1800" b="1" dirty="0">
                <a:solidFill>
                  <a:srgbClr val="FF0000"/>
                </a:solidFill>
              </a:rPr>
              <a:t>Parte II</a:t>
            </a:r>
            <a:br>
              <a:rPr lang="it-IT" sz="1800" b="1" dirty="0">
                <a:solidFill>
                  <a:srgbClr val="FF0000"/>
                </a:solidFill>
              </a:rPr>
            </a:br>
            <a:r>
              <a:rPr lang="it-IT" sz="1800" b="1" dirty="0" smtClean="0">
                <a:solidFill>
                  <a:srgbClr val="17082E"/>
                </a:solidFill>
              </a:rPr>
              <a:t>2.5. Il contesto nazionale.</a:t>
            </a:r>
            <a:endParaRPr lang="it-IT" sz="1800" b="1" dirty="0">
              <a:solidFill>
                <a:srgbClr val="17082E"/>
              </a:solidFill>
            </a:endParaRPr>
          </a:p>
        </p:txBody>
      </p:sp>
      <p:sp>
        <p:nvSpPr>
          <p:cNvPr id="3" name="Segnaposto contenuto 2"/>
          <p:cNvSpPr>
            <a:spLocks noGrp="1"/>
          </p:cNvSpPr>
          <p:nvPr>
            <p:ph idx="1"/>
          </p:nvPr>
        </p:nvSpPr>
        <p:spPr>
          <a:xfrm>
            <a:off x="251520" y="692696"/>
            <a:ext cx="8640960" cy="5976664"/>
          </a:xfrm>
        </p:spPr>
        <p:txBody>
          <a:bodyPr/>
          <a:lstStyle/>
          <a:p>
            <a:pPr marL="0" indent="0" algn="just">
              <a:buNone/>
            </a:pPr>
            <a:r>
              <a:rPr lang="it-IT" sz="2100" dirty="0" smtClean="0"/>
              <a:t>Per quanti operano nel settore pubblico dei servizi alla persona e alla comunità (sanità, formazione, assistenza):</a:t>
            </a:r>
          </a:p>
          <a:p>
            <a:pPr algn="just"/>
            <a:r>
              <a:rPr lang="it-IT" sz="2100" dirty="0" smtClean="0">
                <a:solidFill>
                  <a:srgbClr val="FF0000"/>
                </a:solidFill>
              </a:rPr>
              <a:t>l’Ente di appartenenza promuove la formazione del personale? promuove l’innalzamento della qualità dei servizi attraverso corsi di addestramento e di formazione?</a:t>
            </a:r>
          </a:p>
          <a:p>
            <a:pPr marL="0" indent="0" algn="just">
              <a:buNone/>
            </a:pPr>
            <a:endParaRPr lang="it-IT" sz="2100" dirty="0">
              <a:solidFill>
                <a:srgbClr val="FF0000"/>
              </a:solidFill>
            </a:endParaRPr>
          </a:p>
          <a:p>
            <a:pPr marL="0" indent="0" algn="just">
              <a:buNone/>
            </a:pPr>
            <a:r>
              <a:rPr lang="it-IT" sz="2100" dirty="0" smtClean="0">
                <a:solidFill>
                  <a:srgbClr val="17082E"/>
                </a:solidFill>
              </a:rPr>
              <a:t>Per quanti operano nel Sindacato e nelle Associazioni di categoria:</a:t>
            </a:r>
          </a:p>
          <a:p>
            <a:pPr algn="just"/>
            <a:r>
              <a:rPr lang="it-IT" sz="2100" dirty="0" smtClean="0">
                <a:solidFill>
                  <a:srgbClr val="FF0000"/>
                </a:solidFill>
              </a:rPr>
              <a:t>l’Ente di appartenenza riesce ad attivare le risorse del F.S.E. per la formazione in età adulta? Per la riqualificazione del lavoratore? Per l’inserimento dei cittadini extra comunitari?</a:t>
            </a:r>
          </a:p>
          <a:p>
            <a:pPr marL="0" indent="0" algn="just">
              <a:buNone/>
            </a:pPr>
            <a:endParaRPr lang="it-IT" sz="2100" dirty="0">
              <a:solidFill>
                <a:srgbClr val="FF0000"/>
              </a:solidFill>
            </a:endParaRPr>
          </a:p>
          <a:p>
            <a:pPr marL="0" indent="0" algn="just">
              <a:buNone/>
            </a:pPr>
            <a:r>
              <a:rPr lang="it-IT" sz="2100" dirty="0" smtClean="0">
                <a:solidFill>
                  <a:srgbClr val="17082E"/>
                </a:solidFill>
              </a:rPr>
              <a:t>Per quanti operano nel mondo dell’impresa privata:</a:t>
            </a:r>
          </a:p>
          <a:p>
            <a:pPr algn="just"/>
            <a:r>
              <a:rPr lang="it-IT" sz="2100" dirty="0" smtClean="0">
                <a:solidFill>
                  <a:srgbClr val="FF0000"/>
                </a:solidFill>
              </a:rPr>
              <a:t>l’Azienda si occupa della formazione del personale? In che modo l’Azienda valorizza le risorse umane? In quale misura l’Azienda partecipa alle misure di finanziamento destinate alla qualità della produzione? In quale misura, infine, l’Azienda partecipa alle iniziative promosse dalla Camera di Commercio? </a:t>
            </a:r>
          </a:p>
          <a:p>
            <a:pPr marL="0" indent="0" algn="just">
              <a:buNone/>
            </a:pPr>
            <a:endParaRPr lang="it-IT" sz="2200" dirty="0"/>
          </a:p>
          <a:p>
            <a:pPr marL="0" indent="0" algn="just">
              <a:buNone/>
            </a:pPr>
            <a:endParaRPr lang="it-IT" sz="2200" dirty="0"/>
          </a:p>
        </p:txBody>
      </p:sp>
    </p:spTree>
    <p:extLst>
      <p:ext uri="{BB962C8B-B14F-4D97-AF65-F5344CB8AC3E}">
        <p14:creationId xmlns:p14="http://schemas.microsoft.com/office/powerpoint/2010/main" val="28333696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0"/>
            <a:ext cx="8928992" cy="548680"/>
          </a:xfrm>
        </p:spPr>
        <p:txBody>
          <a:bodyPr/>
          <a:lstStyle/>
          <a:p>
            <a:pPr algn="ctr"/>
            <a:r>
              <a:rPr lang="it-IT" sz="1800" b="1" dirty="0">
                <a:solidFill>
                  <a:srgbClr val="FF0000"/>
                </a:solidFill>
              </a:rPr>
              <a:t>Parte II</a:t>
            </a:r>
            <a:br>
              <a:rPr lang="it-IT" sz="1800" b="1" dirty="0">
                <a:solidFill>
                  <a:srgbClr val="FF0000"/>
                </a:solidFill>
              </a:rPr>
            </a:br>
            <a:r>
              <a:rPr lang="it-IT" sz="1800" b="1" dirty="0" smtClean="0">
                <a:solidFill>
                  <a:srgbClr val="17082E"/>
                </a:solidFill>
              </a:rPr>
              <a:t>Sintesi … </a:t>
            </a:r>
            <a:endParaRPr lang="it-IT" sz="1800" dirty="0">
              <a:solidFill>
                <a:srgbClr val="17082E"/>
              </a:solidFill>
            </a:endParaRPr>
          </a:p>
        </p:txBody>
      </p:sp>
      <p:sp>
        <p:nvSpPr>
          <p:cNvPr id="3" name="Segnaposto contenuto 2"/>
          <p:cNvSpPr>
            <a:spLocks noGrp="1"/>
          </p:cNvSpPr>
          <p:nvPr>
            <p:ph idx="1"/>
          </p:nvPr>
        </p:nvSpPr>
        <p:spPr>
          <a:xfrm>
            <a:off x="107504" y="692696"/>
            <a:ext cx="8856984" cy="5976664"/>
          </a:xfrm>
        </p:spPr>
        <p:txBody>
          <a:bodyPr/>
          <a:lstStyle/>
          <a:p>
            <a:pPr marL="0" indent="0" algn="just">
              <a:buNone/>
            </a:pPr>
            <a:r>
              <a:rPr lang="it-IT" sz="2200" dirty="0" smtClean="0"/>
              <a:t>Riteniamo utile per un eventuale approfondimento riportare due Tabelle riepilogative che permettono di visualizzare i cambiamenti intervenuti nei contesti organizzativi (il mondo dell’impresa e dell’economia) e le relazioni esistenti tra concezioni, teorie (culturali) di riferimento, forme di organizzazione del lavoro, finalità della formazione e metodi didattici. </a:t>
            </a:r>
            <a:endParaRPr lang="it-IT" sz="2200" dirty="0"/>
          </a:p>
        </p:txBody>
      </p:sp>
    </p:spTree>
    <p:extLst>
      <p:ext uri="{BB962C8B-B14F-4D97-AF65-F5344CB8AC3E}">
        <p14:creationId xmlns:p14="http://schemas.microsoft.com/office/powerpoint/2010/main" val="2833369619"/>
      </p:ext>
    </p:extLst>
  </p:cSld>
  <p:clrMapOvr>
    <a:masterClrMapping/>
  </p:clrMapOvr>
</p:sld>
</file>

<file path=ppt/theme/theme1.xml><?xml version="1.0" encoding="utf-8"?>
<a:theme xmlns:a="http://schemas.openxmlformats.org/drawingml/2006/main" name="QUARTO STEP della Prima Parte di Modelli di formazione.">
  <a:themeElements>
    <a:clrScheme name="">
      <a:dk1>
        <a:srgbClr val="333333"/>
      </a:dk1>
      <a:lt1>
        <a:srgbClr val="A9BDA9"/>
      </a:lt1>
      <a:dk2>
        <a:srgbClr val="004C2B"/>
      </a:dk2>
      <a:lt2>
        <a:srgbClr val="578963"/>
      </a:lt2>
      <a:accent1>
        <a:srgbClr val="FFCCCC"/>
      </a:accent1>
      <a:accent2>
        <a:srgbClr val="B3E1B3"/>
      </a:accent2>
      <a:accent3>
        <a:srgbClr val="D1DBD1"/>
      </a:accent3>
      <a:accent4>
        <a:srgbClr val="2A2A2A"/>
      </a:accent4>
      <a:accent5>
        <a:srgbClr val="FFE2E2"/>
      </a:accent5>
      <a:accent6>
        <a:srgbClr val="A2CCA2"/>
      </a:accent6>
      <a:hlink>
        <a:srgbClr val="BDD7E5"/>
      </a:hlink>
      <a:folHlink>
        <a:srgbClr val="D2AAD2"/>
      </a:folHlink>
    </a:clrScheme>
    <a:fontScheme name="Seren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it-IT" sz="2400" b="0" i="0" u="none" strike="noStrike" cap="none" normalizeH="0" baseline="0" smtClean="0">
            <a:ln>
              <a:noFill/>
            </a:ln>
            <a:solidFill>
              <a:schemeClr val="tx1"/>
            </a:solidFill>
            <a:effectLst/>
            <a:latin typeface="Times New Roman"/>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it-IT" sz="2400" b="0" i="0" u="none" strike="noStrike" cap="none" normalizeH="0" baseline="0" smtClean="0">
            <a:ln>
              <a:noFill/>
            </a:ln>
            <a:solidFill>
              <a:schemeClr val="tx1"/>
            </a:solidFill>
            <a:effectLst/>
            <a:latin typeface="Times New Roman"/>
          </a:defRPr>
        </a:defPPr>
      </a:lstStyle>
    </a:lnDef>
  </a:objectDefaults>
  <a:extraClrSchemeLst>
    <a:extraClrScheme>
      <a:clrScheme name="Sereno 1">
        <a:dk1>
          <a:srgbClr val="333333"/>
        </a:dk1>
        <a:lt1>
          <a:srgbClr val="A9BDA9"/>
        </a:lt1>
        <a:dk2>
          <a:srgbClr val="004C2B"/>
        </a:dk2>
        <a:lt2>
          <a:srgbClr val="578963"/>
        </a:lt2>
        <a:accent1>
          <a:srgbClr val="E1B7B7"/>
        </a:accent1>
        <a:accent2>
          <a:srgbClr val="B3E1B3"/>
        </a:accent2>
        <a:accent3>
          <a:srgbClr val="D1DBD1"/>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Sereno 2">
        <a:dk1>
          <a:srgbClr val="333333"/>
        </a:dk1>
        <a:lt1>
          <a:srgbClr val="FFFFFF"/>
        </a:lt1>
        <a:dk2>
          <a:srgbClr val="004C2B"/>
        </a:dk2>
        <a:lt2>
          <a:srgbClr val="578963"/>
        </a:lt2>
        <a:accent1>
          <a:srgbClr val="E1B7B7"/>
        </a:accent1>
        <a:accent2>
          <a:srgbClr val="B3E1B3"/>
        </a:accent2>
        <a:accent3>
          <a:srgbClr val="FFFFFF"/>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Sereno 3">
        <a:dk1>
          <a:srgbClr val="000000"/>
        </a:dk1>
        <a:lt1>
          <a:srgbClr val="FFFFFF"/>
        </a:lt1>
        <a:dk2>
          <a:srgbClr val="000000"/>
        </a:dk2>
        <a:lt2>
          <a:srgbClr val="393939"/>
        </a:lt2>
        <a:accent1>
          <a:srgbClr val="CBCBCB"/>
        </a:accent1>
        <a:accent2>
          <a:srgbClr val="808080"/>
        </a:accent2>
        <a:accent3>
          <a:srgbClr val="FFFFFF"/>
        </a:accent3>
        <a:accent4>
          <a:srgbClr val="000000"/>
        </a:accent4>
        <a:accent5>
          <a:srgbClr val="E2E2E2"/>
        </a:accent5>
        <a:accent6>
          <a:srgbClr val="737373"/>
        </a:accent6>
        <a:hlink>
          <a:srgbClr val="B2B2B2"/>
        </a:hlink>
        <a:folHlink>
          <a:srgbClr val="EAEAEA"/>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QUARTO STEP della Prima Parte di Modelli di formazione.</Template>
  <TotalTime>470</TotalTime>
  <Words>4785</Words>
  <Application>Microsoft Office PowerPoint</Application>
  <PresentationFormat>Presentazione su schermo (4:3)</PresentationFormat>
  <Paragraphs>108</Paragraphs>
  <Slides>24</Slides>
  <Notes>5</Notes>
  <HiddenSlides>0</HiddenSlides>
  <MMClips>0</MMClips>
  <ScaleCrop>false</ScaleCrop>
  <HeadingPairs>
    <vt:vector size="4" baseType="variant">
      <vt:variant>
        <vt:lpstr>Tema</vt:lpstr>
      </vt:variant>
      <vt:variant>
        <vt:i4>1</vt:i4>
      </vt:variant>
      <vt:variant>
        <vt:lpstr>Titoli diapositive</vt:lpstr>
      </vt:variant>
      <vt:variant>
        <vt:i4>24</vt:i4>
      </vt:variant>
    </vt:vector>
  </HeadingPairs>
  <TitlesOfParts>
    <vt:vector size="25" baseType="lpstr">
      <vt:lpstr>QUARTO STEP della Prima Parte di Modelli di formazione.</vt:lpstr>
      <vt:lpstr>Parte seconda. Il lifelong learning: introduzione, definizioni, evoluzione</vt:lpstr>
      <vt:lpstr> Parte II 2.1. Dai messaggi chiave allo spazio europeo dell’apprendimento permanente.</vt:lpstr>
      <vt:lpstr>Parte II 2.1. Dai messaggi chiave allo spazio europeo dell’apprendimento permanente.</vt:lpstr>
      <vt:lpstr>Parte II 2.1. Dai messaggi chiave allo spazio europeo dell’apprendimento permanente.</vt:lpstr>
      <vt:lpstr>Parte II 2.1. Dai messaggi chiave allo spazio europeo dell’apprendimento permanente.</vt:lpstr>
      <vt:lpstr> Parte II 2.2. Quadro europeo delle qualifiche per l’apprendimento permanente.</vt:lpstr>
      <vt:lpstr>Parte II 2.2. Quadro europeo delle qualifiche per l’apprendimento permanente.</vt:lpstr>
      <vt:lpstr> Parte II 2.3. La proposta europea per il 2007‐2013</vt:lpstr>
      <vt:lpstr> Parte II 2.3. La proposta europea per il 2007‐2013</vt:lpstr>
      <vt:lpstr> Parte II 2.3. La proposta europea per il 2007‐2013</vt:lpstr>
      <vt:lpstr> Parte II 2.3. La proposta europea per il 2007‐2013</vt:lpstr>
      <vt:lpstr>  Parte II 2.3. a) La Top Ten degli obiettivi politici ed educativi¹.</vt:lpstr>
      <vt:lpstr>  Parte II 2.4. L’approccio europeo all’educazione degli adulti</vt:lpstr>
      <vt:lpstr> Parte II 2.4. L’approccio europeo all’educazione degli adulti</vt:lpstr>
      <vt:lpstr> Parte II 2.4. L’approccio europeo all’educazione degli adulti</vt:lpstr>
      <vt:lpstr>Parte II 2.5. Il contesto nazionale.</vt:lpstr>
      <vt:lpstr>Parte II 2.5. Il contesto nazionale.</vt:lpstr>
      <vt:lpstr>Parte II 2.5. Il contesto nazionale</vt:lpstr>
      <vt:lpstr>Parte II Riepilogo.</vt:lpstr>
      <vt:lpstr>Parte II Riepilogo</vt:lpstr>
      <vt:lpstr>Parte II Riepilogo e … Sollecitazioni.</vt:lpstr>
      <vt:lpstr>Parte II 2.5. Il contesto nazionale.</vt:lpstr>
      <vt:lpstr>Parte II 2.5. Il contesto nazionale.</vt:lpstr>
      <vt:lpstr>Parte II Sintesi …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Raffaele</dc:creator>
  <cp:lastModifiedBy>Raffaele</cp:lastModifiedBy>
  <cp:revision>34</cp:revision>
  <cp:lastPrinted>2004-03-23T14:23:01Z</cp:lastPrinted>
  <dcterms:created xsi:type="dcterms:W3CDTF">2012-12-21T17:08:55Z</dcterms:created>
  <dcterms:modified xsi:type="dcterms:W3CDTF">2012-12-31T19:04:37Z</dcterms:modified>
</cp:coreProperties>
</file>