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49"/>
  </p:notesMasterIdLst>
  <p:sldIdLst>
    <p:sldId id="428" r:id="rId2"/>
    <p:sldId id="429" r:id="rId3"/>
    <p:sldId id="430" r:id="rId4"/>
    <p:sldId id="431" r:id="rId5"/>
    <p:sldId id="486" r:id="rId6"/>
    <p:sldId id="487" r:id="rId7"/>
    <p:sldId id="485" r:id="rId8"/>
    <p:sldId id="488" r:id="rId9"/>
    <p:sldId id="432" r:id="rId10"/>
    <p:sldId id="433" r:id="rId11"/>
    <p:sldId id="434" r:id="rId12"/>
    <p:sldId id="435" r:id="rId13"/>
    <p:sldId id="436" r:id="rId14"/>
    <p:sldId id="438" r:id="rId15"/>
    <p:sldId id="439" r:id="rId16"/>
    <p:sldId id="469" r:id="rId17"/>
    <p:sldId id="480" r:id="rId18"/>
    <p:sldId id="481" r:id="rId19"/>
    <p:sldId id="484" r:id="rId20"/>
    <p:sldId id="441" r:id="rId21"/>
    <p:sldId id="442" r:id="rId22"/>
    <p:sldId id="443" r:id="rId23"/>
    <p:sldId id="444" r:id="rId24"/>
    <p:sldId id="447" r:id="rId25"/>
    <p:sldId id="448" r:id="rId26"/>
    <p:sldId id="449" r:id="rId27"/>
    <p:sldId id="450" r:id="rId28"/>
    <p:sldId id="451" r:id="rId29"/>
    <p:sldId id="452" r:id="rId30"/>
    <p:sldId id="453" r:id="rId31"/>
    <p:sldId id="454" r:id="rId32"/>
    <p:sldId id="455" r:id="rId33"/>
    <p:sldId id="471" r:id="rId34"/>
    <p:sldId id="472" r:id="rId35"/>
    <p:sldId id="473" r:id="rId36"/>
    <p:sldId id="474" r:id="rId37"/>
    <p:sldId id="477" r:id="rId38"/>
    <p:sldId id="478" r:id="rId39"/>
    <p:sldId id="479" r:id="rId40"/>
    <p:sldId id="456" r:id="rId41"/>
    <p:sldId id="457" r:id="rId42"/>
    <p:sldId id="458" r:id="rId43"/>
    <p:sldId id="459" r:id="rId44"/>
    <p:sldId id="460" r:id="rId45"/>
    <p:sldId id="461" r:id="rId46"/>
    <p:sldId id="462" r:id="rId47"/>
    <p:sldId id="463" r:id="rId48"/>
  </p:sldIdLst>
  <p:sldSz cx="9144000" cy="6858000" type="screen4x3"/>
  <p:notesSz cx="6648450" cy="9909175"/>
  <p:defaultTextStyle>
    <a:defPPr>
      <a:defRPr lang="it-IT"/>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7082E"/>
    <a:srgbClr val="00CC66"/>
    <a:srgbClr val="FF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516" y="978"/>
      </p:cViewPr>
      <p:guideLst>
        <p:guide orient="horz" pos="2160"/>
        <p:guide pos="2880"/>
      </p:guideLst>
    </p:cSldViewPr>
  </p:slideViewPr>
  <p:notesTextViewPr>
    <p:cViewPr>
      <p:scale>
        <a:sx n="1" d="1"/>
        <a:sy n="1" d="1"/>
      </p:scale>
      <p:origin x="0" y="0"/>
    </p:cViewPr>
  </p:notesTextViewPr>
  <p:sorterViewPr>
    <p:cViewPr>
      <p:scale>
        <a:sx n="100" d="100"/>
        <a:sy n="100" d="100"/>
      </p:scale>
      <p:origin x="0" y="1732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1313" cy="4953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765550" y="0"/>
            <a:ext cx="2881313" cy="495300"/>
          </a:xfrm>
          <a:prstGeom prst="rect">
            <a:avLst/>
          </a:prstGeom>
        </p:spPr>
        <p:txBody>
          <a:bodyPr vert="horz" lIns="91440" tIns="45720" rIns="91440" bIns="45720" rtlCol="0"/>
          <a:lstStyle>
            <a:lvl1pPr algn="r">
              <a:defRPr sz="1200"/>
            </a:lvl1pPr>
          </a:lstStyle>
          <a:p>
            <a:pPr>
              <a:defRPr/>
            </a:pPr>
            <a:fld id="{1EAC2014-E4DD-4828-B551-CBFCB0DC4E07}" type="datetimeFigureOut">
              <a:rPr lang="it-IT"/>
              <a:pPr>
                <a:defRPr/>
              </a:pPr>
              <a:t>15/06/2014</a:t>
            </a:fld>
            <a:endParaRPr lang="it-IT"/>
          </a:p>
        </p:txBody>
      </p:sp>
      <p:sp>
        <p:nvSpPr>
          <p:cNvPr id="4" name="Segnaposto immagine diapositiva 3"/>
          <p:cNvSpPr>
            <a:spLocks noGrp="1" noRot="1" noChangeAspect="1"/>
          </p:cNvSpPr>
          <p:nvPr>
            <p:ph type="sldImg" idx="2"/>
          </p:nvPr>
        </p:nvSpPr>
        <p:spPr>
          <a:xfrm>
            <a:off x="847725" y="742950"/>
            <a:ext cx="4953000" cy="3716338"/>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65163" y="4706938"/>
            <a:ext cx="5318125" cy="4459287"/>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9412288"/>
            <a:ext cx="2881313" cy="495300"/>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765550" y="9412288"/>
            <a:ext cx="2881313" cy="495300"/>
          </a:xfrm>
          <a:prstGeom prst="rect">
            <a:avLst/>
          </a:prstGeom>
        </p:spPr>
        <p:txBody>
          <a:bodyPr vert="horz" lIns="91440" tIns="45720" rIns="91440" bIns="45720" rtlCol="0" anchor="b"/>
          <a:lstStyle>
            <a:lvl1pPr algn="r">
              <a:defRPr sz="1200"/>
            </a:lvl1pPr>
          </a:lstStyle>
          <a:p>
            <a:pPr>
              <a:defRPr/>
            </a:pPr>
            <a:fld id="{CF9464FE-0DF2-475C-AE86-BCECD6C12612}" type="slidenum">
              <a:rPr lang="it-IT"/>
              <a:pPr>
                <a:defRPr/>
              </a:pPr>
              <a:t>‹N›</a:t>
            </a:fld>
            <a:endParaRPr lang="it-IT"/>
          </a:p>
        </p:txBody>
      </p:sp>
    </p:spTree>
    <p:extLst>
      <p:ext uri="{BB962C8B-B14F-4D97-AF65-F5344CB8AC3E}">
        <p14:creationId xmlns:p14="http://schemas.microsoft.com/office/powerpoint/2010/main" xmlns="" val="21333357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3</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0056F3-7B56-4AB6-9821-C130C8DFCEDB}" type="slidenum">
              <a:rPr lang="it-IT" smtClean="0"/>
              <a:pPr eaLnBrk="1" hangingPunct="1"/>
              <a:t>5</a:t>
            </a:fld>
            <a:endParaRPr lang="it-IT"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0056F3-7B56-4AB6-9821-C130C8DFCEDB}" type="slidenum">
              <a:rPr lang="it-IT" smtClean="0"/>
              <a:pPr eaLnBrk="1" hangingPunct="1"/>
              <a:t>6</a:t>
            </a:fld>
            <a:endParaRPr lang="it-IT"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7</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sz="1100" b="0" dirty="0" smtClean="0">
                <a:latin typeface="Times New Roman" pitchFamily="18" charset="0"/>
                <a:cs typeface="Times New Roman" pitchFamily="18" charset="0"/>
              </a:rPr>
              <a:t>* </a:t>
            </a:r>
            <a:r>
              <a:rPr lang="it-IT" sz="1100" b="0" i="0" u="none" strike="noStrike" kern="1200" baseline="0" dirty="0" smtClean="0">
                <a:solidFill>
                  <a:schemeClr val="tx1"/>
                </a:solidFill>
                <a:latin typeface="Times New Roman" pitchFamily="18" charset="0"/>
                <a:ea typeface="+mn-ea"/>
                <a:cs typeface="Times New Roman" pitchFamily="18" charset="0"/>
              </a:rPr>
              <a:t>L’articolo fu pubblicato nell’aprile del 1968 sulla rivista americana </a:t>
            </a:r>
            <a:r>
              <a:rPr lang="it-IT" sz="1100" b="0" i="1" u="none" strike="noStrike" kern="1200" baseline="0" dirty="0" err="1" smtClean="0">
                <a:solidFill>
                  <a:schemeClr val="tx1"/>
                </a:solidFill>
                <a:latin typeface="Times New Roman" pitchFamily="18" charset="0"/>
                <a:ea typeface="+mn-ea"/>
                <a:cs typeface="Times New Roman" pitchFamily="18" charset="0"/>
              </a:rPr>
              <a:t>Adult</a:t>
            </a:r>
            <a:r>
              <a:rPr lang="it-IT" sz="1100" b="0" i="1" u="none" strike="noStrike" kern="1200" baseline="0" dirty="0" smtClean="0">
                <a:solidFill>
                  <a:schemeClr val="tx1"/>
                </a:solidFill>
                <a:latin typeface="Times New Roman" pitchFamily="18" charset="0"/>
                <a:ea typeface="+mn-ea"/>
                <a:cs typeface="Times New Roman" pitchFamily="18" charset="0"/>
              </a:rPr>
              <a:t> Leadership </a:t>
            </a:r>
            <a:r>
              <a:rPr lang="it-IT" sz="1100" b="0" i="0" u="none" strike="noStrike" kern="1200" baseline="0" dirty="0" smtClean="0">
                <a:solidFill>
                  <a:schemeClr val="tx1"/>
                </a:solidFill>
                <a:latin typeface="Times New Roman" pitchFamily="18" charset="0"/>
                <a:ea typeface="+mn-ea"/>
                <a:cs typeface="Times New Roman" pitchFamily="18" charset="0"/>
              </a:rPr>
              <a:t>con il seguente titolo: </a:t>
            </a:r>
            <a:r>
              <a:rPr lang="it-IT" sz="1100" b="0" i="1" u="none" strike="noStrike" kern="1200" baseline="0" dirty="0" err="1" smtClean="0">
                <a:solidFill>
                  <a:schemeClr val="tx1"/>
                </a:solidFill>
                <a:latin typeface="Times New Roman" pitchFamily="18" charset="0"/>
                <a:ea typeface="+mn-ea"/>
                <a:cs typeface="Times New Roman" pitchFamily="18" charset="0"/>
              </a:rPr>
              <a:t>Androgogy</a:t>
            </a:r>
            <a:r>
              <a:rPr lang="it-IT" sz="1100" b="0" i="1" u="none" strike="noStrike" kern="1200" baseline="0" dirty="0" smtClean="0">
                <a:solidFill>
                  <a:schemeClr val="tx1"/>
                </a:solidFill>
                <a:latin typeface="Times New Roman" pitchFamily="18" charset="0"/>
                <a:ea typeface="+mn-ea"/>
                <a:cs typeface="Times New Roman" pitchFamily="18" charset="0"/>
              </a:rPr>
              <a:t>, </a:t>
            </a:r>
            <a:r>
              <a:rPr lang="it-IT" sz="1100" b="0" i="1" u="none" strike="noStrike" kern="1200" baseline="0" dirty="0" err="1" smtClean="0">
                <a:solidFill>
                  <a:schemeClr val="tx1"/>
                </a:solidFill>
                <a:latin typeface="Times New Roman" pitchFamily="18" charset="0"/>
                <a:ea typeface="+mn-ea"/>
                <a:cs typeface="Times New Roman" pitchFamily="18" charset="0"/>
              </a:rPr>
              <a:t>not</a:t>
            </a:r>
            <a:r>
              <a:rPr lang="it-IT" sz="1100" b="0" i="1" u="none" strike="noStrike" kern="1200" baseline="0" dirty="0" smtClean="0">
                <a:solidFill>
                  <a:schemeClr val="tx1"/>
                </a:solidFill>
                <a:latin typeface="Times New Roman" pitchFamily="18" charset="0"/>
                <a:ea typeface="+mn-ea"/>
                <a:cs typeface="Times New Roman" pitchFamily="18" charset="0"/>
              </a:rPr>
              <a:t> </a:t>
            </a:r>
            <a:r>
              <a:rPr lang="it-IT" sz="1100" b="0" i="1" u="none" strike="noStrike" kern="1200" baseline="0" dirty="0" err="1" smtClean="0">
                <a:solidFill>
                  <a:schemeClr val="tx1"/>
                </a:solidFill>
                <a:latin typeface="Times New Roman" pitchFamily="18" charset="0"/>
                <a:ea typeface="+mn-ea"/>
                <a:cs typeface="Times New Roman" pitchFamily="18" charset="0"/>
              </a:rPr>
              <a:t>Pedagogy</a:t>
            </a:r>
            <a:r>
              <a:rPr lang="it-IT" sz="1100" b="0" i="0" u="none" strike="noStrike" kern="1200" baseline="0" dirty="0" smtClean="0">
                <a:solidFill>
                  <a:schemeClr val="tx1"/>
                </a:solidFill>
                <a:latin typeface="Times New Roman" pitchFamily="18" charset="0"/>
                <a:ea typeface="+mn-ea"/>
                <a:cs typeface="Times New Roman" pitchFamily="18" charset="0"/>
              </a:rPr>
              <a:t>. Lo stesso </a:t>
            </a:r>
            <a:r>
              <a:rPr lang="it-IT" sz="1100" b="0" i="0" u="none" strike="noStrike" kern="1200" baseline="0" dirty="0" err="1" smtClean="0">
                <a:solidFill>
                  <a:schemeClr val="tx1"/>
                </a:solidFill>
                <a:latin typeface="Times New Roman" pitchFamily="18" charset="0"/>
                <a:ea typeface="+mn-ea"/>
                <a:cs typeface="Times New Roman" pitchFamily="18" charset="0"/>
              </a:rPr>
              <a:t>Knowles</a:t>
            </a:r>
            <a:r>
              <a:rPr lang="it-IT" sz="1100" b="0" i="0" u="none" strike="noStrike" kern="1200" baseline="0" dirty="0" smtClean="0">
                <a:solidFill>
                  <a:schemeClr val="tx1"/>
                </a:solidFill>
                <a:latin typeface="Times New Roman" pitchFamily="18" charset="0"/>
                <a:ea typeface="+mn-ea"/>
                <a:cs typeface="Times New Roman" pitchFamily="18" charset="0"/>
              </a:rPr>
              <a:t> richiama simpaticamente l’attenzione dei lettori sull’errore di ortografia (</a:t>
            </a:r>
            <a:r>
              <a:rPr lang="it-IT" sz="1100" b="0" i="1" u="none" strike="noStrike" kern="1200" baseline="0" dirty="0" err="1" smtClean="0">
                <a:solidFill>
                  <a:schemeClr val="tx1"/>
                </a:solidFill>
                <a:latin typeface="Times New Roman" pitchFamily="18" charset="0"/>
                <a:ea typeface="+mn-ea"/>
                <a:cs typeface="Times New Roman" pitchFamily="18" charset="0"/>
              </a:rPr>
              <a:t>androgogy</a:t>
            </a:r>
            <a:r>
              <a:rPr lang="it-IT" sz="1100" b="0" i="1" u="none" strike="noStrike" kern="1200" baseline="0" dirty="0" smtClean="0">
                <a:solidFill>
                  <a:schemeClr val="tx1"/>
                </a:solidFill>
                <a:latin typeface="Times New Roman" pitchFamily="18" charset="0"/>
                <a:ea typeface="+mn-ea"/>
                <a:cs typeface="Times New Roman" pitchFamily="18" charset="0"/>
              </a:rPr>
              <a:t>  </a:t>
            </a:r>
            <a:r>
              <a:rPr lang="it-IT" sz="1100" b="0" i="0" u="none" strike="noStrike" kern="1200" baseline="0" dirty="0" smtClean="0">
                <a:solidFill>
                  <a:schemeClr val="tx1"/>
                </a:solidFill>
                <a:latin typeface="Times New Roman" pitchFamily="18" charset="0"/>
                <a:ea typeface="+mn-ea"/>
                <a:cs typeface="Times New Roman" pitchFamily="18" charset="0"/>
              </a:rPr>
              <a:t>vs. </a:t>
            </a:r>
            <a:r>
              <a:rPr lang="it-IT" sz="1100" b="0" i="1" u="none" strike="noStrike" kern="1200" baseline="0" dirty="0" err="1" smtClean="0">
                <a:solidFill>
                  <a:schemeClr val="tx1"/>
                </a:solidFill>
                <a:latin typeface="Times New Roman" pitchFamily="18" charset="0"/>
                <a:ea typeface="+mn-ea"/>
                <a:cs typeface="Times New Roman" pitchFamily="18" charset="0"/>
              </a:rPr>
              <a:t>andragogy</a:t>
            </a:r>
            <a:r>
              <a:rPr lang="it-IT" sz="1100" b="0" i="0" u="none" strike="noStrike" kern="1200" baseline="0" dirty="0" smtClean="0">
                <a:solidFill>
                  <a:schemeClr val="tx1"/>
                </a:solidFill>
                <a:latin typeface="Times New Roman" pitchFamily="18" charset="0"/>
                <a:ea typeface="+mn-ea"/>
                <a:cs typeface="Times New Roman" pitchFamily="18" charset="0"/>
              </a:rPr>
              <a:t>) “</a:t>
            </a:r>
            <a:r>
              <a:rPr lang="it-IT" sz="1100" b="0" i="0" u="none" strike="noStrike" kern="1200" baseline="0" dirty="0" err="1" smtClean="0">
                <a:solidFill>
                  <a:schemeClr val="tx1"/>
                </a:solidFill>
                <a:latin typeface="Times New Roman" pitchFamily="18" charset="0"/>
                <a:ea typeface="+mn-ea"/>
                <a:cs typeface="Times New Roman" pitchFamily="18" charset="0"/>
              </a:rPr>
              <a:t>finchè</a:t>
            </a:r>
            <a:r>
              <a:rPr lang="it-IT" sz="1100" b="0" i="0" u="none" strike="noStrike" kern="1200" baseline="0" dirty="0" smtClean="0">
                <a:solidFill>
                  <a:schemeClr val="tx1"/>
                </a:solidFill>
                <a:latin typeface="Times New Roman" pitchFamily="18" charset="0"/>
                <a:ea typeface="+mn-ea"/>
                <a:cs typeface="Times New Roman" pitchFamily="18" charset="0"/>
              </a:rPr>
              <a:t> sono stato corretto grazie ad una corrispondenza con gli editori dei</a:t>
            </a:r>
          </a:p>
          <a:p>
            <a:pPr algn="just"/>
            <a:r>
              <a:rPr lang="it-IT" sz="1100" b="0" i="0" u="none" strike="noStrike" kern="1200" baseline="0" dirty="0" smtClean="0">
                <a:solidFill>
                  <a:schemeClr val="tx1"/>
                </a:solidFill>
                <a:latin typeface="Times New Roman" pitchFamily="18" charset="0"/>
                <a:ea typeface="+mn-ea"/>
                <a:cs typeface="Times New Roman" pitchFamily="18" charset="0"/>
              </a:rPr>
              <a:t>dizionari </a:t>
            </a:r>
            <a:r>
              <a:rPr lang="it-IT" sz="1100" b="0" i="0" u="none" strike="noStrike" kern="1200" baseline="0" dirty="0" err="1" smtClean="0">
                <a:solidFill>
                  <a:schemeClr val="tx1"/>
                </a:solidFill>
                <a:latin typeface="Times New Roman" pitchFamily="18" charset="0"/>
                <a:ea typeface="+mn-ea"/>
                <a:cs typeface="Times New Roman" pitchFamily="18" charset="0"/>
              </a:rPr>
              <a:t>Merriam‐Webster</a:t>
            </a:r>
            <a:r>
              <a:rPr lang="it-IT" sz="1100" b="0" i="0" u="none" strike="noStrike" kern="1200" baseline="0" dirty="0" smtClean="0">
                <a:solidFill>
                  <a:schemeClr val="tx1"/>
                </a:solidFill>
                <a:latin typeface="Times New Roman" pitchFamily="18" charset="0"/>
                <a:ea typeface="+mn-ea"/>
                <a:cs typeface="Times New Roman" pitchFamily="18" charset="0"/>
              </a:rPr>
              <a:t>” (1973, pp. 70‐71).</a:t>
            </a:r>
            <a:endParaRPr lang="it-IT" sz="1100"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9</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10</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11</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12</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13</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14</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15</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16</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17</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18</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19</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20</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21</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22</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23</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0" dirty="0" smtClean="0">
                <a:latin typeface="Times New Roman" pitchFamily="18" charset="0"/>
                <a:cs typeface="Times New Roman" pitchFamily="18" charset="0"/>
              </a:rPr>
              <a:t>*</a:t>
            </a:r>
            <a:r>
              <a:rPr lang="it-IT" sz="1200" b="0" i="0" u="none" strike="noStrike" kern="1200" baseline="0" dirty="0" err="1" smtClean="0">
                <a:solidFill>
                  <a:schemeClr val="tx1"/>
                </a:solidFill>
                <a:latin typeface="+mn-lt"/>
                <a:ea typeface="+mn-ea"/>
                <a:cs typeface="+mn-cs"/>
              </a:rPr>
              <a:t>Pineau</a:t>
            </a:r>
            <a:r>
              <a:rPr lang="it-IT" sz="1200" b="0" i="0" u="none" strike="noStrike" kern="1200" baseline="0" dirty="0" smtClean="0">
                <a:solidFill>
                  <a:schemeClr val="tx1"/>
                </a:solidFill>
                <a:latin typeface="+mn-lt"/>
                <a:ea typeface="+mn-ea"/>
                <a:cs typeface="+mn-cs"/>
              </a:rPr>
              <a:t>, G. (2004). “L’</a:t>
            </a:r>
            <a:r>
              <a:rPr lang="it-IT" sz="1200" b="0" i="0" u="none" strike="noStrike" kern="1200" baseline="0" dirty="0" err="1" smtClean="0">
                <a:solidFill>
                  <a:schemeClr val="tx1"/>
                </a:solidFill>
                <a:latin typeface="+mn-lt"/>
                <a:ea typeface="+mn-ea"/>
                <a:cs typeface="+mn-cs"/>
              </a:rPr>
              <a:t>autofomazione</a:t>
            </a:r>
            <a:r>
              <a:rPr lang="it-IT" sz="1200" b="0" i="0" u="none" strike="noStrike" kern="1200" baseline="0" dirty="0" smtClean="0">
                <a:solidFill>
                  <a:schemeClr val="tx1"/>
                </a:solidFill>
                <a:latin typeface="+mn-lt"/>
                <a:ea typeface="+mn-ea"/>
                <a:cs typeface="+mn-cs"/>
              </a:rPr>
              <a:t> nel corso della vita: tra l’etero e l’</a:t>
            </a:r>
            <a:r>
              <a:rPr lang="it-IT" sz="1200" b="0" i="0" u="none" strike="noStrike" kern="1200" baseline="0" dirty="0" err="1" smtClean="0">
                <a:solidFill>
                  <a:schemeClr val="tx1"/>
                </a:solidFill>
                <a:latin typeface="+mn-lt"/>
                <a:ea typeface="+mn-ea"/>
                <a:cs typeface="+mn-cs"/>
              </a:rPr>
              <a:t>ecoformazione</a:t>
            </a:r>
            <a:r>
              <a:rPr lang="it-IT" sz="1200" b="0" i="0" u="none" strike="noStrike" kern="1200" baseline="0" dirty="0" smtClean="0">
                <a:solidFill>
                  <a:schemeClr val="tx1"/>
                </a:solidFill>
                <a:latin typeface="+mn-lt"/>
                <a:ea typeface="+mn-ea"/>
                <a:cs typeface="+mn-cs"/>
              </a:rPr>
              <a:t>”. In G.P. Quaglino (a cura di), </a:t>
            </a:r>
            <a:r>
              <a:rPr lang="it-IT" sz="1200" b="0" i="1" u="none" strike="noStrike" kern="1200" baseline="0" dirty="0" smtClean="0">
                <a:solidFill>
                  <a:schemeClr val="tx1"/>
                </a:solidFill>
                <a:latin typeface="+mn-lt"/>
                <a:ea typeface="+mn-ea"/>
                <a:cs typeface="+mn-cs"/>
              </a:rPr>
              <a:t>Autoformazione. Autonomia e responsabilità per la formazione di sé nell’età adulta, </a:t>
            </a:r>
            <a:r>
              <a:rPr lang="it-IT" sz="1200" b="0" i="0" u="none" strike="noStrike" kern="1200" baseline="0" dirty="0" smtClean="0">
                <a:solidFill>
                  <a:schemeClr val="tx1"/>
                </a:solidFill>
                <a:latin typeface="+mn-lt"/>
                <a:ea typeface="+mn-ea"/>
                <a:cs typeface="+mn-cs"/>
              </a:rPr>
              <a:t>Milano: Raffaello Cortina Editore, pp. 25-39. Titolo originale "L'</a:t>
            </a:r>
            <a:r>
              <a:rPr lang="it-IT" sz="1200" b="0" i="0" u="none" strike="noStrike" kern="1200" baseline="0" dirty="0" err="1" smtClean="0">
                <a:solidFill>
                  <a:schemeClr val="tx1"/>
                </a:solidFill>
                <a:latin typeface="+mn-lt"/>
                <a:ea typeface="+mn-ea"/>
                <a:cs typeface="+mn-cs"/>
              </a:rPr>
              <a:t>autoformation</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dans</a:t>
            </a:r>
            <a:r>
              <a:rPr lang="it-IT" sz="1200" b="0" i="0" u="none" strike="noStrike" kern="1200" baseline="0" dirty="0" smtClean="0">
                <a:solidFill>
                  <a:schemeClr val="tx1"/>
                </a:solidFill>
                <a:latin typeface="+mn-lt"/>
                <a:ea typeface="+mn-ea"/>
                <a:cs typeface="+mn-cs"/>
              </a:rPr>
              <a:t> le </a:t>
            </a:r>
            <a:r>
              <a:rPr lang="it-IT" sz="1200" b="0" i="0" u="none" strike="noStrike" kern="1200" baseline="0" dirty="0" err="1" smtClean="0">
                <a:solidFill>
                  <a:schemeClr val="tx1"/>
                </a:solidFill>
                <a:latin typeface="+mn-lt"/>
                <a:ea typeface="+mn-ea"/>
                <a:cs typeface="+mn-cs"/>
              </a:rPr>
              <a:t>cours</a:t>
            </a:r>
            <a:r>
              <a:rPr lang="it-IT" sz="1200" b="0" i="0" u="none" strike="noStrike" kern="1200" baseline="0" dirty="0" smtClean="0">
                <a:solidFill>
                  <a:schemeClr val="tx1"/>
                </a:solidFill>
                <a:latin typeface="+mn-lt"/>
                <a:ea typeface="+mn-ea"/>
                <a:cs typeface="+mn-cs"/>
              </a:rPr>
              <a:t> de </a:t>
            </a:r>
            <a:r>
              <a:rPr lang="fr-FR" sz="1200" b="0" i="0" u="none" strike="noStrike" kern="1200" baseline="0" dirty="0" smtClean="0">
                <a:solidFill>
                  <a:schemeClr val="tx1"/>
                </a:solidFill>
                <a:latin typeface="+mn-lt"/>
                <a:ea typeface="+mn-ea"/>
                <a:cs typeface="+mn-cs"/>
              </a:rPr>
              <a:t>la vie: entre l'</a:t>
            </a:r>
            <a:r>
              <a:rPr lang="fr-FR" sz="1200" b="0" i="0" u="none" strike="noStrike" kern="1200" baseline="0" dirty="0" err="1" smtClean="0">
                <a:solidFill>
                  <a:schemeClr val="tx1"/>
                </a:solidFill>
                <a:latin typeface="+mn-lt"/>
                <a:ea typeface="+mn-ea"/>
                <a:cs typeface="+mn-cs"/>
              </a:rPr>
              <a:t>étéro</a:t>
            </a:r>
            <a:r>
              <a:rPr lang="fr-FR" sz="1200" b="0" i="0" u="none" strike="noStrike" kern="1200" baseline="0" dirty="0" smtClean="0">
                <a:solidFill>
                  <a:schemeClr val="tx1"/>
                </a:solidFill>
                <a:latin typeface="+mn-lt"/>
                <a:ea typeface="+mn-ea"/>
                <a:cs typeface="+mn-cs"/>
              </a:rPr>
              <a:t> et l'</a:t>
            </a:r>
            <a:r>
              <a:rPr lang="fr-FR" sz="1200" b="0" i="0" u="none" strike="noStrike" kern="1200" baseline="0" dirty="0" err="1" smtClean="0">
                <a:solidFill>
                  <a:schemeClr val="tx1"/>
                </a:solidFill>
                <a:latin typeface="+mn-lt"/>
                <a:ea typeface="+mn-ea"/>
                <a:cs typeface="+mn-cs"/>
              </a:rPr>
              <a:t>écoformation</a:t>
            </a:r>
            <a:r>
              <a:rPr lang="fr-FR" sz="1200" b="0" i="0" u="none" strike="noStrike" kern="1200" baseline="0" dirty="0" smtClean="0">
                <a:solidFill>
                  <a:schemeClr val="tx1"/>
                </a:solidFill>
                <a:latin typeface="+mn-lt"/>
                <a:ea typeface="+mn-ea"/>
                <a:cs typeface="+mn-cs"/>
              </a:rPr>
              <a:t>". In </a:t>
            </a:r>
            <a:r>
              <a:rPr lang="fr-FR" sz="1200" b="0" i="1" u="none" strike="noStrike" kern="1200" baseline="0" dirty="0" smtClean="0">
                <a:solidFill>
                  <a:schemeClr val="tx1"/>
                </a:solidFill>
                <a:latin typeface="+mn-lt"/>
                <a:ea typeface="+mn-ea"/>
                <a:cs typeface="+mn-cs"/>
              </a:rPr>
              <a:t>Education Permanente, </a:t>
            </a:r>
            <a:r>
              <a:rPr lang="fr-FR" sz="1200" b="0" i="0" u="none" strike="noStrike" kern="1200" baseline="0" dirty="0" smtClean="0">
                <a:solidFill>
                  <a:schemeClr val="tx1"/>
                </a:solidFill>
                <a:latin typeface="+mn-lt"/>
                <a:ea typeface="+mn-ea"/>
                <a:cs typeface="+mn-cs"/>
              </a:rPr>
              <a:t>1985, 78-79, pp. 25-39.</a:t>
            </a:r>
            <a:endParaRPr lang="it-IT" b="0" dirty="0" smtClean="0">
              <a:latin typeface="Times New Roman" pitchFamily="18" charset="0"/>
              <a:cs typeface="Times New Roman" pitchFamily="18" charset="0"/>
            </a:endParaRPr>
          </a:p>
          <a:p>
            <a:r>
              <a:rPr lang="it-IT" b="0" dirty="0" smtClean="0">
                <a:latin typeface="Times New Roman" pitchFamily="18" charset="0"/>
                <a:cs typeface="Times New Roman" pitchFamily="18" charset="0"/>
              </a:rPr>
              <a:t>** </a:t>
            </a:r>
            <a:r>
              <a:rPr lang="fr-FR" sz="1200" b="0" i="0" u="none" strike="noStrike" kern="1200" baseline="0" dirty="0" err="1" smtClean="0">
                <a:solidFill>
                  <a:schemeClr val="tx1"/>
                </a:solidFill>
                <a:latin typeface="+mn-lt"/>
                <a:ea typeface="+mn-ea"/>
                <a:cs typeface="+mn-cs"/>
              </a:rPr>
              <a:t>Simondon</a:t>
            </a:r>
            <a:r>
              <a:rPr lang="fr-FR" sz="1200" b="0" i="0" u="none" strike="noStrike" kern="1200" baseline="0" dirty="0" smtClean="0">
                <a:solidFill>
                  <a:schemeClr val="tx1"/>
                </a:solidFill>
                <a:latin typeface="+mn-lt"/>
                <a:ea typeface="+mn-ea"/>
                <a:cs typeface="+mn-cs"/>
              </a:rPr>
              <a:t>, G. (1964). </a:t>
            </a:r>
            <a:r>
              <a:rPr lang="fr-FR" sz="1200" b="0" i="1" u="none" strike="noStrike" kern="1200" baseline="0" dirty="0" smtClean="0">
                <a:solidFill>
                  <a:schemeClr val="tx1"/>
                </a:solidFill>
                <a:latin typeface="+mn-lt"/>
                <a:ea typeface="+mn-ea"/>
                <a:cs typeface="+mn-cs"/>
              </a:rPr>
              <a:t>L'individu et sa genèse physico-biologique</a:t>
            </a:r>
            <a:r>
              <a:rPr lang="fr-FR" sz="1200" b="0" i="0" u="none" strike="noStrike" kern="1200" baseline="0" dirty="0" smtClean="0">
                <a:solidFill>
                  <a:schemeClr val="tx1"/>
                </a:solidFill>
                <a:latin typeface="+mn-lt"/>
                <a:ea typeface="+mn-ea"/>
                <a:cs typeface="+mn-cs"/>
              </a:rPr>
              <a:t>. Paris: PUF, p. 9. </a:t>
            </a:r>
            <a:r>
              <a:rPr lang="fr-FR" sz="1200" b="0" i="0" u="none" strike="noStrike" kern="1200" baseline="0" dirty="0" err="1" smtClean="0">
                <a:solidFill>
                  <a:schemeClr val="tx1"/>
                </a:solidFill>
                <a:latin typeface="+mn-lt"/>
                <a:ea typeface="+mn-ea"/>
                <a:cs typeface="+mn-cs"/>
              </a:rPr>
              <a:t>Citato</a:t>
            </a:r>
            <a:r>
              <a:rPr lang="fr-FR" sz="1200" b="0" i="0" u="none" strike="noStrike" kern="1200" baseline="0" dirty="0" smtClean="0">
                <a:solidFill>
                  <a:schemeClr val="tx1"/>
                </a:solidFill>
                <a:latin typeface="+mn-lt"/>
                <a:ea typeface="+mn-ea"/>
                <a:cs typeface="+mn-cs"/>
              </a:rPr>
              <a:t> in G. Pineau </a:t>
            </a:r>
            <a:r>
              <a:rPr lang="nl-NL" sz="1200" b="0" i="0" u="none" strike="noStrike" kern="1200" baseline="0" dirty="0" smtClean="0">
                <a:solidFill>
                  <a:schemeClr val="tx1"/>
                </a:solidFill>
                <a:latin typeface="+mn-lt"/>
                <a:ea typeface="+mn-ea"/>
                <a:cs typeface="+mn-cs"/>
              </a:rPr>
              <a:t>(2004), </a:t>
            </a:r>
            <a:r>
              <a:rPr lang="nl-NL" sz="1200" b="0" i="1" u="none" strike="noStrike" kern="1200" baseline="0" dirty="0" smtClean="0">
                <a:solidFill>
                  <a:schemeClr val="tx1"/>
                </a:solidFill>
                <a:latin typeface="+mn-lt"/>
                <a:ea typeface="+mn-ea"/>
                <a:cs typeface="+mn-cs"/>
              </a:rPr>
              <a:t>op. cit.</a:t>
            </a:r>
            <a:r>
              <a:rPr lang="nl-NL" sz="1200" b="0" i="0" u="none" strike="noStrike" kern="1200" baseline="0" dirty="0" smtClean="0">
                <a:solidFill>
                  <a:schemeClr val="tx1"/>
                </a:solidFill>
                <a:latin typeface="+mn-lt"/>
                <a:ea typeface="+mn-ea"/>
                <a:cs typeface="+mn-cs"/>
              </a:rPr>
              <a:t>, p. 26.</a:t>
            </a:r>
            <a:endParaRPr lang="it-IT" b="0" dirty="0" smtClean="0">
              <a:latin typeface="Times New Roman" pitchFamily="18" charset="0"/>
              <a:cs typeface="Times New Roman" pitchFamily="18" charset="0"/>
            </a:endParaRPr>
          </a:p>
          <a:p>
            <a:r>
              <a:rPr lang="it-IT" b="0" dirty="0" smtClean="0">
                <a:latin typeface="Times New Roman" pitchFamily="18" charset="0"/>
                <a:cs typeface="Times New Roman" pitchFamily="18" charset="0"/>
              </a:rPr>
              <a:t>*** </a:t>
            </a:r>
            <a:r>
              <a:rPr lang="fr-FR" sz="1200" b="0" i="0" u="none" strike="noStrike" kern="1200" baseline="0" dirty="0" smtClean="0">
                <a:solidFill>
                  <a:schemeClr val="tx1"/>
                </a:solidFill>
                <a:latin typeface="+mn-lt"/>
                <a:ea typeface="+mn-ea"/>
                <a:cs typeface="+mn-cs"/>
              </a:rPr>
              <a:t>Honoré, B. (1977). </a:t>
            </a:r>
            <a:r>
              <a:rPr lang="fr-FR" sz="1200" b="0" i="1" u="none" strike="noStrike" kern="1200" baseline="0" dirty="0" smtClean="0">
                <a:solidFill>
                  <a:schemeClr val="tx1"/>
                </a:solidFill>
                <a:latin typeface="+mn-lt"/>
                <a:ea typeface="+mn-ea"/>
                <a:cs typeface="+mn-cs"/>
              </a:rPr>
              <a:t>Pour une théorie de la formation</a:t>
            </a:r>
            <a:r>
              <a:rPr lang="fr-FR" sz="1200" b="0" i="0" u="none" strike="noStrike" kern="1200" baseline="0" dirty="0" smtClean="0">
                <a:solidFill>
                  <a:schemeClr val="tx1"/>
                </a:solidFill>
                <a:latin typeface="+mn-lt"/>
                <a:ea typeface="+mn-ea"/>
                <a:cs typeface="+mn-cs"/>
              </a:rPr>
              <a:t>. </a:t>
            </a:r>
            <a:r>
              <a:rPr lang="fr-FR" sz="1200" b="0" i="1" u="none" strike="noStrike" kern="1200" baseline="0" dirty="0" smtClean="0">
                <a:solidFill>
                  <a:schemeClr val="tx1"/>
                </a:solidFill>
                <a:latin typeface="+mn-lt"/>
                <a:ea typeface="+mn-ea"/>
                <a:cs typeface="+mn-cs"/>
              </a:rPr>
              <a:t>Dynamique de la </a:t>
            </a:r>
            <a:r>
              <a:rPr lang="fr-FR" sz="1200" b="0" i="1" u="none" strike="noStrike" kern="1200" baseline="0" dirty="0" err="1" smtClean="0">
                <a:solidFill>
                  <a:schemeClr val="tx1"/>
                </a:solidFill>
                <a:latin typeface="+mn-lt"/>
                <a:ea typeface="+mn-ea"/>
                <a:cs typeface="+mn-cs"/>
              </a:rPr>
              <a:t>formativité</a:t>
            </a:r>
            <a:r>
              <a:rPr lang="fr-FR" sz="1200" b="0" i="1" u="none" strike="noStrike" kern="1200" baseline="0" dirty="0" smtClean="0">
                <a:solidFill>
                  <a:schemeClr val="tx1"/>
                </a:solidFill>
                <a:latin typeface="+mn-lt"/>
                <a:ea typeface="+mn-ea"/>
                <a:cs typeface="+mn-cs"/>
              </a:rPr>
              <a:t>. Paris: </a:t>
            </a:r>
            <a:r>
              <a:rPr lang="fr-FR" sz="1200" b="0" i="0" u="none" strike="noStrike" kern="1200" baseline="0" dirty="0" smtClean="0">
                <a:solidFill>
                  <a:schemeClr val="tx1"/>
                </a:solidFill>
                <a:latin typeface="+mn-lt"/>
                <a:ea typeface="+mn-ea"/>
                <a:cs typeface="+mn-cs"/>
              </a:rPr>
              <a:t>Payot., p. 57. </a:t>
            </a:r>
            <a:r>
              <a:rPr lang="it-IT" sz="1200" b="0" i="0" u="none" strike="noStrike" kern="1200" baseline="0" dirty="0" smtClean="0">
                <a:solidFill>
                  <a:schemeClr val="tx1"/>
                </a:solidFill>
                <a:latin typeface="+mn-lt"/>
                <a:ea typeface="+mn-ea"/>
                <a:cs typeface="+mn-cs"/>
              </a:rPr>
              <a:t>Citato in </a:t>
            </a:r>
            <a:r>
              <a:rPr lang="it-IT" sz="1200" b="0" i="0" u="none" strike="noStrike" kern="1200" baseline="0" dirty="0" err="1" smtClean="0">
                <a:solidFill>
                  <a:schemeClr val="tx1"/>
                </a:solidFill>
                <a:latin typeface="+mn-lt"/>
                <a:ea typeface="+mn-ea"/>
                <a:cs typeface="+mn-cs"/>
              </a:rPr>
              <a:t>Pineau</a:t>
            </a:r>
            <a:r>
              <a:rPr lang="it-IT" sz="1200" b="0" i="0" u="none" strike="noStrike" kern="1200" baseline="0" dirty="0" smtClean="0">
                <a:solidFill>
                  <a:schemeClr val="tx1"/>
                </a:solidFill>
                <a:latin typeface="+mn-lt"/>
                <a:ea typeface="+mn-ea"/>
                <a:cs typeface="+mn-cs"/>
              </a:rPr>
              <a:t> (2004), </a:t>
            </a:r>
            <a:r>
              <a:rPr lang="it-IT" sz="1200" b="0" i="1" u="none" strike="noStrike" kern="1200" baseline="0" dirty="0" smtClean="0">
                <a:solidFill>
                  <a:schemeClr val="tx1"/>
                </a:solidFill>
                <a:latin typeface="+mn-lt"/>
                <a:ea typeface="+mn-ea"/>
                <a:cs typeface="+mn-cs"/>
              </a:rPr>
              <a:t>op. cit. </a:t>
            </a:r>
            <a:r>
              <a:rPr lang="it-IT" sz="1200" b="0" i="0" u="none" strike="noStrike" kern="1200" baseline="0" dirty="0" smtClean="0">
                <a:solidFill>
                  <a:schemeClr val="tx1"/>
                </a:solidFill>
                <a:latin typeface="+mn-lt"/>
                <a:ea typeface="+mn-ea"/>
                <a:cs typeface="+mn-cs"/>
              </a:rPr>
              <a:t>p. 26.</a:t>
            </a:r>
            <a:endParaRPr lang="it-IT" b="0" dirty="0" smtClean="0">
              <a:latin typeface="Times New Roman" pitchFamily="18" charset="0"/>
              <a:cs typeface="Times New Roman" pitchFamily="18" charset="0"/>
            </a:endParaRPr>
          </a:p>
          <a:p>
            <a:r>
              <a:rPr lang="it-IT" b="0" dirty="0" smtClean="0">
                <a:latin typeface="Times New Roman" pitchFamily="18" charset="0"/>
                <a:cs typeface="Times New Roman" pitchFamily="18" charset="0"/>
              </a:rPr>
              <a:t>**** </a:t>
            </a:r>
            <a:r>
              <a:rPr lang="it-IT" sz="1200" b="0" i="0" u="none" strike="noStrike" kern="1200" baseline="0" dirty="0" smtClean="0">
                <a:solidFill>
                  <a:schemeClr val="tx1"/>
                </a:solidFill>
                <a:latin typeface="+mn-lt"/>
                <a:ea typeface="+mn-ea"/>
                <a:cs typeface="+mn-cs"/>
              </a:rPr>
              <a:t>Questa riflessione era già stata di </a:t>
            </a:r>
            <a:r>
              <a:rPr lang="it-IT" sz="1200" b="0" i="0" u="none" strike="noStrike" kern="1200" baseline="0" dirty="0" err="1" smtClean="0">
                <a:solidFill>
                  <a:schemeClr val="tx1"/>
                </a:solidFill>
                <a:latin typeface="+mn-lt"/>
                <a:ea typeface="+mn-ea"/>
                <a:cs typeface="+mn-cs"/>
              </a:rPr>
              <a:t>Goguelin</a:t>
            </a:r>
            <a:r>
              <a:rPr lang="it-IT" sz="1200" b="0" i="0" u="none" strike="noStrike" kern="1200" baseline="0" dirty="0" smtClean="0">
                <a:solidFill>
                  <a:schemeClr val="tx1"/>
                </a:solidFill>
                <a:latin typeface="+mn-lt"/>
                <a:ea typeface="+mn-ea"/>
                <a:cs typeface="+mn-cs"/>
              </a:rPr>
              <a:t> (1970): “Si può ritenere che la sostituzione progressiva</a:t>
            </a:r>
          </a:p>
          <a:p>
            <a:r>
              <a:rPr lang="it-IT" sz="1200" b="0" i="0" u="none" strike="noStrike" kern="1200" baseline="0" dirty="0" smtClean="0">
                <a:solidFill>
                  <a:schemeClr val="tx1"/>
                </a:solidFill>
                <a:latin typeface="+mn-lt"/>
                <a:ea typeface="+mn-ea"/>
                <a:cs typeface="+mn-cs"/>
              </a:rPr>
              <a:t>della parola formazione alle parole insegnamento, istruzione, educazione - già realizzata per quanto</a:t>
            </a:r>
          </a:p>
          <a:p>
            <a:r>
              <a:rPr lang="it-IT" sz="1200" b="0" i="0" u="none" strike="noStrike" kern="1200" baseline="0" dirty="0" smtClean="0">
                <a:solidFill>
                  <a:schemeClr val="tx1"/>
                </a:solidFill>
                <a:latin typeface="+mn-lt"/>
                <a:ea typeface="+mn-ea"/>
                <a:cs typeface="+mn-cs"/>
              </a:rPr>
              <a:t>riguarda gli adulti - sia il marchio di una rivoluzione profonda nei nostri modi di pensare la pedagogia” </a:t>
            </a:r>
            <a:r>
              <a:rPr lang="fr-FR" sz="1200" b="0" i="0" u="none" strike="noStrike" kern="1200" baseline="0" dirty="0" smtClean="0">
                <a:solidFill>
                  <a:schemeClr val="tx1"/>
                </a:solidFill>
                <a:latin typeface="+mn-lt"/>
                <a:ea typeface="+mn-ea"/>
                <a:cs typeface="+mn-cs"/>
              </a:rPr>
              <a:t>(</a:t>
            </a:r>
            <a:r>
              <a:rPr lang="fr-FR" sz="1200" b="0" i="0" u="none" strike="noStrike" kern="1200" baseline="0" dirty="0" err="1" smtClean="0">
                <a:solidFill>
                  <a:schemeClr val="tx1"/>
                </a:solidFill>
                <a:latin typeface="+mn-lt"/>
                <a:ea typeface="+mn-ea"/>
                <a:cs typeface="+mn-cs"/>
              </a:rPr>
              <a:t>Goguelin</a:t>
            </a:r>
            <a:r>
              <a:rPr lang="fr-FR" sz="1200" b="0" i="0" u="none" strike="noStrike" kern="1200" baseline="0" dirty="0" smtClean="0">
                <a:solidFill>
                  <a:schemeClr val="tx1"/>
                </a:solidFill>
                <a:latin typeface="+mn-lt"/>
                <a:ea typeface="+mn-ea"/>
                <a:cs typeface="+mn-cs"/>
              </a:rPr>
              <a:t>, P., 1970. </a:t>
            </a:r>
            <a:r>
              <a:rPr lang="fr-FR" sz="1200" b="0" i="1" u="none" strike="noStrike" kern="1200" baseline="0" dirty="0" smtClean="0">
                <a:solidFill>
                  <a:schemeClr val="tx1"/>
                </a:solidFill>
                <a:latin typeface="+mn-lt"/>
                <a:ea typeface="+mn-ea"/>
                <a:cs typeface="+mn-cs"/>
              </a:rPr>
              <a:t>La formation continue des adultes</a:t>
            </a:r>
            <a:r>
              <a:rPr lang="fr-FR" sz="1200" b="0" i="0" u="none" strike="noStrike" kern="1200" baseline="0" dirty="0" smtClean="0">
                <a:solidFill>
                  <a:schemeClr val="tx1"/>
                </a:solidFill>
                <a:latin typeface="+mn-lt"/>
                <a:ea typeface="+mn-ea"/>
                <a:cs typeface="+mn-cs"/>
              </a:rPr>
              <a:t>. Paris: PUF, p. 17. </a:t>
            </a:r>
            <a:r>
              <a:rPr lang="fr-FR" sz="1200" b="0" i="0" u="none" strike="noStrike" kern="1200" baseline="0" dirty="0" err="1" smtClean="0">
                <a:solidFill>
                  <a:schemeClr val="tx1"/>
                </a:solidFill>
                <a:latin typeface="+mn-lt"/>
                <a:ea typeface="+mn-ea"/>
                <a:cs typeface="+mn-cs"/>
              </a:rPr>
              <a:t>Citato</a:t>
            </a:r>
            <a:r>
              <a:rPr lang="fr-FR" sz="1200" b="0" i="0" u="none" strike="noStrike" kern="1200" baseline="0" dirty="0" smtClean="0">
                <a:solidFill>
                  <a:schemeClr val="tx1"/>
                </a:solidFill>
                <a:latin typeface="+mn-lt"/>
                <a:ea typeface="+mn-ea"/>
                <a:cs typeface="+mn-cs"/>
              </a:rPr>
              <a:t> in Pineau, 2004, </a:t>
            </a:r>
            <a:r>
              <a:rPr lang="fr-FR" sz="1200" b="0" i="1" u="none" strike="noStrike" kern="1200" baseline="0" dirty="0" smtClean="0">
                <a:solidFill>
                  <a:schemeClr val="tx1"/>
                </a:solidFill>
                <a:latin typeface="+mn-lt"/>
                <a:ea typeface="+mn-ea"/>
                <a:cs typeface="+mn-cs"/>
              </a:rPr>
              <a:t>op. </a:t>
            </a:r>
            <a:r>
              <a:rPr lang="fr-FR" sz="1200" b="0" i="1" u="none" strike="noStrike" kern="1200" baseline="0" dirty="0" err="1" smtClean="0">
                <a:solidFill>
                  <a:schemeClr val="tx1"/>
                </a:solidFill>
                <a:latin typeface="+mn-lt"/>
                <a:ea typeface="+mn-ea"/>
                <a:cs typeface="+mn-cs"/>
              </a:rPr>
              <a:t>cit</a:t>
            </a:r>
            <a:r>
              <a:rPr lang="fr-FR" sz="1200" b="0" i="1" u="none" strike="noStrike" kern="1200" baseline="0" dirty="0" smtClean="0">
                <a:solidFill>
                  <a:schemeClr val="tx1"/>
                </a:solidFill>
                <a:latin typeface="+mn-lt"/>
                <a:ea typeface="+mn-ea"/>
                <a:cs typeface="+mn-cs"/>
              </a:rPr>
              <a:t>.</a:t>
            </a:r>
            <a:r>
              <a:rPr lang="fr-FR" sz="1200" b="0" i="0" u="none" strike="noStrike" kern="1200" baseline="0" dirty="0" smtClean="0">
                <a:solidFill>
                  <a:schemeClr val="tx1"/>
                </a:solidFill>
                <a:latin typeface="+mn-lt"/>
                <a:ea typeface="+mn-ea"/>
                <a:cs typeface="+mn-cs"/>
              </a:rPr>
              <a:t>, </a:t>
            </a:r>
            <a:r>
              <a:rPr lang="it-IT" sz="1200" b="0" i="0" u="none" strike="noStrike" kern="1200" baseline="0" dirty="0" smtClean="0">
                <a:solidFill>
                  <a:schemeClr val="tx1"/>
                </a:solidFill>
                <a:latin typeface="+mn-lt"/>
                <a:ea typeface="+mn-ea"/>
                <a:cs typeface="+mn-cs"/>
              </a:rPr>
              <a:t>p. 26).</a:t>
            </a:r>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24</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25</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26</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lgn="just">
              <a:buFont typeface="Arial" charset="0"/>
              <a:buNone/>
            </a:pPr>
            <a:r>
              <a:rPr lang="fr-FR" sz="1200" b="0" i="0" u="none" strike="noStrike" kern="1200" baseline="0" dirty="0" smtClean="0">
                <a:solidFill>
                  <a:schemeClr val="tx1"/>
                </a:solidFill>
                <a:latin typeface="+mn-lt"/>
                <a:ea typeface="+mn-ea"/>
                <a:cs typeface="+mn-cs"/>
              </a:rPr>
              <a:t>* </a:t>
            </a:r>
            <a:r>
              <a:rPr lang="fr-FR" sz="1000" b="0" i="0" u="none" strike="noStrike" kern="1200" baseline="0" dirty="0" err="1" smtClean="0">
                <a:solidFill>
                  <a:schemeClr val="tx1"/>
                </a:solidFill>
                <a:latin typeface="Times New Roman" pitchFamily="18" charset="0"/>
                <a:ea typeface="+mn-ea"/>
                <a:cs typeface="Times New Roman" pitchFamily="18" charset="0"/>
              </a:rPr>
              <a:t>Dumazedier</a:t>
            </a:r>
            <a:r>
              <a:rPr lang="fr-FR" sz="1000" b="0" i="0" u="none" strike="noStrike" kern="1200" baseline="0" dirty="0" smtClean="0">
                <a:solidFill>
                  <a:schemeClr val="tx1"/>
                </a:solidFill>
                <a:latin typeface="Times New Roman" pitchFamily="18" charset="0"/>
                <a:ea typeface="+mn-ea"/>
                <a:cs typeface="Times New Roman" pitchFamily="18" charset="0"/>
              </a:rPr>
              <a:t>, J. (1980). “Vers une socio-pédagogie de l'autoformation”. In </a:t>
            </a:r>
            <a:r>
              <a:rPr lang="fr-FR" sz="1000" b="0" i="1" u="none" strike="noStrike" kern="1200" baseline="0" dirty="0" smtClean="0">
                <a:solidFill>
                  <a:schemeClr val="tx1"/>
                </a:solidFill>
                <a:latin typeface="Times New Roman" pitchFamily="18" charset="0"/>
                <a:ea typeface="+mn-ea"/>
                <a:cs typeface="Times New Roman" pitchFamily="18" charset="0"/>
              </a:rPr>
              <a:t>Amis de Sèvres, 1. </a:t>
            </a:r>
            <a:r>
              <a:rPr lang="fr-FR" sz="1000" b="0" i="0" u="none" strike="noStrike" kern="1200" baseline="0" dirty="0" err="1" smtClean="0">
                <a:solidFill>
                  <a:schemeClr val="tx1"/>
                </a:solidFill>
                <a:latin typeface="Times New Roman" pitchFamily="18" charset="0"/>
                <a:ea typeface="+mn-ea"/>
                <a:cs typeface="Times New Roman" pitchFamily="18" charset="0"/>
              </a:rPr>
              <a:t>Citato</a:t>
            </a:r>
            <a:r>
              <a:rPr lang="fr-FR" sz="1000" b="0" i="0" u="none" strike="noStrike" kern="1200" baseline="0" dirty="0" smtClean="0">
                <a:solidFill>
                  <a:schemeClr val="tx1"/>
                </a:solidFill>
                <a:latin typeface="Times New Roman" pitchFamily="18" charset="0"/>
                <a:ea typeface="+mn-ea"/>
                <a:cs typeface="Times New Roman" pitchFamily="18" charset="0"/>
              </a:rPr>
              <a:t> in </a:t>
            </a:r>
            <a:r>
              <a:rPr lang="nl-NL" sz="1000" b="0" i="0" u="none" strike="noStrike" kern="1200" baseline="0" dirty="0" smtClean="0">
                <a:solidFill>
                  <a:schemeClr val="tx1"/>
                </a:solidFill>
                <a:latin typeface="Times New Roman" pitchFamily="18" charset="0"/>
                <a:ea typeface="+mn-ea"/>
                <a:cs typeface="Times New Roman" pitchFamily="18" charset="0"/>
              </a:rPr>
              <a:t>Pineau (2004), </a:t>
            </a:r>
            <a:r>
              <a:rPr lang="nl-NL" sz="1000" b="0" i="1" u="none" strike="noStrike" kern="1200" baseline="0" dirty="0" smtClean="0">
                <a:solidFill>
                  <a:schemeClr val="tx1"/>
                </a:solidFill>
                <a:latin typeface="Times New Roman" pitchFamily="18" charset="0"/>
                <a:ea typeface="+mn-ea"/>
                <a:cs typeface="Times New Roman" pitchFamily="18" charset="0"/>
              </a:rPr>
              <a:t>op. cit.</a:t>
            </a:r>
            <a:r>
              <a:rPr lang="nl-NL" sz="1000" b="0" i="0" u="none" strike="noStrike" kern="1200" baseline="0" dirty="0" smtClean="0">
                <a:solidFill>
                  <a:schemeClr val="tx1"/>
                </a:solidFill>
                <a:latin typeface="Times New Roman" pitchFamily="18" charset="0"/>
                <a:ea typeface="+mn-ea"/>
                <a:cs typeface="Times New Roman" pitchFamily="18" charset="0"/>
              </a:rPr>
              <a:t>, p. 25.</a:t>
            </a:r>
          </a:p>
          <a:p>
            <a:pPr algn="just"/>
            <a:r>
              <a:rPr lang="nl-NL" sz="1000" b="0" i="0" u="none" strike="noStrike" kern="1200" baseline="0" dirty="0" smtClean="0">
                <a:solidFill>
                  <a:schemeClr val="tx1"/>
                </a:solidFill>
                <a:latin typeface="Times New Roman" pitchFamily="18" charset="0"/>
                <a:ea typeface="+mn-ea"/>
                <a:cs typeface="Times New Roman" pitchFamily="18" charset="0"/>
              </a:rPr>
              <a:t>** </a:t>
            </a:r>
            <a:r>
              <a:rPr lang="fr-FR" sz="1000" b="0" i="0" u="none" strike="noStrike" kern="1200" baseline="0" dirty="0" smtClean="0">
                <a:solidFill>
                  <a:schemeClr val="tx1"/>
                </a:solidFill>
                <a:latin typeface="Times New Roman" pitchFamily="18" charset="0"/>
                <a:ea typeface="+mn-ea"/>
                <a:cs typeface="Times New Roman" pitchFamily="18" charset="0"/>
              </a:rPr>
              <a:t>Jobert, G. (1984). “Les histoires de vie: entre la recherche et la formation”. In </a:t>
            </a:r>
            <a:r>
              <a:rPr lang="fr-FR" sz="1000" b="0" i="1" u="none" strike="noStrike" kern="1200" baseline="0" dirty="0" smtClean="0">
                <a:solidFill>
                  <a:schemeClr val="tx1"/>
                </a:solidFill>
                <a:latin typeface="Times New Roman" pitchFamily="18" charset="0"/>
                <a:ea typeface="+mn-ea"/>
                <a:cs typeface="Times New Roman" pitchFamily="18" charset="0"/>
              </a:rPr>
              <a:t>Histoires de vie. Education </a:t>
            </a:r>
            <a:r>
              <a:rPr lang="it-IT" sz="1000" b="0" i="1" u="none" strike="noStrike" kern="1200" baseline="0" dirty="0" smtClean="0">
                <a:solidFill>
                  <a:schemeClr val="tx1"/>
                </a:solidFill>
                <a:latin typeface="Times New Roman" pitchFamily="18" charset="0"/>
                <a:ea typeface="+mn-ea"/>
                <a:cs typeface="Times New Roman" pitchFamily="18" charset="0"/>
              </a:rPr>
              <a:t>permanente, </a:t>
            </a:r>
            <a:r>
              <a:rPr lang="it-IT" sz="1000" b="0" i="0" u="none" strike="noStrike" kern="1200" baseline="0" dirty="0" smtClean="0">
                <a:solidFill>
                  <a:schemeClr val="tx1"/>
                </a:solidFill>
                <a:latin typeface="Times New Roman" pitchFamily="18" charset="0"/>
                <a:ea typeface="+mn-ea"/>
                <a:cs typeface="Times New Roman" pitchFamily="18" charset="0"/>
              </a:rPr>
              <a:t>n. 72-73, pp. 5-14, p. 8. Citato in </a:t>
            </a:r>
            <a:r>
              <a:rPr lang="it-IT" sz="1000" b="0" i="0" u="none" strike="noStrike" kern="1200" baseline="0" dirty="0" err="1" smtClean="0">
                <a:solidFill>
                  <a:schemeClr val="tx1"/>
                </a:solidFill>
                <a:latin typeface="Times New Roman" pitchFamily="18" charset="0"/>
                <a:ea typeface="+mn-ea"/>
                <a:cs typeface="Times New Roman" pitchFamily="18" charset="0"/>
              </a:rPr>
              <a:t>Pineau</a:t>
            </a:r>
            <a:r>
              <a:rPr lang="it-IT" sz="1000" b="0" i="0" u="none" strike="noStrike" kern="1200" baseline="0" dirty="0" smtClean="0">
                <a:solidFill>
                  <a:schemeClr val="tx1"/>
                </a:solidFill>
                <a:latin typeface="Times New Roman" pitchFamily="18" charset="0"/>
                <a:ea typeface="+mn-ea"/>
                <a:cs typeface="Times New Roman" pitchFamily="18" charset="0"/>
              </a:rPr>
              <a:t> (2004), </a:t>
            </a:r>
            <a:r>
              <a:rPr lang="it-IT" sz="1000" b="0" i="1" u="none" strike="noStrike" kern="1200" baseline="0" dirty="0" smtClean="0">
                <a:solidFill>
                  <a:schemeClr val="tx1"/>
                </a:solidFill>
                <a:latin typeface="Times New Roman" pitchFamily="18" charset="0"/>
                <a:ea typeface="+mn-ea"/>
                <a:cs typeface="Times New Roman" pitchFamily="18" charset="0"/>
              </a:rPr>
              <a:t>op. cit.</a:t>
            </a:r>
            <a:r>
              <a:rPr lang="it-IT" sz="1000" b="0" i="0" u="none" strike="noStrike" kern="1200" baseline="0" dirty="0" smtClean="0">
                <a:solidFill>
                  <a:schemeClr val="tx1"/>
                </a:solidFill>
                <a:latin typeface="Times New Roman" pitchFamily="18" charset="0"/>
                <a:ea typeface="+mn-ea"/>
                <a:cs typeface="Times New Roman" pitchFamily="18" charset="0"/>
              </a:rPr>
              <a:t>, p. 35.</a:t>
            </a:r>
          </a:p>
          <a:p>
            <a:pPr algn="just"/>
            <a:r>
              <a:rPr lang="it-IT" sz="1000" b="0" i="0" u="none" strike="noStrike" kern="1200" baseline="0" dirty="0" smtClean="0">
                <a:solidFill>
                  <a:schemeClr val="tx1"/>
                </a:solidFill>
                <a:latin typeface="Times New Roman" pitchFamily="18" charset="0"/>
                <a:ea typeface="+mn-ea"/>
                <a:cs typeface="Times New Roman" pitchFamily="18" charset="0"/>
              </a:rPr>
              <a:t>*** Formenti, L. (1996). “Prefazione all’edizione italiana. Note a margine di una lettura”. In M. </a:t>
            </a:r>
            <a:r>
              <a:rPr lang="it-IT" sz="1000" b="0" i="0" u="none" strike="noStrike" kern="1200" baseline="0" dirty="0" err="1" smtClean="0">
                <a:solidFill>
                  <a:schemeClr val="tx1"/>
                </a:solidFill>
                <a:latin typeface="Times New Roman" pitchFamily="18" charset="0"/>
                <a:ea typeface="+mn-ea"/>
                <a:cs typeface="Times New Roman" pitchFamily="18" charset="0"/>
              </a:rPr>
              <a:t>Knowles</a:t>
            </a:r>
            <a:r>
              <a:rPr lang="it-IT" sz="1000" b="0" i="0" u="none" strike="noStrike" kern="1200" baseline="0" dirty="0" smtClean="0">
                <a:solidFill>
                  <a:schemeClr val="tx1"/>
                </a:solidFill>
                <a:latin typeface="Times New Roman" pitchFamily="18" charset="0"/>
                <a:ea typeface="+mn-ea"/>
                <a:cs typeface="Times New Roman" pitchFamily="18" charset="0"/>
              </a:rPr>
              <a:t>, </a:t>
            </a:r>
            <a:r>
              <a:rPr lang="it-IT" sz="1000" b="0" i="1" u="none" strike="noStrike" kern="1200" baseline="0" dirty="0" smtClean="0">
                <a:solidFill>
                  <a:schemeClr val="tx1"/>
                </a:solidFill>
                <a:latin typeface="Times New Roman" pitchFamily="18" charset="0"/>
                <a:ea typeface="+mn-ea"/>
                <a:cs typeface="Times New Roman" pitchFamily="18" charset="0"/>
              </a:rPr>
              <a:t>La formazione degli adulti come autobiografia</a:t>
            </a:r>
            <a:r>
              <a:rPr lang="it-IT" sz="1000" b="0" i="0" u="none" strike="noStrike" kern="1200" baseline="0" dirty="0" smtClean="0">
                <a:solidFill>
                  <a:schemeClr val="tx1"/>
                </a:solidFill>
                <a:latin typeface="Times New Roman" pitchFamily="18" charset="0"/>
                <a:ea typeface="+mn-ea"/>
                <a:cs typeface="Times New Roman" pitchFamily="18" charset="0"/>
              </a:rPr>
              <a:t>, Milano: Raffaello Cortina, pp. IX-XVII. Titolo </a:t>
            </a:r>
            <a:r>
              <a:rPr lang="en-US" sz="1000" b="0" i="0" u="none" strike="noStrike" kern="1200" baseline="0" dirty="0" err="1" smtClean="0">
                <a:solidFill>
                  <a:schemeClr val="tx1"/>
                </a:solidFill>
                <a:latin typeface="Times New Roman" pitchFamily="18" charset="0"/>
                <a:ea typeface="+mn-ea"/>
                <a:cs typeface="Times New Roman" pitchFamily="18" charset="0"/>
              </a:rPr>
              <a:t>originale</a:t>
            </a:r>
            <a:r>
              <a:rPr lang="en-US" sz="1000" b="0" i="0" u="none" strike="noStrike" kern="1200" baseline="0" dirty="0" smtClean="0">
                <a:solidFill>
                  <a:schemeClr val="tx1"/>
                </a:solidFill>
                <a:latin typeface="Times New Roman" pitchFamily="18" charset="0"/>
                <a:ea typeface="+mn-ea"/>
                <a:cs typeface="Times New Roman" pitchFamily="18" charset="0"/>
              </a:rPr>
              <a:t> </a:t>
            </a:r>
            <a:r>
              <a:rPr lang="en-US" sz="1000" b="0" i="1" u="none" strike="noStrike" kern="1200" baseline="0" dirty="0" smtClean="0">
                <a:solidFill>
                  <a:schemeClr val="tx1"/>
                </a:solidFill>
                <a:latin typeface="Times New Roman" pitchFamily="18" charset="0"/>
                <a:ea typeface="+mn-ea"/>
                <a:cs typeface="Times New Roman" pitchFamily="18" charset="0"/>
              </a:rPr>
              <a:t>The Making of an Adult Educator</a:t>
            </a:r>
            <a:r>
              <a:rPr lang="en-US" sz="1000" b="0" i="0" u="none" strike="noStrike" kern="1200" baseline="0" dirty="0" smtClean="0">
                <a:solidFill>
                  <a:schemeClr val="tx1"/>
                </a:solidFill>
                <a:latin typeface="Times New Roman" pitchFamily="18" charset="0"/>
                <a:ea typeface="+mn-ea"/>
                <a:cs typeface="Times New Roman" pitchFamily="18" charset="0"/>
              </a:rPr>
              <a:t>, 1989, San Francisco: </a:t>
            </a:r>
            <a:r>
              <a:rPr lang="en-US" sz="1000" b="0" i="0" u="none" strike="noStrike" kern="1200" baseline="0" dirty="0" err="1" smtClean="0">
                <a:solidFill>
                  <a:schemeClr val="tx1"/>
                </a:solidFill>
                <a:latin typeface="Times New Roman" pitchFamily="18" charset="0"/>
                <a:ea typeface="+mn-ea"/>
                <a:cs typeface="Times New Roman" pitchFamily="18" charset="0"/>
              </a:rPr>
              <a:t>Jossey</a:t>
            </a:r>
            <a:r>
              <a:rPr lang="en-US" sz="1000" b="0" i="0" u="none" strike="noStrike" kern="1200" baseline="0" dirty="0" smtClean="0">
                <a:solidFill>
                  <a:schemeClr val="tx1"/>
                </a:solidFill>
                <a:latin typeface="Times New Roman" pitchFamily="18" charset="0"/>
                <a:ea typeface="+mn-ea"/>
                <a:cs typeface="Times New Roman" pitchFamily="18" charset="0"/>
              </a:rPr>
              <a:t>-Bass.</a:t>
            </a:r>
            <a:endParaRPr lang="it-IT" sz="1000"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27</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28</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29</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30</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31</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32</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lgn="just">
              <a:buFont typeface="Arial" charset="0"/>
              <a:buNone/>
            </a:pPr>
            <a:r>
              <a:rPr lang="fr-FR" sz="1000" b="0" i="0" u="none" strike="noStrike" kern="1200" baseline="0" dirty="0" smtClean="0">
                <a:solidFill>
                  <a:schemeClr val="tx1"/>
                </a:solidFill>
                <a:latin typeface="Times New Roman" pitchFamily="18" charset="0"/>
                <a:ea typeface="+mn-ea"/>
                <a:cs typeface="Times New Roman" pitchFamily="18" charset="0"/>
              </a:rPr>
              <a:t>* </a:t>
            </a:r>
            <a:r>
              <a:rPr lang="fr-FR" sz="1000" b="0" i="0" u="none" strike="noStrike" kern="1200" baseline="0" dirty="0" err="1" smtClean="0">
                <a:solidFill>
                  <a:schemeClr val="tx1"/>
                </a:solidFill>
                <a:latin typeface="Times New Roman" pitchFamily="18" charset="0"/>
                <a:ea typeface="+mn-ea"/>
                <a:cs typeface="Times New Roman" pitchFamily="18" charset="0"/>
              </a:rPr>
              <a:t>Josso</a:t>
            </a:r>
            <a:r>
              <a:rPr lang="fr-FR" sz="1000" b="0" i="0" u="none" strike="noStrike" kern="1200" baseline="0" dirty="0" smtClean="0">
                <a:solidFill>
                  <a:schemeClr val="tx1"/>
                </a:solidFill>
                <a:latin typeface="Times New Roman" pitchFamily="18" charset="0"/>
                <a:ea typeface="+mn-ea"/>
                <a:cs typeface="Times New Roman" pitchFamily="18" charset="0"/>
              </a:rPr>
              <a:t>, M.-C., </a:t>
            </a:r>
            <a:r>
              <a:rPr lang="fr-FR" sz="1000" b="0" i="1" u="none" strike="noStrike" kern="1200" baseline="0" dirty="0" smtClean="0">
                <a:solidFill>
                  <a:schemeClr val="tx1"/>
                </a:solidFill>
                <a:latin typeface="Times New Roman" pitchFamily="18" charset="0"/>
                <a:ea typeface="+mn-ea"/>
                <a:cs typeface="Times New Roman" pitchFamily="18" charset="0"/>
              </a:rPr>
              <a:t>Cheminer vers soi, </a:t>
            </a:r>
            <a:r>
              <a:rPr lang="fr-FR" sz="1000" b="0" i="0" u="none" strike="noStrike" kern="1200" baseline="0" dirty="0" smtClean="0">
                <a:solidFill>
                  <a:schemeClr val="tx1"/>
                </a:solidFill>
                <a:latin typeface="Times New Roman" pitchFamily="18" charset="0"/>
                <a:ea typeface="+mn-ea"/>
                <a:cs typeface="Times New Roman" pitchFamily="18" charset="0"/>
              </a:rPr>
              <a:t>Lausanne, </a:t>
            </a:r>
            <a:r>
              <a:rPr lang="fr-FR" sz="1000" b="0" i="0" u="none" strike="noStrike" kern="1200" baseline="0" dirty="0" err="1" smtClean="0">
                <a:solidFill>
                  <a:schemeClr val="tx1"/>
                </a:solidFill>
                <a:latin typeface="Times New Roman" pitchFamily="18" charset="0"/>
                <a:ea typeface="+mn-ea"/>
                <a:cs typeface="Times New Roman" pitchFamily="18" charset="0"/>
              </a:rPr>
              <a:t>L’age</a:t>
            </a:r>
            <a:r>
              <a:rPr lang="fr-FR" sz="1000" b="0" i="0" u="none" strike="noStrike" kern="1200" baseline="0" dirty="0" smtClean="0">
                <a:solidFill>
                  <a:schemeClr val="tx1"/>
                </a:solidFill>
                <a:latin typeface="Times New Roman" pitchFamily="18" charset="0"/>
                <a:ea typeface="+mn-ea"/>
                <a:cs typeface="Times New Roman" pitchFamily="18" charset="0"/>
              </a:rPr>
              <a:t> de l’homme, 1991.</a:t>
            </a:r>
          </a:p>
          <a:p>
            <a:pPr algn="just"/>
            <a:r>
              <a:rPr lang="fr-FR" sz="1000" b="0" i="0" u="none" strike="noStrike" kern="1200" baseline="0" dirty="0" smtClean="0">
                <a:solidFill>
                  <a:schemeClr val="tx1"/>
                </a:solidFill>
                <a:latin typeface="Times New Roman" pitchFamily="18" charset="0"/>
                <a:ea typeface="+mn-ea"/>
                <a:cs typeface="Times New Roman" pitchFamily="18" charset="0"/>
              </a:rPr>
              <a:t>** </a:t>
            </a:r>
            <a:r>
              <a:rPr lang="it-IT" sz="1000" b="0" i="0" u="none" strike="noStrike" kern="1200" baseline="0" dirty="0" smtClean="0">
                <a:solidFill>
                  <a:schemeClr val="tx1"/>
                </a:solidFill>
                <a:latin typeface="Times New Roman" pitchFamily="18" charset="0"/>
                <a:ea typeface="+mn-ea"/>
                <a:cs typeface="Times New Roman" pitchFamily="18" charset="0"/>
              </a:rPr>
              <a:t>JOSSO, M.-C. (2004). “Camminare verso di sé: un processo-progetto di conoscenza della propria </a:t>
            </a:r>
            <a:r>
              <a:rPr lang="it-IT" sz="1000" b="0" i="0" u="none" strike="noStrike" kern="1200" baseline="0" dirty="0" err="1" smtClean="0">
                <a:solidFill>
                  <a:schemeClr val="tx1"/>
                </a:solidFill>
                <a:latin typeface="Times New Roman" pitchFamily="18" charset="0"/>
                <a:ea typeface="+mn-ea"/>
                <a:cs typeface="Times New Roman" pitchFamily="18" charset="0"/>
              </a:rPr>
              <a:t>esistenzialità</a:t>
            </a:r>
            <a:r>
              <a:rPr lang="it-IT" sz="1000" b="0" i="0" u="none" strike="noStrike" kern="1200" baseline="0" dirty="0" smtClean="0">
                <a:solidFill>
                  <a:schemeClr val="tx1"/>
                </a:solidFill>
                <a:latin typeface="Times New Roman" pitchFamily="18" charset="0"/>
                <a:ea typeface="+mn-ea"/>
                <a:cs typeface="Times New Roman" pitchFamily="18" charset="0"/>
              </a:rPr>
              <a:t>”</a:t>
            </a:r>
            <a:r>
              <a:rPr lang="it-IT" sz="1000" b="0" i="1" u="none" strike="noStrike" kern="1200" baseline="0" dirty="0" smtClean="0">
                <a:solidFill>
                  <a:schemeClr val="tx1"/>
                </a:solidFill>
                <a:latin typeface="Times New Roman" pitchFamily="18" charset="0"/>
                <a:ea typeface="+mn-ea"/>
                <a:cs typeface="Times New Roman" pitchFamily="18" charset="0"/>
              </a:rPr>
              <a:t>. </a:t>
            </a:r>
            <a:r>
              <a:rPr lang="it-IT" sz="1000" b="0" i="0" u="none" strike="noStrike" kern="1200" baseline="0" dirty="0" smtClean="0">
                <a:solidFill>
                  <a:schemeClr val="tx1"/>
                </a:solidFill>
                <a:latin typeface="Times New Roman" pitchFamily="18" charset="0"/>
                <a:ea typeface="+mn-ea"/>
                <a:cs typeface="Times New Roman" pitchFamily="18" charset="0"/>
              </a:rPr>
              <a:t>In G.P. QUAGLINO (a cura di), </a:t>
            </a:r>
            <a:r>
              <a:rPr lang="it-IT" sz="1000" b="0" i="1" u="none" strike="noStrike" kern="1200" baseline="0" dirty="0" smtClean="0">
                <a:solidFill>
                  <a:schemeClr val="tx1"/>
                </a:solidFill>
                <a:latin typeface="Times New Roman" pitchFamily="18" charset="0"/>
                <a:ea typeface="+mn-ea"/>
                <a:cs typeface="Times New Roman" pitchFamily="18" charset="0"/>
              </a:rPr>
              <a:t>Autoformazione. Autonomia e responsabilità per la formazione di sé nell’età adulta. </a:t>
            </a:r>
            <a:r>
              <a:rPr lang="it-IT" sz="1000" b="0" i="0" u="none" strike="noStrike" kern="1200" baseline="0" dirty="0" smtClean="0">
                <a:solidFill>
                  <a:schemeClr val="tx1"/>
                </a:solidFill>
                <a:latin typeface="Times New Roman" pitchFamily="18" charset="0"/>
                <a:ea typeface="+mn-ea"/>
                <a:cs typeface="Times New Roman" pitchFamily="18" charset="0"/>
              </a:rPr>
              <a:t>Milano, Raffaello Cortina Editore, pp. 159-183.</a:t>
            </a:r>
          </a:p>
          <a:p>
            <a:pPr algn="just"/>
            <a:r>
              <a:rPr lang="it-IT" sz="1000" b="0" i="0" u="none" strike="noStrike" kern="1200" baseline="0" dirty="0" smtClean="0">
                <a:solidFill>
                  <a:schemeClr val="tx1"/>
                </a:solidFill>
                <a:latin typeface="Times New Roman" pitchFamily="18" charset="0"/>
                <a:ea typeface="+mn-ea"/>
                <a:cs typeface="Times New Roman" pitchFamily="18" charset="0"/>
              </a:rPr>
              <a:t>*** Per dare una immagine del «camminare verso di sé» e della prospettiva che essa apre, possiamo fare riferimento ad una bellissima sequenza del film </a:t>
            </a:r>
            <a:r>
              <a:rPr lang="it-IT" sz="1000" b="0" i="1" u="none" strike="noStrike" kern="1200" baseline="0" dirty="0" smtClean="0">
                <a:solidFill>
                  <a:schemeClr val="tx1"/>
                </a:solidFill>
                <a:latin typeface="Times New Roman" pitchFamily="18" charset="0"/>
                <a:ea typeface="+mn-ea"/>
                <a:cs typeface="Times New Roman" pitchFamily="18" charset="0"/>
              </a:rPr>
              <a:t>L’attimo fuggente </a:t>
            </a:r>
            <a:r>
              <a:rPr lang="it-IT" sz="1000" b="0" i="0" u="none" strike="noStrike" kern="1200" baseline="0" dirty="0" smtClean="0">
                <a:solidFill>
                  <a:schemeClr val="tx1"/>
                </a:solidFill>
                <a:latin typeface="Times New Roman" pitchFamily="18" charset="0"/>
                <a:ea typeface="+mn-ea"/>
                <a:cs typeface="Times New Roman" pitchFamily="18" charset="0"/>
              </a:rPr>
              <a:t>di Peter </a:t>
            </a:r>
            <a:r>
              <a:rPr lang="it-IT" sz="1000" b="0" i="0" u="none" strike="noStrike" kern="1200" baseline="0" dirty="0" err="1" smtClean="0">
                <a:solidFill>
                  <a:schemeClr val="tx1"/>
                </a:solidFill>
                <a:latin typeface="Times New Roman" pitchFamily="18" charset="0"/>
                <a:ea typeface="+mn-ea"/>
                <a:cs typeface="Times New Roman" pitchFamily="18" charset="0"/>
              </a:rPr>
              <a:t>Weir</a:t>
            </a:r>
            <a:r>
              <a:rPr lang="it-IT" sz="1000" b="0" i="0" u="none" strike="noStrike" kern="1200" baseline="0" dirty="0" smtClean="0">
                <a:solidFill>
                  <a:schemeClr val="tx1"/>
                </a:solidFill>
                <a:latin typeface="Times New Roman" pitchFamily="18" charset="0"/>
                <a:ea typeface="+mn-ea"/>
                <a:cs typeface="Times New Roman" pitchFamily="18" charset="0"/>
              </a:rPr>
              <a:t>, quella in cui il prof. Keating durante una passeggiata con gli allievi li invita e li esorta ad assumere una postura e un modo di camminare fuori dal comune. Molti degli studenti accogliendo l’invito/esortazione del docente e iniziano a muoversi/passeggiare secondo un proprio stile.</a:t>
            </a:r>
            <a:endParaRPr lang="fr-FR" sz="1000" b="0" i="0" u="none" strike="noStrike" kern="1200" baseline="0" dirty="0" smtClean="0">
              <a:solidFill>
                <a:srgbClr val="002060"/>
              </a:solidFill>
              <a:latin typeface="Times New Roman" pitchFamily="18" charset="0"/>
              <a:ea typeface="+mn-ea"/>
              <a:cs typeface="Times New Roman" pitchFamily="18" charset="0"/>
            </a:endParaRPr>
          </a:p>
          <a:p>
            <a:pPr marL="171450" indent="-171450" algn="just">
              <a:buFont typeface="Arial" charset="0"/>
              <a:buChar char="•"/>
            </a:pPr>
            <a:endParaRPr lang="it-IT" sz="1000"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40</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sz="1000" b="0" dirty="0" smtClean="0">
                <a:latin typeface="Times New Roman" pitchFamily="18" charset="0"/>
                <a:cs typeface="Times New Roman" pitchFamily="18" charset="0"/>
              </a:rPr>
              <a:t>* </a:t>
            </a:r>
            <a:r>
              <a:rPr lang="it-IT" sz="1000" b="0" i="0" u="none" strike="noStrike" kern="1200" baseline="0" dirty="0" err="1" smtClean="0">
                <a:solidFill>
                  <a:schemeClr val="tx1"/>
                </a:solidFill>
                <a:latin typeface="Times New Roman" pitchFamily="18" charset="0"/>
                <a:ea typeface="+mn-ea"/>
                <a:cs typeface="Times New Roman" pitchFamily="18" charset="0"/>
              </a:rPr>
              <a:t>Bruner</a:t>
            </a:r>
            <a:r>
              <a:rPr lang="it-IT" sz="1000" b="0" i="0" u="none" strike="noStrike" kern="1200" baseline="0" dirty="0" smtClean="0">
                <a:solidFill>
                  <a:schemeClr val="tx1"/>
                </a:solidFill>
                <a:latin typeface="Times New Roman" pitchFamily="18" charset="0"/>
                <a:ea typeface="+mn-ea"/>
                <a:cs typeface="Times New Roman" pitchFamily="18" charset="0"/>
              </a:rPr>
              <a:t>, J.S. (2005). </a:t>
            </a:r>
            <a:r>
              <a:rPr lang="it-IT" sz="1000" b="0" i="1" u="none" strike="noStrike" kern="1200" baseline="0" dirty="0" smtClean="0">
                <a:solidFill>
                  <a:schemeClr val="tx1"/>
                </a:solidFill>
                <a:latin typeface="Times New Roman" pitchFamily="18" charset="0"/>
                <a:ea typeface="+mn-ea"/>
                <a:cs typeface="Times New Roman" pitchFamily="18" charset="0"/>
              </a:rPr>
              <a:t>La mente a più dimensioni</a:t>
            </a:r>
            <a:r>
              <a:rPr lang="it-IT" sz="1000" b="0" i="0" u="none" strike="noStrike" kern="1200" baseline="0" dirty="0" smtClean="0">
                <a:solidFill>
                  <a:schemeClr val="tx1"/>
                </a:solidFill>
                <a:latin typeface="Times New Roman" pitchFamily="18" charset="0"/>
                <a:ea typeface="+mn-ea"/>
                <a:cs typeface="Times New Roman" pitchFamily="18" charset="0"/>
              </a:rPr>
              <a:t>. Bari: Editori Laterza. Titolo originale </a:t>
            </a:r>
            <a:r>
              <a:rPr lang="it-IT" sz="1000" b="0" i="1" u="none" strike="noStrike" kern="1200" baseline="0" dirty="0" err="1" smtClean="0">
                <a:solidFill>
                  <a:schemeClr val="tx1"/>
                </a:solidFill>
                <a:latin typeface="Times New Roman" pitchFamily="18" charset="0"/>
                <a:ea typeface="+mn-ea"/>
                <a:cs typeface="Times New Roman" pitchFamily="18" charset="0"/>
              </a:rPr>
              <a:t>Actual</a:t>
            </a:r>
            <a:r>
              <a:rPr lang="it-IT" sz="1000" b="0" i="1" u="none" strike="noStrike" kern="1200" baseline="0" dirty="0" smtClean="0">
                <a:solidFill>
                  <a:schemeClr val="tx1"/>
                </a:solidFill>
                <a:latin typeface="Times New Roman" pitchFamily="18" charset="0"/>
                <a:ea typeface="+mn-ea"/>
                <a:cs typeface="Times New Roman" pitchFamily="18" charset="0"/>
              </a:rPr>
              <a:t> </a:t>
            </a:r>
            <a:r>
              <a:rPr lang="it-IT" sz="1000" b="0" i="1" u="none" strike="noStrike" kern="1200" baseline="0" dirty="0" err="1" smtClean="0">
                <a:solidFill>
                  <a:schemeClr val="tx1"/>
                </a:solidFill>
                <a:latin typeface="Times New Roman" pitchFamily="18" charset="0"/>
                <a:ea typeface="+mn-ea"/>
                <a:cs typeface="Times New Roman" pitchFamily="18" charset="0"/>
              </a:rPr>
              <a:t>Minds</a:t>
            </a:r>
            <a:r>
              <a:rPr lang="it-IT" sz="1000" b="0" i="0" u="none" strike="noStrike" kern="1200" baseline="0" dirty="0" smtClean="0">
                <a:solidFill>
                  <a:schemeClr val="tx1"/>
                </a:solidFill>
                <a:latin typeface="Times New Roman" pitchFamily="18" charset="0"/>
                <a:ea typeface="+mn-ea"/>
                <a:cs typeface="Times New Roman" pitchFamily="18" charset="0"/>
              </a:rPr>
              <a:t>, </a:t>
            </a:r>
            <a:r>
              <a:rPr lang="en-US" sz="1000" b="0" i="1" u="none" strike="noStrike" kern="1200" baseline="0" dirty="0" smtClean="0">
                <a:solidFill>
                  <a:schemeClr val="tx1"/>
                </a:solidFill>
                <a:latin typeface="Times New Roman" pitchFamily="18" charset="0"/>
                <a:ea typeface="+mn-ea"/>
                <a:cs typeface="Times New Roman" pitchFamily="18" charset="0"/>
              </a:rPr>
              <a:t>Possible Words, </a:t>
            </a:r>
            <a:r>
              <a:rPr lang="en-US" sz="1000" b="0" i="0" u="none" strike="noStrike" kern="1200" baseline="0" dirty="0" smtClean="0">
                <a:solidFill>
                  <a:schemeClr val="tx1"/>
                </a:solidFill>
                <a:latin typeface="Times New Roman" pitchFamily="18" charset="0"/>
                <a:ea typeface="+mn-ea"/>
                <a:cs typeface="Times New Roman" pitchFamily="18" charset="0"/>
              </a:rPr>
              <a:t>1986, Cambridge (Mass.)–London: Harvard University Press; </a:t>
            </a:r>
            <a:r>
              <a:rPr lang="it-IT" sz="1000" b="0" i="0" u="none" strike="noStrike" kern="1200" baseline="0" dirty="0" err="1" smtClean="0">
                <a:solidFill>
                  <a:schemeClr val="tx1"/>
                </a:solidFill>
                <a:latin typeface="Times New Roman" pitchFamily="18" charset="0"/>
                <a:ea typeface="+mn-ea"/>
                <a:cs typeface="Times New Roman" pitchFamily="18" charset="0"/>
              </a:rPr>
              <a:t>Vygotskij</a:t>
            </a:r>
            <a:r>
              <a:rPr lang="it-IT" sz="1000" b="0" i="0" u="none" strike="noStrike" kern="1200" baseline="0" dirty="0" smtClean="0">
                <a:solidFill>
                  <a:schemeClr val="tx1"/>
                </a:solidFill>
                <a:latin typeface="Times New Roman" pitchFamily="18" charset="0"/>
                <a:ea typeface="+mn-ea"/>
                <a:cs typeface="Times New Roman" pitchFamily="18" charset="0"/>
              </a:rPr>
              <a:t>, L. S., (1992). </a:t>
            </a:r>
            <a:r>
              <a:rPr lang="it-IT" sz="1000" b="0" i="1" u="none" strike="noStrike" kern="1200" baseline="0" dirty="0" smtClean="0">
                <a:solidFill>
                  <a:schemeClr val="tx1"/>
                </a:solidFill>
                <a:latin typeface="Times New Roman" pitchFamily="18" charset="0"/>
                <a:ea typeface="+mn-ea"/>
                <a:cs typeface="Times New Roman" pitchFamily="18" charset="0"/>
              </a:rPr>
              <a:t>Pensiero e linguaggio, </a:t>
            </a:r>
            <a:r>
              <a:rPr lang="it-IT" sz="1000" b="0" i="0" u="none" strike="noStrike" kern="1200" baseline="0" dirty="0" smtClean="0">
                <a:solidFill>
                  <a:schemeClr val="tx1"/>
                </a:solidFill>
                <a:latin typeface="Times New Roman" pitchFamily="18" charset="0"/>
                <a:ea typeface="+mn-ea"/>
                <a:cs typeface="Times New Roman" pitchFamily="18" charset="0"/>
              </a:rPr>
              <a:t>Bari, Editori Laterza. Titolo originale </a:t>
            </a:r>
            <a:r>
              <a:rPr lang="it-IT" sz="1000" b="0" i="1" u="none" strike="noStrike" kern="1200" baseline="0" dirty="0" err="1" smtClean="0">
                <a:solidFill>
                  <a:schemeClr val="tx1"/>
                </a:solidFill>
                <a:latin typeface="Times New Roman" pitchFamily="18" charset="0"/>
                <a:ea typeface="+mn-ea"/>
                <a:cs typeface="Times New Roman" pitchFamily="18" charset="0"/>
              </a:rPr>
              <a:t>Myšlenie</a:t>
            </a:r>
            <a:r>
              <a:rPr lang="it-IT" sz="1000" b="0" i="1" u="none" strike="noStrike" kern="1200" baseline="0" dirty="0" smtClean="0">
                <a:solidFill>
                  <a:schemeClr val="tx1"/>
                </a:solidFill>
                <a:latin typeface="Times New Roman" pitchFamily="18" charset="0"/>
                <a:ea typeface="+mn-ea"/>
                <a:cs typeface="Times New Roman" pitchFamily="18" charset="0"/>
              </a:rPr>
              <a:t> i </a:t>
            </a:r>
            <a:r>
              <a:rPr lang="it-IT" sz="1000" b="0" i="1" u="none" strike="noStrike" kern="1200" baseline="0" dirty="0" err="1" smtClean="0">
                <a:solidFill>
                  <a:schemeClr val="tx1"/>
                </a:solidFill>
                <a:latin typeface="Times New Roman" pitchFamily="18" charset="0"/>
                <a:ea typeface="+mn-ea"/>
                <a:cs typeface="Times New Roman" pitchFamily="18" charset="0"/>
              </a:rPr>
              <a:t>reč</a:t>
            </a:r>
            <a:r>
              <a:rPr lang="it-IT" sz="1000" b="0" i="1" u="none" strike="noStrike" kern="1200" baseline="0" dirty="0" smtClean="0">
                <a:solidFill>
                  <a:schemeClr val="tx1"/>
                </a:solidFill>
                <a:latin typeface="Times New Roman" pitchFamily="18" charset="0"/>
                <a:ea typeface="+mn-ea"/>
                <a:cs typeface="Times New Roman" pitchFamily="18" charset="0"/>
              </a:rPr>
              <a:t>’ </a:t>
            </a:r>
            <a:r>
              <a:rPr lang="it-IT" sz="1000" b="0" i="1" u="none" strike="noStrike" kern="1200" baseline="0" dirty="0" err="1" smtClean="0">
                <a:solidFill>
                  <a:schemeClr val="tx1"/>
                </a:solidFill>
                <a:latin typeface="Times New Roman" pitchFamily="18" charset="0"/>
                <a:ea typeface="+mn-ea"/>
                <a:cs typeface="Times New Roman" pitchFamily="18" charset="0"/>
              </a:rPr>
              <a:t>Psichologičeskie</a:t>
            </a:r>
            <a:r>
              <a:rPr lang="it-IT" sz="1000" b="0" i="1" u="none" strike="noStrike" kern="1200" baseline="0" dirty="0" smtClean="0">
                <a:solidFill>
                  <a:schemeClr val="tx1"/>
                </a:solidFill>
                <a:latin typeface="Times New Roman" pitchFamily="18" charset="0"/>
                <a:ea typeface="+mn-ea"/>
                <a:cs typeface="Times New Roman" pitchFamily="18" charset="0"/>
              </a:rPr>
              <a:t> </a:t>
            </a:r>
            <a:r>
              <a:rPr lang="it-IT" sz="1000" b="0" i="1" u="none" strike="noStrike" kern="1200" baseline="0" dirty="0" err="1" smtClean="0">
                <a:solidFill>
                  <a:schemeClr val="tx1"/>
                </a:solidFill>
                <a:latin typeface="Times New Roman" pitchFamily="18" charset="0"/>
                <a:ea typeface="+mn-ea"/>
                <a:cs typeface="Times New Roman" pitchFamily="18" charset="0"/>
              </a:rPr>
              <a:t>issledovanija</a:t>
            </a:r>
            <a:r>
              <a:rPr lang="it-IT" sz="1000" b="0" i="1" u="none" strike="noStrike" kern="1200" baseline="0" dirty="0" smtClean="0">
                <a:solidFill>
                  <a:schemeClr val="tx1"/>
                </a:solidFill>
                <a:latin typeface="Times New Roman" pitchFamily="18" charset="0"/>
                <a:ea typeface="+mn-ea"/>
                <a:cs typeface="Times New Roman" pitchFamily="18" charset="0"/>
              </a:rPr>
              <a:t>, </a:t>
            </a:r>
            <a:r>
              <a:rPr lang="it-IT" sz="1000" b="0" i="1" u="none" strike="noStrike" kern="1200" baseline="0" dirty="0" err="1" smtClean="0">
                <a:solidFill>
                  <a:schemeClr val="tx1"/>
                </a:solidFill>
                <a:latin typeface="Times New Roman" pitchFamily="18" charset="0"/>
                <a:ea typeface="+mn-ea"/>
                <a:cs typeface="Times New Roman" pitchFamily="18" charset="0"/>
              </a:rPr>
              <a:t>Gosudarstvennoe</a:t>
            </a:r>
            <a:r>
              <a:rPr lang="it-IT" sz="1000" b="0" i="1" u="none" strike="noStrike" kern="1200" baseline="0" dirty="0" smtClean="0">
                <a:solidFill>
                  <a:schemeClr val="tx1"/>
                </a:solidFill>
                <a:latin typeface="Times New Roman" pitchFamily="18" charset="0"/>
                <a:ea typeface="+mn-ea"/>
                <a:cs typeface="Times New Roman" pitchFamily="18" charset="0"/>
              </a:rPr>
              <a:t> </a:t>
            </a:r>
            <a:r>
              <a:rPr lang="it-IT" sz="1000" b="0" i="1" u="none" strike="noStrike" kern="1200" baseline="0" dirty="0" err="1" smtClean="0">
                <a:solidFill>
                  <a:schemeClr val="tx1"/>
                </a:solidFill>
                <a:latin typeface="Times New Roman" pitchFamily="18" charset="0"/>
                <a:ea typeface="+mn-ea"/>
                <a:cs typeface="Times New Roman" pitchFamily="18" charset="0"/>
              </a:rPr>
              <a:t>Social’no-Ekonomi</a:t>
            </a:r>
            <a:r>
              <a:rPr lang="it-IT" sz="1000" b="0" i="0" u="none" strike="noStrike" kern="1200" baseline="0" dirty="0" err="1" smtClean="0">
                <a:solidFill>
                  <a:schemeClr val="tx1"/>
                </a:solidFill>
                <a:latin typeface="Times New Roman" pitchFamily="18" charset="0"/>
                <a:ea typeface="+mn-ea"/>
                <a:cs typeface="Times New Roman" pitchFamily="18" charset="0"/>
              </a:rPr>
              <a:t>českoe</a:t>
            </a:r>
            <a:r>
              <a:rPr lang="it-IT" sz="1000" b="0" i="0" u="none" strike="noStrike" kern="1200" baseline="0" dirty="0" smtClean="0">
                <a:solidFill>
                  <a:schemeClr val="tx1"/>
                </a:solidFill>
                <a:latin typeface="Times New Roman" pitchFamily="18" charset="0"/>
                <a:ea typeface="+mn-ea"/>
                <a:cs typeface="Times New Roman" pitchFamily="18" charset="0"/>
              </a:rPr>
              <a:t> </a:t>
            </a:r>
            <a:r>
              <a:rPr lang="it-IT" sz="1000" b="0" i="0" u="none" strike="noStrike" kern="1200" baseline="0" dirty="0" err="1" smtClean="0">
                <a:solidFill>
                  <a:schemeClr val="tx1"/>
                </a:solidFill>
                <a:latin typeface="Times New Roman" pitchFamily="18" charset="0"/>
                <a:ea typeface="+mn-ea"/>
                <a:cs typeface="Times New Roman" pitchFamily="18" charset="0"/>
              </a:rPr>
              <a:t>Izdatel’stvo</a:t>
            </a:r>
            <a:r>
              <a:rPr lang="it-IT" sz="1000" b="0" i="0" u="none" strike="noStrike" kern="1200" baseline="0" dirty="0" smtClean="0">
                <a:solidFill>
                  <a:schemeClr val="tx1"/>
                </a:solidFill>
                <a:latin typeface="Times New Roman" pitchFamily="18" charset="0"/>
                <a:ea typeface="+mn-ea"/>
                <a:cs typeface="Times New Roman" pitchFamily="18" charset="0"/>
              </a:rPr>
              <a:t>, 1934, </a:t>
            </a:r>
            <a:r>
              <a:rPr lang="it-IT" sz="1000" b="0" i="0" u="none" strike="noStrike" kern="1200" baseline="0" dirty="0" err="1" smtClean="0">
                <a:solidFill>
                  <a:schemeClr val="tx1"/>
                </a:solidFill>
                <a:latin typeface="Times New Roman" pitchFamily="18" charset="0"/>
                <a:ea typeface="+mn-ea"/>
                <a:cs typeface="Times New Roman" pitchFamily="18" charset="0"/>
              </a:rPr>
              <a:t>Moskva-Leningrad</a:t>
            </a:r>
            <a:r>
              <a:rPr lang="it-IT" sz="1000" b="0" i="0" u="none" strike="noStrike" kern="1200" baseline="0" dirty="0" smtClean="0">
                <a:solidFill>
                  <a:schemeClr val="tx1"/>
                </a:solidFill>
                <a:latin typeface="Times New Roman" pitchFamily="18" charset="0"/>
                <a:ea typeface="+mn-ea"/>
                <a:cs typeface="Times New Roman" pitchFamily="18" charset="0"/>
              </a:rPr>
              <a:t>: </a:t>
            </a:r>
            <a:r>
              <a:rPr lang="it-IT" sz="1000" b="0" i="0" u="none" strike="noStrike" kern="1200" baseline="0" dirty="0" err="1" smtClean="0">
                <a:solidFill>
                  <a:schemeClr val="tx1"/>
                </a:solidFill>
                <a:latin typeface="Times New Roman" pitchFamily="18" charset="0"/>
                <a:ea typeface="+mn-ea"/>
                <a:cs typeface="Times New Roman" pitchFamily="18" charset="0"/>
              </a:rPr>
              <a:t>Gosudarstvennoe</a:t>
            </a:r>
            <a:r>
              <a:rPr lang="it-IT" sz="1000" b="0" i="0" u="none" strike="noStrike" kern="1200" baseline="0" dirty="0" smtClean="0">
                <a:solidFill>
                  <a:schemeClr val="tx1"/>
                </a:solidFill>
                <a:latin typeface="Times New Roman" pitchFamily="18" charset="0"/>
                <a:ea typeface="+mn-ea"/>
                <a:cs typeface="Times New Roman" pitchFamily="18" charset="0"/>
              </a:rPr>
              <a:t> </a:t>
            </a:r>
            <a:r>
              <a:rPr lang="it-IT" sz="1000" b="0" i="0" u="none" strike="noStrike" kern="1200" baseline="0" dirty="0" err="1" smtClean="0">
                <a:solidFill>
                  <a:schemeClr val="tx1"/>
                </a:solidFill>
                <a:latin typeface="Times New Roman" pitchFamily="18" charset="0"/>
                <a:ea typeface="+mn-ea"/>
                <a:cs typeface="Times New Roman" pitchFamily="18" charset="0"/>
              </a:rPr>
              <a:t>Social’no-Ekonomičeskie</a:t>
            </a:r>
            <a:r>
              <a:rPr lang="it-IT" sz="1000" b="0" i="0" u="none" strike="noStrike" kern="1200" baseline="0" dirty="0" smtClean="0">
                <a:solidFill>
                  <a:schemeClr val="tx1"/>
                </a:solidFill>
                <a:latin typeface="Times New Roman" pitchFamily="18" charset="0"/>
                <a:ea typeface="+mn-ea"/>
                <a:cs typeface="Times New Roman" pitchFamily="18" charset="0"/>
              </a:rPr>
              <a:t> </a:t>
            </a:r>
            <a:r>
              <a:rPr lang="it-IT" sz="1000" b="0" i="0" u="none" strike="noStrike" kern="1200" baseline="0" dirty="0" err="1" smtClean="0">
                <a:solidFill>
                  <a:schemeClr val="tx1"/>
                </a:solidFill>
                <a:latin typeface="Times New Roman" pitchFamily="18" charset="0"/>
                <a:ea typeface="+mn-ea"/>
                <a:cs typeface="Times New Roman" pitchFamily="18" charset="0"/>
              </a:rPr>
              <a:t>Izdatel’stvo</a:t>
            </a:r>
            <a:r>
              <a:rPr lang="it-IT" sz="1000" b="0" i="0" u="none" strike="noStrike" kern="1200" baseline="0" dirty="0" smtClean="0">
                <a:solidFill>
                  <a:schemeClr val="tx1"/>
                </a:solidFill>
                <a:latin typeface="Times New Roman" pitchFamily="18" charset="0"/>
                <a:ea typeface="+mn-ea"/>
                <a:cs typeface="Times New Roman" pitchFamily="18" charset="0"/>
              </a:rPr>
              <a:t>; D. Demetrio, “Tra arte ed esistenza”. In </a:t>
            </a:r>
            <a:r>
              <a:rPr lang="it-IT" sz="1000" b="0" i="1" u="none" strike="noStrike" kern="1200" baseline="0" dirty="0" err="1" smtClean="0">
                <a:solidFill>
                  <a:schemeClr val="tx1"/>
                </a:solidFill>
                <a:latin typeface="Times New Roman" pitchFamily="18" charset="0"/>
                <a:ea typeface="+mn-ea"/>
                <a:cs typeface="Times New Roman" pitchFamily="18" charset="0"/>
              </a:rPr>
              <a:t>Adultità</a:t>
            </a:r>
            <a:r>
              <a:rPr lang="it-IT" sz="1000" b="0" i="0" u="none" strike="noStrike" kern="1200" baseline="0" dirty="0" smtClean="0">
                <a:solidFill>
                  <a:schemeClr val="tx1"/>
                </a:solidFill>
                <a:latin typeface="Times New Roman" pitchFamily="18" charset="0"/>
                <a:ea typeface="+mn-ea"/>
                <a:cs typeface="Times New Roman" pitchFamily="18" charset="0"/>
              </a:rPr>
              <a:t>, n. 10.</a:t>
            </a:r>
            <a:endParaRPr lang="it-IT" sz="1000"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41</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42</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43</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44</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45</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46</a:t>
            </a:fld>
            <a:endParaRPr lang="it-IT"/>
          </a:p>
        </p:txBody>
      </p:sp>
    </p:spTree>
    <p:extLst>
      <p:ext uri="{BB962C8B-B14F-4D97-AF65-F5344CB8AC3E}">
        <p14:creationId xmlns:p14="http://schemas.microsoft.com/office/powerpoint/2010/main" xmlns="" val="3482243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endParaRPr lang="it-IT" b="0" dirty="0">
              <a:latin typeface="Times New Roman" pitchFamily="18" charset="0"/>
              <a:cs typeface="Times New Roman" pitchFamily="18" charset="0"/>
            </a:endParaRPr>
          </a:p>
        </p:txBody>
      </p:sp>
      <p:sp>
        <p:nvSpPr>
          <p:cNvPr id="4" name="Segnaposto numero diapositiva 3"/>
          <p:cNvSpPr>
            <a:spLocks noGrp="1"/>
          </p:cNvSpPr>
          <p:nvPr>
            <p:ph type="sldNum" sz="quarter" idx="10"/>
          </p:nvPr>
        </p:nvSpPr>
        <p:spPr/>
        <p:txBody>
          <a:bodyPr/>
          <a:lstStyle/>
          <a:p>
            <a:pPr>
              <a:defRPr/>
            </a:pPr>
            <a:fld id="{CF9464FE-0DF2-475C-AE86-BCECD6C12612}" type="slidenum">
              <a:rPr lang="it-IT" smtClean="0"/>
              <a:pPr>
                <a:defRPr/>
              </a:pPr>
              <a:t>47</a:t>
            </a:fld>
            <a:endParaRPr lang="it-IT"/>
          </a:p>
        </p:txBody>
      </p:sp>
    </p:spTree>
    <p:extLst>
      <p:ext uri="{BB962C8B-B14F-4D97-AF65-F5344CB8AC3E}">
        <p14:creationId xmlns:p14="http://schemas.microsoft.com/office/powerpoint/2010/main" xmlns="" val="3482243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Freeform 2"/>
          <p:cNvSpPr>
            <a:spLocks/>
          </p:cNvSpPr>
          <p:nvPr/>
        </p:nvSpPr>
        <p:spPr bwMode="gray">
          <a:xfrm>
            <a:off x="690563" y="3340100"/>
            <a:ext cx="7653337" cy="485775"/>
          </a:xfrm>
          <a:custGeom>
            <a:avLst/>
            <a:gdLst>
              <a:gd name="T0" fmla="*/ 2147483647 w 4128"/>
              <a:gd name="T1" fmla="*/ 2147483647 h 479"/>
              <a:gd name="T2" fmla="*/ 2147483647 w 4128"/>
              <a:gd name="T3" fmla="*/ 2147483647 h 479"/>
              <a:gd name="T4" fmla="*/ 2147483647 w 4128"/>
              <a:gd name="T5" fmla="*/ 2147483647 h 479"/>
              <a:gd name="T6" fmla="*/ 0 w 4128"/>
              <a:gd name="T7" fmla="*/ 2147483647 h 479"/>
              <a:gd name="T8" fmla="*/ 2147483647 w 4128"/>
              <a:gd name="T9" fmla="*/ 2147483647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chemeClr val="hlink">
              <a:alpha val="50195"/>
            </a:schemeClr>
          </a:solidFill>
          <a:ln>
            <a:noFill/>
          </a:ln>
          <a:extLst>
            <a:ext uri="{91240B29-F687-4F45-9708-019B960494DF}">
              <a14:hiddenLine xmlns:a14="http://schemas.microsoft.com/office/drawing/2010/main" xmlns="" w="9525">
                <a:solidFill>
                  <a:schemeClr val="tx1"/>
                </a:solidFill>
                <a:round/>
                <a:headEnd/>
                <a:tailEnd/>
              </a14:hiddenLine>
            </a:ext>
          </a:extLst>
        </p:spPr>
        <p:txBody>
          <a:bodyPr wrap="none" anchor="ctr"/>
          <a:lstStyle/>
          <a:p>
            <a:endParaRPr lang="it-IT"/>
          </a:p>
        </p:txBody>
      </p:sp>
      <p:sp>
        <p:nvSpPr>
          <p:cNvPr id="28675" name="Rectangle 3"/>
          <p:cNvSpPr>
            <a:spLocks noGrp="1" noChangeArrowheads="1"/>
          </p:cNvSpPr>
          <p:nvPr>
            <p:ph type="ctrTitle"/>
          </p:nvPr>
        </p:nvSpPr>
        <p:spPr>
          <a:xfrm>
            <a:off x="685800" y="2286000"/>
            <a:ext cx="7772400" cy="1143000"/>
          </a:xfrm>
        </p:spPr>
        <p:txBody>
          <a:bodyPr/>
          <a:lstStyle>
            <a:lvl1pPr>
              <a:defRPr/>
            </a:lvl1pPr>
          </a:lstStyle>
          <a:p>
            <a:pPr lvl="0"/>
            <a:r>
              <a:rPr lang="it-IT" noProof="0" smtClean="0"/>
              <a:t>Fare clic per modificare lo stile del titolo</a:t>
            </a:r>
            <a:endParaRPr lang="en-US" noProof="0" smtClean="0"/>
          </a:p>
        </p:txBody>
      </p:sp>
      <p:sp>
        <p:nvSpPr>
          <p:cNvPr id="28676" name="Rectangle 4"/>
          <p:cNvSpPr>
            <a:spLocks noGrp="1" noChangeArrowheads="1"/>
          </p:cNvSpPr>
          <p:nvPr>
            <p:ph type="subTitle" idx="1"/>
          </p:nvPr>
        </p:nvSpPr>
        <p:spPr>
          <a:xfrm>
            <a:off x="1371600" y="3886200"/>
            <a:ext cx="6400800" cy="1752600"/>
          </a:xfrm>
        </p:spPr>
        <p:txBody>
          <a:bodyPr/>
          <a:lstStyle>
            <a:lvl1pPr marL="0" indent="0" algn="ctr">
              <a:buFont typeface="Monotype Sorts" pitchFamily="2" charset="2"/>
              <a:buNone/>
              <a:defRPr/>
            </a:lvl1pPr>
          </a:lstStyle>
          <a:p>
            <a:pPr lvl="0"/>
            <a:r>
              <a:rPr lang="it-IT" noProof="0" smtClean="0"/>
              <a:t>Fare clic per modificare lo stile del sottotitolo dello schema</a:t>
            </a:r>
            <a:endParaRPr lang="en-US" noProof="0" smtClean="0"/>
          </a:p>
        </p:txBody>
      </p:sp>
      <p:sp>
        <p:nvSpPr>
          <p:cNvPr id="5" name="Rectangle 5"/>
          <p:cNvSpPr>
            <a:spLocks noGrp="1" noChangeArrowheads="1"/>
          </p:cNvSpPr>
          <p:nvPr>
            <p:ph type="dt" sz="half" idx="10"/>
          </p:nvPr>
        </p:nvSpPr>
        <p:spPr/>
        <p:txBody>
          <a:bodyPr/>
          <a:lstStyle>
            <a:lvl1pPr>
              <a:defRPr>
                <a:solidFill>
                  <a:srgbClr val="578963"/>
                </a:solidFill>
              </a:defRPr>
            </a:lvl1pPr>
          </a:lstStyle>
          <a:p>
            <a:pPr>
              <a:defRPr/>
            </a:pPr>
            <a:endParaRPr lang="en-US"/>
          </a:p>
        </p:txBody>
      </p:sp>
      <p:sp>
        <p:nvSpPr>
          <p:cNvPr id="6" name="Rectangle 6"/>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7" name="Rectangle 7"/>
          <p:cNvSpPr>
            <a:spLocks noGrp="1" noChangeArrowheads="1"/>
          </p:cNvSpPr>
          <p:nvPr>
            <p:ph type="sldNum" sz="quarter" idx="12"/>
          </p:nvPr>
        </p:nvSpPr>
        <p:spPr/>
        <p:txBody>
          <a:bodyPr/>
          <a:lstStyle>
            <a:lvl1pPr>
              <a:defRPr>
                <a:solidFill>
                  <a:srgbClr val="578963"/>
                </a:solidFill>
              </a:defRPr>
            </a:lvl1pPr>
          </a:lstStyle>
          <a:p>
            <a:pPr>
              <a:defRPr/>
            </a:pPr>
            <a:fld id="{23301924-1B8A-43E5-9B89-40B0ABC4F82E}" type="slidenum">
              <a:rPr lang="en-US"/>
              <a:pPr>
                <a:defRPr/>
              </a:pPr>
              <a:t>‹N›</a:t>
            </a:fld>
            <a:endParaRPr lang="en-US"/>
          </a:p>
        </p:txBody>
      </p:sp>
    </p:spTree>
    <p:extLst>
      <p:ext uri="{BB962C8B-B14F-4D97-AF65-F5344CB8AC3E}">
        <p14:creationId xmlns:p14="http://schemas.microsoft.com/office/powerpoint/2010/main" xmlns="" val="214418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8DECC7-62B4-45FC-B07B-0C1F3C7E3677}" type="slidenum">
              <a:rPr lang="en-US"/>
              <a:pPr>
                <a:defRPr/>
              </a:pPr>
              <a:t>‹N›</a:t>
            </a:fld>
            <a:endParaRPr lang="en-US"/>
          </a:p>
        </p:txBody>
      </p:sp>
    </p:spTree>
    <p:extLst>
      <p:ext uri="{BB962C8B-B14F-4D97-AF65-F5344CB8AC3E}">
        <p14:creationId xmlns:p14="http://schemas.microsoft.com/office/powerpoint/2010/main" xmlns="" val="933353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9696D3-1D8D-4346-81BD-1D7EFCB5EDC1}" type="slidenum">
              <a:rPr lang="en-US"/>
              <a:pPr>
                <a:defRPr/>
              </a:pPr>
              <a:t>‹N›</a:t>
            </a:fld>
            <a:endParaRPr lang="en-US"/>
          </a:p>
        </p:txBody>
      </p:sp>
    </p:spTree>
    <p:extLst>
      <p:ext uri="{BB962C8B-B14F-4D97-AF65-F5344CB8AC3E}">
        <p14:creationId xmlns:p14="http://schemas.microsoft.com/office/powerpoint/2010/main" xmlns="" val="2997564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6F2EE5-C013-43CE-8317-4FB233551E9F}" type="slidenum">
              <a:rPr lang="en-US"/>
              <a:pPr>
                <a:defRPr/>
              </a:pPr>
              <a:t>‹N›</a:t>
            </a:fld>
            <a:endParaRPr lang="en-US"/>
          </a:p>
        </p:txBody>
      </p:sp>
    </p:spTree>
    <p:extLst>
      <p:ext uri="{BB962C8B-B14F-4D97-AF65-F5344CB8AC3E}">
        <p14:creationId xmlns:p14="http://schemas.microsoft.com/office/powerpoint/2010/main" xmlns="" val="3332944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EDF62E6-1D44-493F-89F2-00356B6F8D0A}" type="slidenum">
              <a:rPr lang="en-US"/>
              <a:pPr>
                <a:defRPr/>
              </a:pPr>
              <a:t>‹N›</a:t>
            </a:fld>
            <a:endParaRPr lang="en-US"/>
          </a:p>
        </p:txBody>
      </p:sp>
    </p:spTree>
    <p:extLst>
      <p:ext uri="{BB962C8B-B14F-4D97-AF65-F5344CB8AC3E}">
        <p14:creationId xmlns:p14="http://schemas.microsoft.com/office/powerpoint/2010/main" xmlns="" val="1963292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7FB6976-A3E9-4A34-A43D-8A828E9F534C}" type="slidenum">
              <a:rPr lang="en-US"/>
              <a:pPr>
                <a:defRPr/>
              </a:pPr>
              <a:t>‹N›</a:t>
            </a:fld>
            <a:endParaRPr lang="en-US"/>
          </a:p>
        </p:txBody>
      </p:sp>
    </p:spTree>
    <p:extLst>
      <p:ext uri="{BB962C8B-B14F-4D97-AF65-F5344CB8AC3E}">
        <p14:creationId xmlns:p14="http://schemas.microsoft.com/office/powerpoint/2010/main" xmlns="" val="1699111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0BEBA78-444F-467A-9433-11D88B8517B3}" type="slidenum">
              <a:rPr lang="en-US"/>
              <a:pPr>
                <a:defRPr/>
              </a:pPr>
              <a:t>‹N›</a:t>
            </a:fld>
            <a:endParaRPr lang="en-US"/>
          </a:p>
        </p:txBody>
      </p:sp>
    </p:spTree>
    <p:extLst>
      <p:ext uri="{BB962C8B-B14F-4D97-AF65-F5344CB8AC3E}">
        <p14:creationId xmlns:p14="http://schemas.microsoft.com/office/powerpoint/2010/main" xmlns="" val="295756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F3A97A2-6237-4754-BA98-DCA47F1B9470}" type="slidenum">
              <a:rPr lang="en-US"/>
              <a:pPr>
                <a:defRPr/>
              </a:pPr>
              <a:t>‹N›</a:t>
            </a:fld>
            <a:endParaRPr lang="en-US"/>
          </a:p>
        </p:txBody>
      </p:sp>
    </p:spTree>
    <p:extLst>
      <p:ext uri="{BB962C8B-B14F-4D97-AF65-F5344CB8AC3E}">
        <p14:creationId xmlns:p14="http://schemas.microsoft.com/office/powerpoint/2010/main" xmlns="" val="1596521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23CB39-9222-471E-A960-AD10A17402B9}" type="slidenum">
              <a:rPr lang="en-US"/>
              <a:pPr>
                <a:defRPr/>
              </a:pPr>
              <a:t>‹N›</a:t>
            </a:fld>
            <a:endParaRPr lang="en-US"/>
          </a:p>
        </p:txBody>
      </p:sp>
    </p:spTree>
    <p:extLst>
      <p:ext uri="{BB962C8B-B14F-4D97-AF65-F5344CB8AC3E}">
        <p14:creationId xmlns:p14="http://schemas.microsoft.com/office/powerpoint/2010/main" xmlns="" val="3224140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3EAD77-F0F2-4E6E-9F54-3E3B76DCF4B9}" type="slidenum">
              <a:rPr lang="en-US"/>
              <a:pPr>
                <a:defRPr/>
              </a:pPr>
              <a:t>‹N›</a:t>
            </a:fld>
            <a:endParaRPr lang="en-US"/>
          </a:p>
        </p:txBody>
      </p:sp>
    </p:spTree>
    <p:extLst>
      <p:ext uri="{BB962C8B-B14F-4D97-AF65-F5344CB8AC3E}">
        <p14:creationId xmlns:p14="http://schemas.microsoft.com/office/powerpoint/2010/main" xmlns="" val="1664036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457200"/>
            <a:ext cx="1943100" cy="56388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457200"/>
            <a:ext cx="5676900"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06D8D9-5E47-451E-A345-05C74029F699}" type="slidenum">
              <a:rPr lang="en-US"/>
              <a:pPr>
                <a:defRPr/>
              </a:pPr>
              <a:t>‹N›</a:t>
            </a:fld>
            <a:endParaRPr lang="en-US"/>
          </a:p>
        </p:txBody>
      </p:sp>
    </p:spTree>
    <p:extLst>
      <p:ext uri="{BB962C8B-B14F-4D97-AF65-F5344CB8AC3E}">
        <p14:creationId xmlns:p14="http://schemas.microsoft.com/office/powerpoint/2010/main" xmlns="" val="1533352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85800" y="457200"/>
            <a:ext cx="77724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685800" y="1981200"/>
            <a:ext cx="7772400" cy="4114800"/>
          </a:xfrm>
        </p:spPr>
        <p:txBody>
          <a:bodyPr/>
          <a:lstStyle/>
          <a:p>
            <a:pPr lvl="0"/>
            <a:r>
              <a:rPr lang="it-IT" noProof="0" smtClean="0"/>
              <a:t>Fare clic sull'icona per inserire una tabella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158E5D-94D2-4393-AC4A-EC1948FDB8BC}" type="slidenum">
              <a:rPr lang="en-US"/>
              <a:pPr>
                <a:defRPr/>
              </a:pPr>
              <a:t>‹N›</a:t>
            </a:fld>
            <a:endParaRPr lang="en-US"/>
          </a:p>
        </p:txBody>
      </p:sp>
    </p:spTree>
    <p:extLst>
      <p:ext uri="{BB962C8B-B14F-4D97-AF65-F5344CB8AC3E}">
        <p14:creationId xmlns:p14="http://schemas.microsoft.com/office/powerpoint/2010/main" xmlns="" val="4246229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1143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27652"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solidFill>
                  <a:schemeClr val="bg2"/>
                </a:solidFill>
                <a:latin typeface="Times New Roman"/>
              </a:defRPr>
            </a:lvl1pPr>
          </a:lstStyle>
          <a:p>
            <a:pPr>
              <a:defRPr/>
            </a:pPr>
            <a:endParaRPr lang="en-US"/>
          </a:p>
        </p:txBody>
      </p:sp>
      <p:sp>
        <p:nvSpPr>
          <p:cNvPr id="27653"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solidFill>
                  <a:schemeClr val="bg2"/>
                </a:solidFill>
                <a:latin typeface="Times New Roman"/>
              </a:defRPr>
            </a:lvl1pPr>
          </a:lstStyle>
          <a:p>
            <a:pPr>
              <a:defRPr/>
            </a:pPr>
            <a:endParaRPr lang="en-US"/>
          </a:p>
        </p:txBody>
      </p:sp>
      <p:sp>
        <p:nvSpPr>
          <p:cNvPr id="27654"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solidFill>
                  <a:schemeClr val="bg2"/>
                </a:solidFill>
                <a:latin typeface="Times New Roman"/>
              </a:defRPr>
            </a:lvl1pPr>
          </a:lstStyle>
          <a:p>
            <a:pPr>
              <a:defRPr/>
            </a:pPr>
            <a:fld id="{D86F33CF-5D2C-48E5-B59C-21FDA1B44808}"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rtl="0" eaLnBrk="1" fontAlgn="base" hangingPunct="1">
        <a:spcBef>
          <a:spcPct val="0"/>
        </a:spcBef>
        <a:spcAft>
          <a:spcPct val="0"/>
        </a:spcAft>
        <a:defRPr kumimoji="1" sz="4400">
          <a:solidFill>
            <a:schemeClr val="tx2"/>
          </a:solidFill>
          <a:latin typeface="+mj-lt"/>
          <a:ea typeface="+mj-ea"/>
          <a:cs typeface="+mj-cs"/>
        </a:defRPr>
      </a:lvl1pPr>
      <a:lvl2pPr algn="l" rtl="0" eaLnBrk="1" fontAlgn="base" hangingPunct="1">
        <a:spcBef>
          <a:spcPct val="0"/>
        </a:spcBef>
        <a:spcAft>
          <a:spcPct val="0"/>
        </a:spcAft>
        <a:defRPr kumimoji="1" sz="4400">
          <a:solidFill>
            <a:schemeClr val="tx2"/>
          </a:solidFill>
          <a:latin typeface="Times New Roman"/>
        </a:defRPr>
      </a:lvl2pPr>
      <a:lvl3pPr algn="l" rtl="0" eaLnBrk="1" fontAlgn="base" hangingPunct="1">
        <a:spcBef>
          <a:spcPct val="0"/>
        </a:spcBef>
        <a:spcAft>
          <a:spcPct val="0"/>
        </a:spcAft>
        <a:defRPr kumimoji="1" sz="4400">
          <a:solidFill>
            <a:schemeClr val="tx2"/>
          </a:solidFill>
          <a:latin typeface="Times New Roman"/>
        </a:defRPr>
      </a:lvl3pPr>
      <a:lvl4pPr algn="l" rtl="0" eaLnBrk="1" fontAlgn="base" hangingPunct="1">
        <a:spcBef>
          <a:spcPct val="0"/>
        </a:spcBef>
        <a:spcAft>
          <a:spcPct val="0"/>
        </a:spcAft>
        <a:defRPr kumimoji="1" sz="4400">
          <a:solidFill>
            <a:schemeClr val="tx2"/>
          </a:solidFill>
          <a:latin typeface="Times New Roman"/>
        </a:defRPr>
      </a:lvl4pPr>
      <a:lvl5pPr algn="l" rtl="0" eaLnBrk="1" fontAlgn="base" hangingPunct="1">
        <a:spcBef>
          <a:spcPct val="0"/>
        </a:spcBef>
        <a:spcAft>
          <a:spcPct val="0"/>
        </a:spcAft>
        <a:defRPr kumimoji="1" sz="4400">
          <a:solidFill>
            <a:schemeClr val="tx2"/>
          </a:solidFill>
          <a:latin typeface="Times New Roman"/>
        </a:defRPr>
      </a:lvl5pPr>
      <a:lvl6pPr marL="457200" algn="l" rtl="0" eaLnBrk="1" fontAlgn="base" hangingPunct="1">
        <a:spcBef>
          <a:spcPct val="0"/>
        </a:spcBef>
        <a:spcAft>
          <a:spcPct val="0"/>
        </a:spcAft>
        <a:defRPr kumimoji="1" sz="4400">
          <a:solidFill>
            <a:schemeClr val="tx2"/>
          </a:solidFill>
          <a:latin typeface="Times New Roman"/>
        </a:defRPr>
      </a:lvl6pPr>
      <a:lvl7pPr marL="914400" algn="l" rtl="0" eaLnBrk="1" fontAlgn="base" hangingPunct="1">
        <a:spcBef>
          <a:spcPct val="0"/>
        </a:spcBef>
        <a:spcAft>
          <a:spcPct val="0"/>
        </a:spcAft>
        <a:defRPr kumimoji="1" sz="4400">
          <a:solidFill>
            <a:schemeClr val="tx2"/>
          </a:solidFill>
          <a:latin typeface="Times New Roman"/>
        </a:defRPr>
      </a:lvl7pPr>
      <a:lvl8pPr marL="1371600" algn="l" rtl="0" eaLnBrk="1" fontAlgn="base" hangingPunct="1">
        <a:spcBef>
          <a:spcPct val="0"/>
        </a:spcBef>
        <a:spcAft>
          <a:spcPct val="0"/>
        </a:spcAft>
        <a:defRPr kumimoji="1" sz="4400">
          <a:solidFill>
            <a:schemeClr val="tx2"/>
          </a:solidFill>
          <a:latin typeface="Times New Roman"/>
        </a:defRPr>
      </a:lvl8pPr>
      <a:lvl9pPr marL="1828800" algn="l" rtl="0" eaLnBrk="1" fontAlgn="base" hangingPunct="1">
        <a:spcBef>
          <a:spcPct val="0"/>
        </a:spcBef>
        <a:spcAft>
          <a:spcPct val="0"/>
        </a:spcAft>
        <a:defRPr kumimoji="1" sz="4400">
          <a:solidFill>
            <a:schemeClr val="tx2"/>
          </a:solidFill>
          <a:latin typeface="Times New Roman"/>
        </a:defRPr>
      </a:lvl9pPr>
    </p:titleStyle>
    <p:bodyStyle>
      <a:lvl1pPr marL="342900" indent="-342900" algn="l" rtl="0" eaLnBrk="1" fontAlgn="base" hangingPunct="1">
        <a:spcBef>
          <a:spcPct val="20000"/>
        </a:spcBef>
        <a:spcAft>
          <a:spcPct val="0"/>
        </a:spcAft>
        <a:buClr>
          <a:schemeClr val="bg2"/>
        </a:buClr>
        <a:buFont typeface="Monotype Sorts" pitchFamily="2" charset="2"/>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SzPct val="50000"/>
        <a:buFont typeface="Monotype Sorts" pitchFamily="2" charset="2"/>
        <a:buChar char="l"/>
        <a:defRPr kumimoji="1" sz="2800">
          <a:solidFill>
            <a:schemeClr val="tx1"/>
          </a:solidFill>
          <a:latin typeface="+mn-lt"/>
        </a:defRPr>
      </a:lvl2pPr>
      <a:lvl3pPr marL="1143000" indent="-228600" algn="l" rtl="0" eaLnBrk="1" fontAlgn="base" hangingPunct="1">
        <a:spcBef>
          <a:spcPct val="20000"/>
        </a:spcBef>
        <a:spcAft>
          <a:spcPct val="0"/>
        </a:spcAft>
        <a:buChar char="•"/>
        <a:defRPr kumimoji="1" sz="2400">
          <a:solidFill>
            <a:schemeClr val="tx1"/>
          </a:solidFill>
          <a:latin typeface="+mn-lt"/>
        </a:defRPr>
      </a:lvl3pPr>
      <a:lvl4pPr marL="1600200" indent="-228600" algn="l" rtl="0" eaLnBrk="1" fontAlgn="base" hangingPunct="1">
        <a:spcBef>
          <a:spcPct val="20000"/>
        </a:spcBef>
        <a:spcAft>
          <a:spcPct val="0"/>
        </a:spcAft>
        <a:buChar char="–"/>
        <a:defRPr kumimoji="1" sz="2000">
          <a:solidFill>
            <a:schemeClr val="tx1"/>
          </a:solidFill>
          <a:latin typeface="+mn-lt"/>
        </a:defRPr>
      </a:lvl4pPr>
      <a:lvl5pPr marL="2057400" indent="-228600" algn="l" rtl="0" eaLnBrk="1" fontAlgn="base" hangingPunct="1">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0"/>
            <a:ext cx="8928992" cy="476672"/>
          </a:xfrm>
        </p:spPr>
        <p:txBody>
          <a:bodyPr/>
          <a:lstStyle/>
          <a:p>
            <a:pPr algn="just"/>
            <a:r>
              <a:rPr lang="it-IT" sz="2200" b="1" dirty="0" smtClean="0">
                <a:solidFill>
                  <a:srgbClr val="FF0000"/>
                </a:solidFill>
              </a:rPr>
              <a:t>1. L’apprendimento </a:t>
            </a:r>
            <a:r>
              <a:rPr lang="it-IT" sz="2200" b="1" dirty="0" smtClean="0">
                <a:solidFill>
                  <a:srgbClr val="FF0000"/>
                </a:solidFill>
              </a:rPr>
              <a:t>in età adulta.</a:t>
            </a:r>
            <a:endParaRPr lang="it-IT" sz="2200" b="1" dirty="0">
              <a:solidFill>
                <a:srgbClr val="FF0000"/>
              </a:solidFill>
            </a:endParaRPr>
          </a:p>
        </p:txBody>
      </p:sp>
      <p:sp>
        <p:nvSpPr>
          <p:cNvPr id="3" name="Segnaposto contenuto 2"/>
          <p:cNvSpPr>
            <a:spLocks noGrp="1"/>
          </p:cNvSpPr>
          <p:nvPr>
            <p:ph idx="1"/>
          </p:nvPr>
        </p:nvSpPr>
        <p:spPr>
          <a:xfrm>
            <a:off x="107504" y="548680"/>
            <a:ext cx="8928992" cy="6309320"/>
          </a:xfrm>
        </p:spPr>
        <p:txBody>
          <a:bodyPr/>
          <a:lstStyle/>
          <a:p>
            <a:pPr marL="0" indent="0" algn="just">
              <a:buNone/>
            </a:pPr>
            <a:r>
              <a:rPr lang="it-IT" sz="2000" dirty="0" smtClean="0"/>
              <a:t>Una </a:t>
            </a:r>
            <a:r>
              <a:rPr lang="it-IT" sz="2000" dirty="0"/>
              <a:t>volta accettata l’immagine </a:t>
            </a:r>
            <a:r>
              <a:rPr lang="it-IT" sz="2000" i="1" dirty="0"/>
              <a:t>dell’adulto</a:t>
            </a:r>
            <a:r>
              <a:rPr lang="it-IT" sz="2000" dirty="0"/>
              <a:t> che si </a:t>
            </a:r>
            <a:r>
              <a:rPr lang="it-IT" sz="2000" dirty="0" smtClean="0"/>
              <a:t>configura attraverso </a:t>
            </a:r>
            <a:r>
              <a:rPr lang="it-IT" sz="2000" dirty="0"/>
              <a:t>una pluralità di dimensioni e l’incidenza dei contesti in cui </a:t>
            </a:r>
            <a:r>
              <a:rPr lang="it-IT" sz="2000" dirty="0" smtClean="0"/>
              <a:t>tali dimensioni </a:t>
            </a:r>
            <a:r>
              <a:rPr lang="it-IT" sz="2000" dirty="0"/>
              <a:t>si manifestano e prendono forma, l’attenzione non può </a:t>
            </a:r>
            <a:r>
              <a:rPr lang="it-IT" sz="2000" dirty="0" smtClean="0"/>
              <a:t>che spostarsi </a:t>
            </a:r>
            <a:r>
              <a:rPr lang="it-IT" sz="2000" dirty="0"/>
              <a:t>sul rapporto tra adulto e apprendimento, sugli </a:t>
            </a:r>
            <a:r>
              <a:rPr lang="it-IT" sz="2000" dirty="0" smtClean="0"/>
              <a:t>aspetti individuali </a:t>
            </a:r>
            <a:r>
              <a:rPr lang="it-IT" sz="2000" dirty="0"/>
              <a:t>e dunque sulle differenze che </a:t>
            </a:r>
            <a:r>
              <a:rPr lang="it-IT" sz="2000" dirty="0" smtClean="0"/>
              <a:t>non impediscono </a:t>
            </a:r>
            <a:r>
              <a:rPr lang="it-IT" sz="2000" dirty="0"/>
              <a:t>di formulare </a:t>
            </a:r>
            <a:r>
              <a:rPr lang="it-IT" sz="2000" dirty="0" smtClean="0"/>
              <a:t>teorie </a:t>
            </a:r>
            <a:r>
              <a:rPr lang="it-IT" sz="2000" dirty="0" smtClean="0"/>
              <a:t>generalizzabili. </a:t>
            </a:r>
            <a:r>
              <a:rPr lang="it-IT" sz="2000" dirty="0"/>
              <a:t>Ciò non </a:t>
            </a:r>
            <a:r>
              <a:rPr lang="it-IT" sz="2000" dirty="0" smtClean="0"/>
              <a:t>corrisponde ad </a:t>
            </a:r>
            <a:r>
              <a:rPr lang="it-IT" sz="2000" dirty="0"/>
              <a:t>una negazione della possibilità di definire dei modelli </a:t>
            </a:r>
            <a:r>
              <a:rPr lang="it-IT" sz="2000" dirty="0" smtClean="0"/>
              <a:t>di apprendimento </a:t>
            </a:r>
            <a:r>
              <a:rPr lang="it-IT" sz="2000" dirty="0"/>
              <a:t>degli adulti; significa piuttosto considerare tali </a:t>
            </a:r>
            <a:r>
              <a:rPr lang="it-IT" sz="2000" dirty="0" smtClean="0"/>
              <a:t>modelli come </a:t>
            </a:r>
            <a:r>
              <a:rPr lang="it-IT" sz="2000" dirty="0"/>
              <a:t>dei principi ordinatori per studiare ed interpretare le </a:t>
            </a:r>
            <a:r>
              <a:rPr lang="it-IT" sz="2000" dirty="0" smtClean="0"/>
              <a:t>differenti modalità </a:t>
            </a:r>
            <a:r>
              <a:rPr lang="it-IT" sz="2000" dirty="0"/>
              <a:t>in cui </a:t>
            </a:r>
            <a:r>
              <a:rPr lang="it-IT" sz="2000" dirty="0" smtClean="0"/>
              <a:t>la persona </a:t>
            </a:r>
            <a:r>
              <a:rPr lang="it-IT" sz="2000" dirty="0" smtClean="0"/>
              <a:t>apprende per tutto il corso della vita. </a:t>
            </a:r>
            <a:r>
              <a:rPr lang="it-IT" sz="2000" dirty="0" smtClean="0"/>
              <a:t>Demetrio </a:t>
            </a:r>
            <a:r>
              <a:rPr lang="it-IT" sz="2000" dirty="0"/>
              <a:t>(2003a, pp. 5‐7), in riferimento all’apprendimento in </a:t>
            </a:r>
            <a:r>
              <a:rPr lang="it-IT" sz="2000" dirty="0" smtClean="0"/>
              <a:t>età adulta</a:t>
            </a:r>
            <a:r>
              <a:rPr lang="it-IT" sz="2000" dirty="0"/>
              <a:t>, opera una distinzione in tre </a:t>
            </a:r>
            <a:r>
              <a:rPr lang="it-IT" sz="2000" dirty="0" smtClean="0"/>
              <a:t>livelli:</a:t>
            </a:r>
            <a:r>
              <a:rPr lang="it-IT" sz="2000" dirty="0"/>
              <a:t> </a:t>
            </a:r>
            <a:r>
              <a:rPr lang="it-IT" sz="2000" i="1" dirty="0" smtClean="0"/>
              <a:t>educazione </a:t>
            </a:r>
            <a:r>
              <a:rPr lang="it-IT" sz="2000" i="1" dirty="0"/>
              <a:t>permanente </a:t>
            </a:r>
            <a:r>
              <a:rPr lang="it-IT" sz="2000" dirty="0"/>
              <a:t>(livello comprensivo e strategico), </a:t>
            </a:r>
            <a:r>
              <a:rPr lang="it-IT" sz="2000" i="1" dirty="0"/>
              <a:t>educazione </a:t>
            </a:r>
            <a:r>
              <a:rPr lang="it-IT" sz="2000" i="1" dirty="0" smtClean="0"/>
              <a:t>degli adulti </a:t>
            </a:r>
            <a:r>
              <a:rPr lang="it-IT" sz="2000" dirty="0"/>
              <a:t>(livello intenzionale e istituzionale), </a:t>
            </a:r>
            <a:r>
              <a:rPr lang="it-IT" sz="2000" i="1" dirty="0"/>
              <a:t>educazione in età adulta </a:t>
            </a:r>
            <a:r>
              <a:rPr lang="it-IT" sz="2000" dirty="0"/>
              <a:t>(</a:t>
            </a:r>
            <a:r>
              <a:rPr lang="it-IT" sz="2000" dirty="0" smtClean="0"/>
              <a:t>livello fenomenologico </a:t>
            </a:r>
            <a:r>
              <a:rPr lang="it-IT" sz="2000" dirty="0"/>
              <a:t>ed esistenziale</a:t>
            </a:r>
            <a:r>
              <a:rPr lang="it-IT" sz="2000" dirty="0" smtClean="0"/>
              <a:t>). L’</a:t>
            </a:r>
            <a:r>
              <a:rPr lang="it-IT" sz="2000" i="1" dirty="0" smtClean="0"/>
              <a:t>educazione </a:t>
            </a:r>
            <a:r>
              <a:rPr lang="it-IT" sz="2000" i="1" dirty="0"/>
              <a:t>permanente </a:t>
            </a:r>
            <a:r>
              <a:rPr lang="it-IT" sz="2000" dirty="0"/>
              <a:t>è la dimensione teoretica e speculativa </a:t>
            </a:r>
            <a:r>
              <a:rPr lang="it-IT" sz="2000" dirty="0" smtClean="0"/>
              <a:t>che include </a:t>
            </a:r>
            <a:r>
              <a:rPr lang="it-IT" sz="2000" dirty="0"/>
              <a:t>tutto ciò che nella storia è stato detto, scritto e raffigurato in </a:t>
            </a:r>
            <a:r>
              <a:rPr lang="it-IT" sz="2000" dirty="0" smtClean="0"/>
              <a:t>merito alle </a:t>
            </a:r>
            <a:r>
              <a:rPr lang="it-IT" sz="2000" dirty="0"/>
              <a:t>necessità dell’imparare per tutto il corso della vita. L’</a:t>
            </a:r>
            <a:r>
              <a:rPr lang="it-IT" sz="2000" i="1" dirty="0"/>
              <a:t>educazione </a:t>
            </a:r>
            <a:r>
              <a:rPr lang="it-IT" sz="2000" i="1" dirty="0" smtClean="0"/>
              <a:t>degli adulti </a:t>
            </a:r>
            <a:r>
              <a:rPr lang="it-IT" sz="2000" dirty="0"/>
              <a:t>ne costituisce la declinazione pragmatica e si occupa di dare </a:t>
            </a:r>
            <a:r>
              <a:rPr lang="it-IT" sz="2000" dirty="0" smtClean="0"/>
              <a:t>un ordine </a:t>
            </a:r>
            <a:r>
              <a:rPr lang="it-IT" sz="2000" dirty="0"/>
              <a:t>alle aspirazioni e necessità conoscitive legate al mutare </a:t>
            </a:r>
            <a:r>
              <a:rPr lang="it-IT" sz="2000" dirty="0" smtClean="0"/>
              <a:t>delle esigenze </a:t>
            </a:r>
            <a:r>
              <a:rPr lang="it-IT" sz="2000" dirty="0"/>
              <a:t>sociali, economiche, generazionali. L’</a:t>
            </a:r>
            <a:r>
              <a:rPr lang="it-IT" sz="2000" i="1" dirty="0"/>
              <a:t>educazione in età </a:t>
            </a:r>
            <a:r>
              <a:rPr lang="it-IT" sz="2000" i="1" dirty="0" smtClean="0"/>
              <a:t>adulta</a:t>
            </a:r>
            <a:r>
              <a:rPr lang="it-IT" sz="2000" dirty="0" smtClean="0"/>
              <a:t>, infine</a:t>
            </a:r>
            <a:r>
              <a:rPr lang="it-IT" sz="2000" dirty="0"/>
              <a:t>, riguarda il percorso esistenziale degli individui, la loro </a:t>
            </a:r>
            <a:r>
              <a:rPr lang="it-IT" sz="2000" dirty="0" smtClean="0"/>
              <a:t>storia formativa</a:t>
            </a:r>
            <a:r>
              <a:rPr lang="it-IT" sz="2000" dirty="0"/>
              <a:t>, e vi si accede soltanto laddove la donna o l’uomo </a:t>
            </a:r>
            <a:r>
              <a:rPr lang="it-IT" sz="2000" dirty="0" smtClean="0"/>
              <a:t>prendano coscienza </a:t>
            </a:r>
            <a:r>
              <a:rPr lang="it-IT" sz="2000" dirty="0"/>
              <a:t>della loro identità.</a:t>
            </a:r>
            <a:endParaRPr lang="it-IT" sz="2000" b="1" dirty="0">
              <a:solidFill>
                <a:srgbClr val="17082E"/>
              </a:solidFill>
            </a:endParaRPr>
          </a:p>
        </p:txBody>
      </p:sp>
    </p:spTree>
    <p:extLst>
      <p:ext uri="{BB962C8B-B14F-4D97-AF65-F5344CB8AC3E}">
        <p14:creationId xmlns:p14="http://schemas.microsoft.com/office/powerpoint/2010/main" xmlns="" val="2386967886"/>
      </p:ext>
    </p:extLst>
  </p:cSld>
  <p:clrMapOvr>
    <a:masterClrMapping/>
  </p:clrMapOvr>
  <mc:AlternateContent xmlns:mc="http://schemas.openxmlformats.org/markup-compatibility/2006">
    <mc:Choice xmlns:p14="http://schemas.microsoft.com/office/powerpoint/2010/main" xmlns="" Requires="p14">
      <p:transition spd="slow" p14:dur="2000" advTm="11673"/>
    </mc:Choice>
    <mc:Fallback>
      <p:transition spd="slow" advTm="1167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a:t>
            </a:r>
            <a:endParaRPr lang="it-IT" sz="2200" b="1" dirty="0">
              <a:solidFill>
                <a:srgbClr val="FF0000"/>
              </a:solidFill>
            </a:endParaRPr>
          </a:p>
        </p:txBody>
      </p:sp>
      <p:sp>
        <p:nvSpPr>
          <p:cNvPr id="3" name="Segnaposto contenuto 2"/>
          <p:cNvSpPr>
            <a:spLocks noGrp="1"/>
          </p:cNvSpPr>
          <p:nvPr>
            <p:ph idx="1"/>
          </p:nvPr>
        </p:nvSpPr>
        <p:spPr>
          <a:xfrm>
            <a:off x="107503" y="692696"/>
            <a:ext cx="8844765" cy="6165304"/>
          </a:xfrm>
        </p:spPr>
        <p:txBody>
          <a:bodyPr/>
          <a:lstStyle/>
          <a:p>
            <a:pPr marL="0" indent="0" algn="just">
              <a:buNone/>
            </a:pPr>
            <a:r>
              <a:rPr lang="it-IT" sz="2000" dirty="0" smtClean="0"/>
              <a:t>Ma </a:t>
            </a:r>
            <a:r>
              <a:rPr lang="it-IT" sz="2000" dirty="0"/>
              <a:t>al di là dei contesti storici e sociali, e al di là delle </a:t>
            </a:r>
            <a:r>
              <a:rPr lang="it-IT" sz="2000" dirty="0" smtClean="0"/>
              <a:t>esperienze personali </a:t>
            </a:r>
            <a:r>
              <a:rPr lang="it-IT" sz="2000" dirty="0"/>
              <a:t>di uomini e donne, la motivazione che spinge ad </a:t>
            </a:r>
            <a:r>
              <a:rPr lang="it-IT" sz="2000" dirty="0" smtClean="0"/>
              <a:t>intraprendere un </a:t>
            </a:r>
            <a:r>
              <a:rPr lang="it-IT" sz="2000" dirty="0"/>
              <a:t>percorso di apprendimento, un’esperienza educativa, resta ovunque </a:t>
            </a:r>
            <a:r>
              <a:rPr lang="it-IT" sz="2000" dirty="0" smtClean="0"/>
              <a:t>e comunque </a:t>
            </a:r>
            <a:r>
              <a:rPr lang="it-IT" sz="2000" dirty="0"/>
              <a:t>la tensione al miglioramento, la volontà </a:t>
            </a:r>
            <a:r>
              <a:rPr lang="it-IT" sz="2000" dirty="0" smtClean="0"/>
              <a:t>del </a:t>
            </a:r>
            <a:r>
              <a:rPr lang="it-IT" sz="2000" dirty="0" err="1" smtClean="0"/>
              <a:t>soggetto-persona-lavoratore</a:t>
            </a:r>
            <a:r>
              <a:rPr lang="it-IT" sz="2000" dirty="0" smtClean="0"/>
              <a:t> </a:t>
            </a:r>
            <a:r>
              <a:rPr lang="it-IT" sz="2000" dirty="0"/>
              <a:t>di </a:t>
            </a:r>
            <a:r>
              <a:rPr lang="it-IT" sz="2000" dirty="0" smtClean="0"/>
              <a:t>elevarsi, di </a:t>
            </a:r>
            <a:r>
              <a:rPr lang="it-IT" sz="2000" dirty="0"/>
              <a:t>perfezionarsi: si apprende, si cambia, si esplora l’esistenza propria </a:t>
            </a:r>
            <a:r>
              <a:rPr lang="it-IT" sz="2000" dirty="0" smtClean="0"/>
              <a:t>e altrui </a:t>
            </a:r>
            <a:r>
              <a:rPr lang="it-IT" sz="2000" dirty="0"/>
              <a:t>per alimentare conoscenza e per perseguire fini di </a:t>
            </a:r>
            <a:r>
              <a:rPr lang="it-IT" sz="2000" dirty="0" smtClean="0"/>
              <a:t>avanzamento nella </a:t>
            </a:r>
            <a:r>
              <a:rPr lang="it-IT" sz="2000" dirty="0"/>
              <a:t>professione, nella genitorialità, e più in generale nella </a:t>
            </a:r>
            <a:r>
              <a:rPr lang="it-IT" sz="2000" dirty="0" smtClean="0"/>
              <a:t>sopravvivenza. In </a:t>
            </a:r>
            <a:r>
              <a:rPr lang="it-IT" sz="2000" dirty="0"/>
              <a:t>sostanza, convivono </a:t>
            </a:r>
            <a:r>
              <a:rPr lang="it-IT" sz="2000" dirty="0" smtClean="0"/>
              <a:t>o </a:t>
            </a:r>
            <a:r>
              <a:rPr lang="it-IT" sz="2000" i="1" dirty="0" smtClean="0"/>
              <a:t>dovrebbero convivere </a:t>
            </a:r>
            <a:r>
              <a:rPr lang="it-IT" sz="2000" dirty="0" smtClean="0"/>
              <a:t>nell’adulto </a:t>
            </a:r>
            <a:r>
              <a:rPr lang="it-IT" sz="2000" dirty="0"/>
              <a:t>due istanze: l’istanza </a:t>
            </a:r>
            <a:r>
              <a:rPr lang="it-IT" sz="2000" i="1" dirty="0"/>
              <a:t>funzionale </a:t>
            </a:r>
            <a:r>
              <a:rPr lang="it-IT" sz="2000" dirty="0" smtClean="0"/>
              <a:t>e l’istanza </a:t>
            </a:r>
            <a:r>
              <a:rPr lang="it-IT" sz="2000" i="1" dirty="0" smtClean="0"/>
              <a:t>esistenziale</a:t>
            </a:r>
            <a:r>
              <a:rPr lang="it-IT" sz="2000" dirty="0" smtClean="0"/>
              <a:t>. Si </a:t>
            </a:r>
            <a:r>
              <a:rPr lang="it-IT" sz="2000" dirty="0"/>
              <a:t>introduce, a questo punto, il concetto di </a:t>
            </a:r>
            <a:r>
              <a:rPr lang="it-IT" sz="2000" i="1" dirty="0" smtClean="0"/>
              <a:t>formazione</a:t>
            </a:r>
            <a:r>
              <a:rPr lang="it-IT" sz="2000" dirty="0" smtClean="0"/>
              <a:t>. Convenzionalmente</a:t>
            </a:r>
            <a:r>
              <a:rPr lang="it-IT" sz="2000" dirty="0"/>
              <a:t>, esso sintetizza in un unico termine due modalità </a:t>
            </a:r>
            <a:r>
              <a:rPr lang="it-IT" sz="2000" dirty="0" smtClean="0"/>
              <a:t>di trasmissione del </a:t>
            </a:r>
            <a:r>
              <a:rPr lang="it-IT" sz="2000" dirty="0"/>
              <a:t>sapere: quella </a:t>
            </a:r>
            <a:r>
              <a:rPr lang="it-IT" sz="2000" i="1" dirty="0"/>
              <a:t>educativa</a:t>
            </a:r>
            <a:r>
              <a:rPr lang="it-IT" sz="2000" dirty="0"/>
              <a:t>, che attiene al mondo dei valori </a:t>
            </a:r>
            <a:r>
              <a:rPr lang="it-IT" sz="2000" dirty="0" smtClean="0"/>
              <a:t>e dei </a:t>
            </a:r>
            <a:r>
              <a:rPr lang="it-IT" sz="2000" dirty="0"/>
              <a:t>comportamenti, e quella </a:t>
            </a:r>
            <a:r>
              <a:rPr lang="it-IT" sz="2000" i="1" dirty="0"/>
              <a:t>istruttiva </a:t>
            </a:r>
            <a:r>
              <a:rPr lang="it-IT" sz="2000" dirty="0"/>
              <a:t>o </a:t>
            </a:r>
            <a:r>
              <a:rPr lang="it-IT" sz="2000" i="1" dirty="0"/>
              <a:t>addestrativa</a:t>
            </a:r>
            <a:r>
              <a:rPr lang="it-IT" sz="2000" dirty="0"/>
              <a:t>. Entrambe hanno </a:t>
            </a:r>
            <a:r>
              <a:rPr lang="it-IT" sz="2000" dirty="0" smtClean="0"/>
              <a:t>il loro </a:t>
            </a:r>
            <a:r>
              <a:rPr lang="it-IT" sz="2000" dirty="0"/>
              <a:t>fine ultimo nell’apprendimento. Educazione e istruzione hanno </a:t>
            </a:r>
            <a:r>
              <a:rPr lang="it-IT" sz="2000" dirty="0" smtClean="0"/>
              <a:t>il compito </a:t>
            </a:r>
            <a:r>
              <a:rPr lang="it-IT" sz="2000" dirty="0"/>
              <a:t>di intervenire sulla “materia umana” per plasmarla, formarla. </a:t>
            </a:r>
            <a:r>
              <a:rPr lang="it-IT" sz="2000" dirty="0" smtClean="0"/>
              <a:t>Il risultato </a:t>
            </a:r>
            <a:r>
              <a:rPr lang="it-IT" sz="2000" dirty="0"/>
              <a:t>dell’azione educativa ed istruttiva si ha nel cambiamento. </a:t>
            </a:r>
            <a:r>
              <a:rPr lang="it-IT" sz="2000" dirty="0" smtClean="0"/>
              <a:t>La nozione </a:t>
            </a:r>
            <a:r>
              <a:rPr lang="it-IT" sz="2000" dirty="0"/>
              <a:t>di formazione sancirebbe questa integrazione tra educare </a:t>
            </a:r>
            <a:r>
              <a:rPr lang="it-IT" sz="2000" dirty="0" smtClean="0"/>
              <a:t>ed istruire</a:t>
            </a:r>
            <a:r>
              <a:rPr lang="it-IT" sz="2000" dirty="0"/>
              <a:t>, includendo nel proprio ambito di studio non solo ciò che </a:t>
            </a:r>
            <a:r>
              <a:rPr lang="it-IT" sz="2000" dirty="0" smtClean="0"/>
              <a:t>avviene nei </a:t>
            </a:r>
            <a:r>
              <a:rPr lang="it-IT" sz="2000" dirty="0"/>
              <a:t>luoghi formali dell’apprendimento, ma anche tutto ciò che si </a:t>
            </a:r>
            <a:r>
              <a:rPr lang="it-IT" sz="2000" dirty="0" smtClean="0"/>
              <a:t>apprende in </a:t>
            </a:r>
            <a:r>
              <a:rPr lang="it-IT" sz="2000" dirty="0"/>
              <a:t>contesti altri. Perciò le scienze della formazione, quando chiamate </a:t>
            </a:r>
            <a:r>
              <a:rPr lang="it-IT" sz="2000" dirty="0" smtClean="0"/>
              <a:t>ad</a:t>
            </a:r>
            <a:endParaRPr lang="it-IT" sz="2000" b="1" dirty="0">
              <a:solidFill>
                <a:srgbClr val="17082E"/>
              </a:solidFill>
            </a:endParaRPr>
          </a:p>
        </p:txBody>
      </p:sp>
    </p:spTree>
    <p:extLst>
      <p:ext uri="{BB962C8B-B14F-4D97-AF65-F5344CB8AC3E}">
        <p14:creationId xmlns:p14="http://schemas.microsoft.com/office/powerpoint/2010/main" xmlns="" val="2386967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3</a:t>
            </a:r>
            <a:endParaRPr lang="it-IT" sz="2200" b="1" dirty="0">
              <a:solidFill>
                <a:srgbClr val="FF0000"/>
              </a:solidFill>
            </a:endParaRPr>
          </a:p>
        </p:txBody>
      </p:sp>
      <p:sp>
        <p:nvSpPr>
          <p:cNvPr id="3" name="Segnaposto contenuto 2"/>
          <p:cNvSpPr>
            <a:spLocks noGrp="1"/>
          </p:cNvSpPr>
          <p:nvPr>
            <p:ph idx="1"/>
          </p:nvPr>
        </p:nvSpPr>
        <p:spPr>
          <a:xfrm>
            <a:off x="107504" y="692696"/>
            <a:ext cx="8928992" cy="6048672"/>
          </a:xfrm>
        </p:spPr>
        <p:txBody>
          <a:bodyPr/>
          <a:lstStyle/>
          <a:p>
            <a:pPr marL="0" indent="0" algn="just">
              <a:buNone/>
            </a:pPr>
            <a:r>
              <a:rPr lang="it-IT" sz="2000" dirty="0"/>
              <a:t>occuparsi degli adulti, devono confrontarsi con questa duplice via </a:t>
            </a:r>
            <a:r>
              <a:rPr lang="it-IT" sz="2000" dirty="0" smtClean="0"/>
              <a:t>e osservare</a:t>
            </a:r>
            <a:r>
              <a:rPr lang="it-IT" sz="2000" dirty="0"/>
              <a:t>, spiegare ed interpretare sia i cambiamenti veicolati </a:t>
            </a:r>
            <a:r>
              <a:rPr lang="it-IT" sz="2000" dirty="0" smtClean="0"/>
              <a:t>dalle agenzie </a:t>
            </a:r>
            <a:r>
              <a:rPr lang="it-IT" sz="2000" dirty="0"/>
              <a:t>a ciò deputate, sia gli accadimenti </a:t>
            </a:r>
            <a:r>
              <a:rPr lang="it-IT" sz="2000" dirty="0" smtClean="0"/>
              <a:t>esistenziali. Il </a:t>
            </a:r>
            <a:r>
              <a:rPr lang="it-IT" sz="2000" dirty="0"/>
              <a:t>campo dell’apprendimento si presenta perciò come un </a:t>
            </a:r>
            <a:r>
              <a:rPr lang="it-IT" sz="2000" dirty="0" smtClean="0"/>
              <a:t>campo complesso </a:t>
            </a:r>
            <a:r>
              <a:rPr lang="it-IT" sz="2000" dirty="0"/>
              <a:t>in quanto caratterizzato dalla pluralità delle finalità, </a:t>
            </a:r>
            <a:r>
              <a:rPr lang="it-IT" sz="2000" dirty="0" smtClean="0"/>
              <a:t>delle forme</a:t>
            </a:r>
            <a:r>
              <a:rPr lang="it-IT" sz="2000" dirty="0"/>
              <a:t>, dei soggetti, dei contesti, degli stili e delle relazioni tra </a:t>
            </a:r>
            <a:r>
              <a:rPr lang="it-IT" sz="2000" dirty="0" smtClean="0"/>
              <a:t>questi diversi </a:t>
            </a:r>
            <a:r>
              <a:rPr lang="it-IT" sz="2000" dirty="0"/>
              <a:t>aspetti. Non c’è un unico processo di apprendimento così </a:t>
            </a:r>
            <a:r>
              <a:rPr lang="it-IT" sz="2000" dirty="0" smtClean="0"/>
              <a:t>come non </a:t>
            </a:r>
            <a:r>
              <a:rPr lang="it-IT" sz="2000" dirty="0"/>
              <a:t>c’è un’unica identità adulta, ma una pluralità di forme </a:t>
            </a:r>
            <a:r>
              <a:rPr lang="it-IT" sz="2000" dirty="0" smtClean="0"/>
              <a:t>riconducibili alla </a:t>
            </a:r>
            <a:r>
              <a:rPr lang="it-IT" sz="2000" dirty="0"/>
              <a:t>varietà di esperienze di apprendimento nelle vite </a:t>
            </a:r>
            <a:r>
              <a:rPr lang="it-IT" sz="2000" dirty="0" smtClean="0"/>
              <a:t>individuali. Un </a:t>
            </a:r>
            <a:r>
              <a:rPr lang="it-IT" sz="2000" dirty="0"/>
              <a:t>tentativo di sistematizzare lo studio dell’apprendimento in </a:t>
            </a:r>
            <a:r>
              <a:rPr lang="it-IT" sz="2000" dirty="0" smtClean="0"/>
              <a:t>età adulta </a:t>
            </a:r>
            <a:r>
              <a:rPr lang="it-IT" sz="2000" dirty="0"/>
              <a:t>circoscrive due grandi filoni:</a:t>
            </a:r>
          </a:p>
          <a:p>
            <a:pPr marL="0" indent="0" algn="just">
              <a:buNone/>
            </a:pPr>
            <a:r>
              <a:rPr lang="it-IT" sz="2000" dirty="0"/>
              <a:t>‐ quello che definisce le caratteristiche di tale apprendimento </a:t>
            </a:r>
            <a:r>
              <a:rPr lang="it-IT" sz="2000" dirty="0" smtClean="0"/>
              <a:t>in funzione </a:t>
            </a:r>
            <a:r>
              <a:rPr lang="it-IT" sz="2000" dirty="0"/>
              <a:t>delle relazioni che esso ha con le metodologie, i </a:t>
            </a:r>
            <a:r>
              <a:rPr lang="it-IT" sz="2000" dirty="0" smtClean="0"/>
              <a:t>mezzi, le </a:t>
            </a:r>
            <a:r>
              <a:rPr lang="it-IT" sz="2000" dirty="0"/>
              <a:t>risorse impegnate, i docenti. L’apprendimento allora </a:t>
            </a:r>
            <a:r>
              <a:rPr lang="it-IT" sz="2000" dirty="0" smtClean="0"/>
              <a:t>può essere </a:t>
            </a:r>
            <a:r>
              <a:rPr lang="it-IT" sz="2000" dirty="0"/>
              <a:t>insegnato, oppure può essere apprendimento in </a:t>
            </a:r>
            <a:r>
              <a:rPr lang="it-IT" sz="2000" dirty="0" smtClean="0"/>
              <a:t>sé, distinto </a:t>
            </a:r>
            <a:r>
              <a:rPr lang="it-IT" sz="2000" dirty="0"/>
              <a:t>in naturale e ambientale;</a:t>
            </a:r>
          </a:p>
          <a:p>
            <a:pPr marL="0" indent="0" algn="just">
              <a:buNone/>
            </a:pPr>
            <a:r>
              <a:rPr lang="it-IT" sz="2000" dirty="0"/>
              <a:t>‐ quello che definisce le caratteristiche dell’apprendimento in </a:t>
            </a:r>
            <a:r>
              <a:rPr lang="it-IT" sz="2000" dirty="0" smtClean="0"/>
              <a:t>età adulta </a:t>
            </a:r>
            <a:r>
              <a:rPr lang="it-IT" sz="2000" dirty="0"/>
              <a:t>in base alle modalità e al soggetto che esercita la </a:t>
            </a:r>
            <a:r>
              <a:rPr lang="it-IT" sz="2000" dirty="0" smtClean="0"/>
              <a:t>funzione di </a:t>
            </a:r>
            <a:r>
              <a:rPr lang="it-IT" sz="2000" dirty="0"/>
              <a:t>controllo del processo di apprendimento. Si ha, in questo </a:t>
            </a:r>
            <a:r>
              <a:rPr lang="it-IT" sz="2000" dirty="0" smtClean="0"/>
              <a:t>caso, l’apprendimento </a:t>
            </a:r>
            <a:r>
              <a:rPr lang="it-IT" sz="2000" dirty="0"/>
              <a:t>guidato o </a:t>
            </a:r>
            <a:r>
              <a:rPr lang="it-IT" sz="2000" dirty="0" smtClean="0"/>
              <a:t>l’apprendimento autodiretto/autoguidato </a:t>
            </a:r>
            <a:r>
              <a:rPr lang="it-IT" sz="2000" dirty="0"/>
              <a:t>(</a:t>
            </a:r>
            <a:r>
              <a:rPr lang="it-IT" sz="2000" dirty="0" err="1"/>
              <a:t>Alberici</a:t>
            </a:r>
            <a:r>
              <a:rPr lang="it-IT" sz="2000" dirty="0"/>
              <a:t>, 2002).</a:t>
            </a:r>
            <a:endParaRPr lang="it-IT" sz="2000" b="1" dirty="0">
              <a:solidFill>
                <a:srgbClr val="17082E"/>
              </a:solidFill>
            </a:endParaRP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2386967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A partire da questa distinzione, è </a:t>
            </a:r>
            <a:r>
              <a:rPr lang="it-IT" sz="2000" dirty="0" smtClean="0"/>
              <a:t>opportuno richiamare l’attenzione su due figure di spicco e di riferimento nell’ambito degli studi dedicati all’apprendimento e alla formazione.</a:t>
            </a:r>
            <a:r>
              <a:rPr lang="it-IT" sz="2000" b="1" dirty="0">
                <a:solidFill>
                  <a:srgbClr val="17082E"/>
                </a:solidFill>
              </a:rPr>
              <a:t> </a:t>
            </a:r>
            <a:endParaRPr lang="it-IT" sz="2000" b="1" dirty="0" smtClean="0">
              <a:solidFill>
                <a:srgbClr val="17082E"/>
              </a:solidFill>
            </a:endParaRPr>
          </a:p>
          <a:p>
            <a:pPr marL="0" indent="0" algn="just">
              <a:buNone/>
            </a:pPr>
            <a:r>
              <a:rPr lang="it-IT" sz="2000" b="1" dirty="0" smtClean="0">
                <a:solidFill>
                  <a:srgbClr val="17082E"/>
                </a:solidFill>
              </a:rPr>
              <a:t>Queste due figure sono John </a:t>
            </a:r>
            <a:r>
              <a:rPr lang="it-IT" sz="2000" b="1" dirty="0" err="1" smtClean="0">
                <a:solidFill>
                  <a:srgbClr val="17082E"/>
                </a:solidFill>
              </a:rPr>
              <a:t>Dewey</a:t>
            </a:r>
            <a:r>
              <a:rPr lang="it-IT" sz="2000" b="1" dirty="0" smtClean="0">
                <a:solidFill>
                  <a:srgbClr val="17082E"/>
                </a:solidFill>
              </a:rPr>
              <a:t> e Carl </a:t>
            </a:r>
            <a:r>
              <a:rPr lang="it-IT" sz="2000" b="1" dirty="0" err="1" smtClean="0">
                <a:solidFill>
                  <a:srgbClr val="17082E"/>
                </a:solidFill>
              </a:rPr>
              <a:t>Rogers</a:t>
            </a:r>
            <a:endParaRPr lang="it-IT" sz="2000" dirty="0" smtClean="0"/>
          </a:p>
        </p:txBody>
      </p:sp>
    </p:spTree>
    <p:extLst>
      <p:ext uri="{BB962C8B-B14F-4D97-AF65-F5344CB8AC3E}">
        <p14:creationId xmlns:p14="http://schemas.microsoft.com/office/powerpoint/2010/main" xmlns="" val="3080035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body" idx="1"/>
          </p:nvPr>
        </p:nvSpPr>
        <p:spPr>
          <a:xfrm>
            <a:off x="323850" y="692696"/>
            <a:ext cx="8640763" cy="5760493"/>
          </a:xfrm>
        </p:spPr>
        <p:txBody>
          <a:bodyPr>
            <a:normAutofit fontScale="70000" lnSpcReduction="20000"/>
          </a:bodyPr>
          <a:lstStyle/>
          <a:p>
            <a:pPr algn="just">
              <a:buNone/>
            </a:pPr>
            <a:r>
              <a:rPr lang="it-IT" b="1" dirty="0" smtClean="0"/>
              <a:t>La definizione di esperienza educativa in John </a:t>
            </a:r>
            <a:r>
              <a:rPr lang="it-IT" b="1" dirty="0" err="1" smtClean="0"/>
              <a:t>Dewey</a:t>
            </a:r>
            <a:r>
              <a:rPr lang="it-IT" b="1" dirty="0" smtClean="0"/>
              <a:t>.</a:t>
            </a:r>
            <a:endParaRPr lang="it-IT" b="1" dirty="0" smtClean="0">
              <a:solidFill>
                <a:srgbClr val="0070C0"/>
              </a:solidFill>
              <a:latin typeface="Times New Roman" pitchFamily="18" charset="0"/>
              <a:cs typeface="Times New Roman" pitchFamily="18" charset="0"/>
            </a:endParaRPr>
          </a:p>
          <a:p>
            <a:pPr algn="just">
              <a:buNone/>
            </a:pPr>
            <a:r>
              <a:rPr lang="it-IT" sz="3400" dirty="0" smtClean="0">
                <a:solidFill>
                  <a:srgbClr val="17082E"/>
                </a:solidFill>
                <a:latin typeface="Times New Roman" pitchFamily="18" charset="0"/>
                <a:cs typeface="Times New Roman" pitchFamily="18" charset="0"/>
              </a:rPr>
              <a:t>La </a:t>
            </a:r>
            <a:r>
              <a:rPr lang="it-IT" sz="3400" dirty="0" smtClean="0">
                <a:solidFill>
                  <a:srgbClr val="17082E"/>
                </a:solidFill>
                <a:latin typeface="Times New Roman" pitchFamily="18" charset="0"/>
                <a:cs typeface="Times New Roman" pitchFamily="18" charset="0"/>
              </a:rPr>
              <a:t>posizione di John </a:t>
            </a:r>
            <a:r>
              <a:rPr lang="it-IT" sz="3400" dirty="0" err="1" smtClean="0">
                <a:solidFill>
                  <a:srgbClr val="17082E"/>
                </a:solidFill>
                <a:latin typeface="Times New Roman" pitchFamily="18" charset="0"/>
                <a:cs typeface="Times New Roman" pitchFamily="18" charset="0"/>
              </a:rPr>
              <a:t>Dewey</a:t>
            </a:r>
            <a:r>
              <a:rPr lang="it-IT" sz="3400" dirty="0" smtClean="0">
                <a:solidFill>
                  <a:srgbClr val="17082E"/>
                </a:solidFill>
                <a:latin typeface="Times New Roman" pitchFamily="18" charset="0"/>
                <a:cs typeface="Times New Roman" pitchFamily="18" charset="0"/>
              </a:rPr>
              <a:t>. L’intera esistenza del soggetto coincide con l’esperienza, ma non tutta l’esperienza è educativa (significativa). </a:t>
            </a:r>
            <a:r>
              <a:rPr lang="it-IT" sz="3400" dirty="0" smtClean="0">
                <a:solidFill>
                  <a:srgbClr val="17082E"/>
                </a:solidFill>
                <a:latin typeface="Times New Roman" pitchFamily="18" charset="0"/>
                <a:cs typeface="Times New Roman" pitchFamily="18" charset="0"/>
              </a:rPr>
              <a:t> L’esperienza  </a:t>
            </a:r>
            <a:r>
              <a:rPr lang="it-IT" sz="3400" dirty="0" smtClean="0">
                <a:solidFill>
                  <a:srgbClr val="17082E"/>
                </a:solidFill>
                <a:latin typeface="Times New Roman" pitchFamily="18" charset="0"/>
                <a:cs typeface="Times New Roman" pitchFamily="18" charset="0"/>
              </a:rPr>
              <a:t>educativa soggiace a un principio di continuità: ogni esperienza è condizionata da quelle precedenti e influenza quelle successiva. </a:t>
            </a:r>
          </a:p>
          <a:p>
            <a:pPr algn="just">
              <a:buNone/>
            </a:pPr>
            <a:r>
              <a:rPr lang="it-IT" sz="3400" dirty="0" smtClean="0">
                <a:solidFill>
                  <a:srgbClr val="17082E"/>
                </a:solidFill>
                <a:latin typeface="Times New Roman" pitchFamily="18" charset="0"/>
                <a:cs typeface="Times New Roman" pitchFamily="18" charset="0"/>
              </a:rPr>
              <a:t>Il senso dell’educazione è quello della crescita umana del soggetto, l’espansione della sua esperienza. Se si considerano insieme il </a:t>
            </a:r>
            <a:r>
              <a:rPr lang="it-IT" sz="3400" b="1" i="1" dirty="0" smtClean="0">
                <a:solidFill>
                  <a:srgbClr val="17082E"/>
                </a:solidFill>
                <a:latin typeface="Times New Roman" pitchFamily="18" charset="0"/>
                <a:cs typeface="Times New Roman" pitchFamily="18" charset="0"/>
              </a:rPr>
              <a:t>principio di continuità</a:t>
            </a:r>
            <a:r>
              <a:rPr lang="it-IT" sz="3400" dirty="0" smtClean="0">
                <a:solidFill>
                  <a:srgbClr val="17082E"/>
                </a:solidFill>
                <a:latin typeface="Times New Roman" pitchFamily="18" charset="0"/>
                <a:cs typeface="Times New Roman" pitchFamily="18" charset="0"/>
              </a:rPr>
              <a:t> e il </a:t>
            </a:r>
            <a:r>
              <a:rPr lang="it-IT" sz="3400" b="1" i="1" dirty="0" smtClean="0">
                <a:solidFill>
                  <a:srgbClr val="17082E"/>
                </a:solidFill>
                <a:latin typeface="Times New Roman" pitchFamily="18" charset="0"/>
                <a:cs typeface="Times New Roman" pitchFamily="18" charset="0"/>
              </a:rPr>
              <a:t>concetto di educazione come crescita</a:t>
            </a:r>
            <a:r>
              <a:rPr lang="it-IT" sz="3400" dirty="0" smtClean="0">
                <a:solidFill>
                  <a:srgbClr val="17082E"/>
                </a:solidFill>
                <a:latin typeface="Times New Roman" pitchFamily="18" charset="0"/>
                <a:cs typeface="Times New Roman" pitchFamily="18" charset="0"/>
              </a:rPr>
              <a:t>, la continuità della crescita diviene il valore interno all’educazione in base al quale concepire il miglioramento dell’uomo. </a:t>
            </a:r>
          </a:p>
          <a:p>
            <a:pPr algn="just">
              <a:buNone/>
            </a:pPr>
            <a:r>
              <a:rPr lang="it-IT" sz="3400" b="1" i="1" dirty="0" smtClean="0">
                <a:solidFill>
                  <a:srgbClr val="17082E"/>
                </a:solidFill>
                <a:latin typeface="Times New Roman" pitchFamily="18" charset="0"/>
                <a:cs typeface="Times New Roman" pitchFamily="18" charset="0"/>
              </a:rPr>
              <a:t>Favorire la continuità della crescita è perciò il requisito affinché una esperienza possa definirsi educativa. Una esperienza è diseducativa se condiziona negativamente le esperienze successive, restringendone il raggio di possibilità, disincentivando ulteriori esperienze o impoverendone il significato</a:t>
            </a:r>
            <a:r>
              <a:rPr lang="it-IT" sz="3400" dirty="0" smtClean="0">
                <a:solidFill>
                  <a:srgbClr val="17082E"/>
                </a:solidFill>
                <a:latin typeface="Times New Roman" pitchFamily="18" charset="0"/>
                <a:cs typeface="Times New Roman" pitchFamily="18" charset="0"/>
              </a:rPr>
              <a:t>. </a:t>
            </a:r>
          </a:p>
          <a:p>
            <a:pPr algn="just" eaLnBrk="1" hangingPunct="1">
              <a:buFont typeface="Wingdings" pitchFamily="2" charset="2"/>
              <a:buNone/>
            </a:pPr>
            <a:endParaRPr lang="it-IT" dirty="0" smtClean="0">
              <a:solidFill>
                <a:schemeClr val="hlink"/>
              </a:solidFill>
            </a:endParaRPr>
          </a:p>
        </p:txBody>
      </p:sp>
      <p:sp>
        <p:nvSpPr>
          <p:cNvPr id="38" name="Titolo 37"/>
          <p:cNvSpPr>
            <a:spLocks noGrp="1"/>
          </p:cNvSpPr>
          <p:nvPr>
            <p:ph type="title"/>
          </p:nvPr>
        </p:nvSpPr>
        <p:spPr>
          <a:xfrm>
            <a:off x="0" y="188640"/>
            <a:ext cx="8697144" cy="432048"/>
          </a:xfrm>
        </p:spPr>
        <p:txBody>
          <a:bodyPr>
            <a:noAutofit/>
          </a:bodyPr>
          <a:lstStyle/>
          <a:p>
            <a:r>
              <a:rPr lang="it-IT" sz="2200" b="1" dirty="0" smtClean="0">
                <a:solidFill>
                  <a:srgbClr val="FF0000"/>
                </a:solidFill>
              </a:rPr>
              <a:t>5 </a:t>
            </a:r>
            <a:r>
              <a:rPr lang="it-IT" sz="2200" b="1" dirty="0" err="1" smtClean="0">
                <a:solidFill>
                  <a:srgbClr val="FF0000"/>
                </a:solidFill>
              </a:rPr>
              <a:t>Dewey</a:t>
            </a:r>
            <a:endParaRPr lang="it-IT" sz="2200" b="1" dirty="0">
              <a:solidFill>
                <a:srgbClr val="FF0000"/>
              </a:solidFill>
            </a:endParaRPr>
          </a:p>
        </p:txBody>
      </p:sp>
    </p:spTree>
    <p:extLst>
      <p:ext uri="{BB962C8B-B14F-4D97-AF65-F5344CB8AC3E}">
        <p14:creationId xmlns="" xmlns:p14="http://schemas.microsoft.com/office/powerpoint/2010/main" val="3592630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3"/>
          <p:cNvSpPr>
            <a:spLocks noGrp="1" noChangeArrowheads="1"/>
          </p:cNvSpPr>
          <p:nvPr>
            <p:ph type="body" idx="1"/>
          </p:nvPr>
        </p:nvSpPr>
        <p:spPr>
          <a:xfrm>
            <a:off x="179513" y="692696"/>
            <a:ext cx="8784976" cy="5760493"/>
          </a:xfrm>
        </p:spPr>
        <p:txBody>
          <a:bodyPr>
            <a:normAutofit/>
          </a:bodyPr>
          <a:lstStyle/>
          <a:p>
            <a:pPr marL="0" indent="0" algn="just">
              <a:buFont typeface="Monotype Sorts" pitchFamily="2" charset="2"/>
              <a:buNone/>
            </a:pPr>
            <a:r>
              <a:rPr lang="it-IT" sz="2600" b="1" dirty="0" smtClean="0">
                <a:solidFill>
                  <a:srgbClr val="17082E"/>
                </a:solidFill>
                <a:latin typeface="Times New Roman" pitchFamily="18" charset="0"/>
                <a:cs typeface="Times New Roman" pitchFamily="18" charset="0"/>
              </a:rPr>
              <a:t>Dunque sono educative e formative quelle esperienze che accrescono l’educabilità del soggetto in termini di crescita continua.</a:t>
            </a:r>
          </a:p>
          <a:p>
            <a:pPr marL="0" indent="0" algn="just">
              <a:buFont typeface="Monotype Sorts" pitchFamily="2" charset="2"/>
              <a:buNone/>
            </a:pPr>
            <a:r>
              <a:rPr lang="it-IT" sz="2600" b="1" dirty="0" smtClean="0">
                <a:solidFill>
                  <a:srgbClr val="17082E"/>
                </a:solidFill>
                <a:latin typeface="Times New Roman" pitchFamily="18" charset="0"/>
                <a:cs typeface="Times New Roman" pitchFamily="18" charset="0"/>
              </a:rPr>
              <a:t>La problematicità di tale criterio appare relativa alla dialettica tra focalizzazione e </a:t>
            </a:r>
            <a:r>
              <a:rPr lang="it-IT" sz="2600" b="1" dirty="0" err="1" smtClean="0">
                <a:solidFill>
                  <a:srgbClr val="17082E"/>
                </a:solidFill>
                <a:latin typeface="Times New Roman" pitchFamily="18" charset="0"/>
                <a:cs typeface="Times New Roman" pitchFamily="18" charset="0"/>
              </a:rPr>
              <a:t>pluritaleralità</a:t>
            </a:r>
            <a:r>
              <a:rPr lang="it-IT" sz="2600" b="1" dirty="0" smtClean="0">
                <a:solidFill>
                  <a:srgbClr val="17082E"/>
                </a:solidFill>
                <a:latin typeface="Times New Roman" pitchFamily="18" charset="0"/>
                <a:cs typeface="Times New Roman" pitchFamily="18" charset="0"/>
              </a:rPr>
              <a:t> </a:t>
            </a:r>
            <a:r>
              <a:rPr lang="it-IT" sz="2600" b="1" dirty="0" smtClean="0">
                <a:solidFill>
                  <a:srgbClr val="17082E"/>
                </a:solidFill>
                <a:latin typeface="Times New Roman" pitchFamily="18" charset="0"/>
                <a:cs typeface="Times New Roman" pitchFamily="18" charset="0"/>
              </a:rPr>
              <a:t>dell’esperienza. La </a:t>
            </a:r>
            <a:r>
              <a:rPr lang="it-IT" sz="2600" b="1" dirty="0" smtClean="0">
                <a:solidFill>
                  <a:srgbClr val="17082E"/>
                </a:solidFill>
                <a:latin typeface="Times New Roman" pitchFamily="18" charset="0"/>
                <a:cs typeface="Times New Roman" pitchFamily="18" charset="0"/>
              </a:rPr>
              <a:t>focalizzazione dell’esperienza può essere funzionale alla strutturazione di un abito (</a:t>
            </a:r>
            <a:r>
              <a:rPr lang="it-IT" sz="2600" b="1" dirty="0" err="1" smtClean="0">
                <a:solidFill>
                  <a:srgbClr val="17082E"/>
                </a:solidFill>
                <a:latin typeface="Times New Roman" pitchFamily="18" charset="0"/>
                <a:cs typeface="Times New Roman" pitchFamily="18" charset="0"/>
              </a:rPr>
              <a:t>abitus</a:t>
            </a:r>
            <a:r>
              <a:rPr lang="it-IT" sz="2600" b="1" dirty="0" smtClean="0">
                <a:solidFill>
                  <a:srgbClr val="17082E"/>
                </a:solidFill>
                <a:latin typeface="Times New Roman" pitchFamily="18" charset="0"/>
                <a:cs typeface="Times New Roman" pitchFamily="18" charset="0"/>
              </a:rPr>
              <a:t>) mentale e  comportamentale (apprendere i contenuti di una disciplina nell’ambito scolastico; utilizzare gli strumenti e i macchinari nell’ambito del lavoro), oltre tale punto può invece determinare il suo irrigidimento, restringendo le successive Possibilità di esperienza. Oltrepassato un certo segno perciò, è la </a:t>
            </a:r>
            <a:r>
              <a:rPr lang="it-IT" sz="2600" b="1" i="1" dirty="0" err="1" smtClean="0">
                <a:solidFill>
                  <a:srgbClr val="17082E"/>
                </a:solidFill>
                <a:latin typeface="Times New Roman" pitchFamily="18" charset="0"/>
                <a:cs typeface="Times New Roman" pitchFamily="18" charset="0"/>
              </a:rPr>
              <a:t>pluritaleralità</a:t>
            </a:r>
            <a:r>
              <a:rPr lang="it-IT" sz="2600" b="1" dirty="0" smtClean="0">
                <a:solidFill>
                  <a:srgbClr val="17082E"/>
                </a:solidFill>
                <a:latin typeface="Times New Roman" pitchFamily="18" charset="0"/>
                <a:cs typeface="Times New Roman" pitchFamily="18" charset="0"/>
              </a:rPr>
              <a:t> dell’esperienza ad assumere un valore educativo/trasformativo.</a:t>
            </a:r>
          </a:p>
          <a:p>
            <a:pPr marL="0" indent="0" algn="just">
              <a:buFont typeface="Monotype Sorts" pitchFamily="2" charset="2"/>
              <a:buNone/>
            </a:pPr>
            <a:endParaRPr lang="it-IT" dirty="0" smtClean="0">
              <a:solidFill>
                <a:srgbClr val="17082E"/>
              </a:solidFill>
              <a:latin typeface="Times New Roman" pitchFamily="18" charset="0"/>
              <a:cs typeface="Times New Roman" pitchFamily="18" charset="0"/>
            </a:endParaRPr>
          </a:p>
          <a:p>
            <a:pPr marL="0" indent="0" algn="just">
              <a:buFont typeface="Monotype Sorts" pitchFamily="2" charset="2"/>
              <a:buNone/>
            </a:pPr>
            <a:endParaRPr lang="it-IT" dirty="0" smtClean="0">
              <a:solidFill>
                <a:srgbClr val="17082E"/>
              </a:solidFill>
              <a:latin typeface="Times New Roman" pitchFamily="18" charset="0"/>
              <a:cs typeface="Times New Roman" pitchFamily="18" charset="0"/>
            </a:endParaRPr>
          </a:p>
          <a:p>
            <a:pPr marL="0" indent="0" algn="just">
              <a:buFont typeface="Monotype Sorts" pitchFamily="2" charset="2"/>
              <a:buNone/>
            </a:pPr>
            <a:endParaRPr lang="it-IT" dirty="0" smtClean="0">
              <a:solidFill>
                <a:schemeClr val="hlink"/>
              </a:solidFill>
              <a:latin typeface="Times New Roman" pitchFamily="18" charset="0"/>
              <a:cs typeface="Times New Roman" pitchFamily="18" charset="0"/>
            </a:endParaRPr>
          </a:p>
        </p:txBody>
      </p:sp>
      <p:sp>
        <p:nvSpPr>
          <p:cNvPr id="38" name="Titolo 37"/>
          <p:cNvSpPr>
            <a:spLocks noGrp="1"/>
          </p:cNvSpPr>
          <p:nvPr>
            <p:ph type="title"/>
          </p:nvPr>
        </p:nvSpPr>
        <p:spPr>
          <a:xfrm>
            <a:off x="179512" y="116632"/>
            <a:ext cx="8507288" cy="432048"/>
          </a:xfrm>
        </p:spPr>
        <p:txBody>
          <a:bodyPr>
            <a:noAutofit/>
          </a:bodyPr>
          <a:lstStyle/>
          <a:p>
            <a:r>
              <a:rPr lang="it-IT" sz="2200" b="1" dirty="0" smtClean="0">
                <a:solidFill>
                  <a:srgbClr val="FF0000"/>
                </a:solidFill>
              </a:rPr>
              <a:t>6 </a:t>
            </a:r>
            <a:r>
              <a:rPr lang="it-IT" sz="2200" b="1" dirty="0" err="1" smtClean="0">
                <a:solidFill>
                  <a:srgbClr val="FF0000"/>
                </a:solidFill>
              </a:rPr>
              <a:t>Dewey</a:t>
            </a:r>
            <a:endParaRPr lang="it-IT" sz="2200" b="1" dirty="0">
              <a:solidFill>
                <a:srgbClr val="FF0000"/>
              </a:solidFill>
            </a:endParaRPr>
          </a:p>
        </p:txBody>
      </p:sp>
    </p:spTree>
    <p:extLst>
      <p:ext uri="{BB962C8B-B14F-4D97-AF65-F5344CB8AC3E}">
        <p14:creationId xmlns="" xmlns:p14="http://schemas.microsoft.com/office/powerpoint/2010/main" val="3592630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7 </a:t>
            </a:r>
            <a:endParaRPr lang="it-IT" sz="2200" b="1" dirty="0">
              <a:solidFill>
                <a:srgbClr val="FF0000"/>
              </a:solidFill>
            </a:endParaRPr>
          </a:p>
        </p:txBody>
      </p:sp>
      <p:sp>
        <p:nvSpPr>
          <p:cNvPr id="3" name="Segnaposto contenuto 2"/>
          <p:cNvSpPr>
            <a:spLocks noGrp="1"/>
          </p:cNvSpPr>
          <p:nvPr>
            <p:ph idx="1"/>
          </p:nvPr>
        </p:nvSpPr>
        <p:spPr>
          <a:xfrm>
            <a:off x="107504" y="548680"/>
            <a:ext cx="8928992" cy="6309320"/>
          </a:xfrm>
        </p:spPr>
        <p:txBody>
          <a:bodyPr/>
          <a:lstStyle/>
          <a:p>
            <a:pPr marL="114300" indent="0" algn="just">
              <a:buNone/>
            </a:pPr>
            <a:r>
              <a:rPr lang="it-IT" sz="2000" b="1" dirty="0" smtClean="0">
                <a:solidFill>
                  <a:srgbClr val="17082E"/>
                </a:solidFill>
              </a:rPr>
              <a:t>Un classico dell’educazione degli </a:t>
            </a:r>
            <a:r>
              <a:rPr lang="it-IT" sz="2000" b="1" dirty="0" smtClean="0">
                <a:solidFill>
                  <a:srgbClr val="17082E"/>
                </a:solidFill>
              </a:rPr>
              <a:t>adulti </a:t>
            </a:r>
          </a:p>
          <a:p>
            <a:pPr marL="114300" indent="0" algn="just">
              <a:buNone/>
            </a:pPr>
            <a:r>
              <a:rPr lang="it-IT" sz="2000" b="1" dirty="0" smtClean="0">
                <a:solidFill>
                  <a:srgbClr val="17082E"/>
                </a:solidFill>
              </a:rPr>
              <a:t>Carl </a:t>
            </a:r>
            <a:r>
              <a:rPr lang="it-IT" sz="1900" b="1" dirty="0" err="1" smtClean="0">
                <a:solidFill>
                  <a:srgbClr val="17082E"/>
                </a:solidFill>
                <a:cs typeface="Times New Roman" pitchFamily="18" charset="0"/>
              </a:rPr>
              <a:t>Rogers</a:t>
            </a:r>
            <a:r>
              <a:rPr lang="it-IT" sz="1900" b="1" dirty="0" smtClean="0">
                <a:solidFill>
                  <a:srgbClr val="17082E"/>
                </a:solidFill>
                <a:cs typeface="Times New Roman" pitchFamily="18" charset="0"/>
              </a:rPr>
              <a:t> in </a:t>
            </a:r>
            <a:r>
              <a:rPr lang="it-IT" sz="1900" b="1" i="1" dirty="0" smtClean="0">
                <a:solidFill>
                  <a:srgbClr val="17082E"/>
                </a:solidFill>
                <a:cs typeface="Times New Roman" pitchFamily="18" charset="0"/>
              </a:rPr>
              <a:t>Libertà </a:t>
            </a:r>
            <a:r>
              <a:rPr lang="it-IT" sz="1900" b="1" i="1" dirty="0" smtClean="0">
                <a:solidFill>
                  <a:srgbClr val="17082E"/>
                </a:solidFill>
                <a:cs typeface="Times New Roman" pitchFamily="18" charset="0"/>
              </a:rPr>
              <a:t>nell’apprendimento</a:t>
            </a:r>
            <a:r>
              <a:rPr lang="it-IT" sz="1900" b="1" dirty="0" smtClean="0">
                <a:solidFill>
                  <a:srgbClr val="17082E"/>
                </a:solidFill>
                <a:cs typeface="Times New Roman" pitchFamily="18" charset="0"/>
              </a:rPr>
              <a:t>, </a:t>
            </a:r>
            <a:r>
              <a:rPr lang="it-IT" sz="1900" b="1" dirty="0" smtClean="0">
                <a:solidFill>
                  <a:srgbClr val="17082E"/>
                </a:solidFill>
                <a:cs typeface="Times New Roman" pitchFamily="18" charset="0"/>
              </a:rPr>
              <a:t>1969, testo base, introdusse </a:t>
            </a:r>
            <a:r>
              <a:rPr lang="it-IT" sz="1900" b="1" dirty="0">
                <a:solidFill>
                  <a:srgbClr val="17082E"/>
                </a:solidFill>
                <a:cs typeface="Times New Roman" pitchFamily="18" charset="0"/>
              </a:rPr>
              <a:t>due fondamentali concetti che tuttora guidano la ricerca moderna sull’apprendimento </a:t>
            </a:r>
            <a:r>
              <a:rPr lang="it-IT" sz="1900" b="1" dirty="0" smtClean="0">
                <a:solidFill>
                  <a:srgbClr val="17082E"/>
                </a:solidFill>
                <a:cs typeface="Times New Roman" pitchFamily="18" charset="0"/>
              </a:rPr>
              <a:t>per tutto il corso della vita</a:t>
            </a:r>
            <a:r>
              <a:rPr lang="it-IT" sz="1900" b="1" dirty="0" smtClean="0">
                <a:solidFill>
                  <a:srgbClr val="17082E"/>
                </a:solidFill>
                <a:cs typeface="Times New Roman" pitchFamily="18" charset="0"/>
              </a:rPr>
              <a:t>: l’insegnante come </a:t>
            </a:r>
            <a:r>
              <a:rPr lang="it-IT" sz="1900" b="1" dirty="0" smtClean="0">
                <a:solidFill>
                  <a:srgbClr val="17082E"/>
                </a:solidFill>
                <a:cs typeface="Times New Roman" pitchFamily="18" charset="0"/>
              </a:rPr>
              <a:t>facilitatore </a:t>
            </a:r>
            <a:r>
              <a:rPr lang="it-IT" sz="1900" b="1" dirty="0">
                <a:solidFill>
                  <a:srgbClr val="17082E"/>
                </a:solidFill>
                <a:cs typeface="Times New Roman" pitchFamily="18" charset="0"/>
              </a:rPr>
              <a:t>e l’auto-apprendimento inteso come obiettivo primario </a:t>
            </a:r>
            <a:r>
              <a:rPr lang="it-IT" sz="1900" b="1" dirty="0" smtClean="0">
                <a:solidFill>
                  <a:srgbClr val="17082E"/>
                </a:solidFill>
                <a:cs typeface="Times New Roman" pitchFamily="18" charset="0"/>
              </a:rPr>
              <a:t>dell’educazione. I punti chiave e programmatici di </a:t>
            </a:r>
            <a:r>
              <a:rPr lang="it-IT" sz="1900" b="1" dirty="0" err="1" smtClean="0">
                <a:solidFill>
                  <a:srgbClr val="17082E"/>
                </a:solidFill>
                <a:cs typeface="Times New Roman" pitchFamily="18" charset="0"/>
              </a:rPr>
              <a:t>Rogers</a:t>
            </a:r>
            <a:r>
              <a:rPr lang="it-IT" sz="1900" b="1" dirty="0" smtClean="0">
                <a:solidFill>
                  <a:srgbClr val="17082E"/>
                </a:solidFill>
                <a:cs typeface="Times New Roman" pitchFamily="18" charset="0"/>
              </a:rPr>
              <a:t> possono essere così esposti:</a:t>
            </a:r>
          </a:p>
          <a:p>
            <a:pPr marL="114300" indent="0" algn="just">
              <a:buNone/>
            </a:pPr>
            <a:r>
              <a:rPr lang="it-IT" sz="1900" b="1" dirty="0">
                <a:solidFill>
                  <a:srgbClr val="17082E"/>
                </a:solidFill>
                <a:cs typeface="Times New Roman" pitchFamily="18" charset="0"/>
              </a:rPr>
              <a:t>1. "gli esseri umani hanno una naturale capacità di apprendere";</a:t>
            </a:r>
          </a:p>
          <a:p>
            <a:pPr marL="114300" indent="0" algn="just">
              <a:buNone/>
            </a:pPr>
            <a:r>
              <a:rPr lang="it-IT" sz="1900" b="1" dirty="0" smtClean="0">
                <a:solidFill>
                  <a:srgbClr val="17082E"/>
                </a:solidFill>
                <a:cs typeface="Times New Roman" pitchFamily="18" charset="0"/>
              </a:rPr>
              <a:t>2. "l'apprendimento </a:t>
            </a:r>
            <a:r>
              <a:rPr lang="it-IT" sz="1900" b="1" dirty="0">
                <a:solidFill>
                  <a:srgbClr val="17082E"/>
                </a:solidFill>
                <a:cs typeface="Times New Roman" pitchFamily="18" charset="0"/>
              </a:rPr>
              <a:t>significativo si realizza quando la materia di studio è sentita dallo studente come rilevante per i propri fini";</a:t>
            </a:r>
          </a:p>
          <a:p>
            <a:pPr marL="114300" indent="0" algn="just">
              <a:buNone/>
            </a:pPr>
            <a:r>
              <a:rPr lang="it-IT" sz="1900" b="1" dirty="0">
                <a:solidFill>
                  <a:srgbClr val="17082E"/>
                </a:solidFill>
                <a:cs typeface="Times New Roman" pitchFamily="18" charset="0"/>
              </a:rPr>
              <a:t>3. "gran parte dell'apprendimento significativo è acquisito tramite l'agire";</a:t>
            </a:r>
          </a:p>
          <a:p>
            <a:pPr marL="114300" indent="0" algn="just">
              <a:buNone/>
            </a:pPr>
            <a:r>
              <a:rPr lang="it-IT" sz="1900" b="1" dirty="0">
                <a:solidFill>
                  <a:srgbClr val="17082E"/>
                </a:solidFill>
                <a:cs typeface="Times New Roman" pitchFamily="18" charset="0"/>
              </a:rPr>
              <a:t>4. "l'apprendimento è facilitato quando lo studente partecipa responsabilmente </a:t>
            </a:r>
            <a:r>
              <a:rPr lang="it-IT" sz="1900" b="1" dirty="0" smtClean="0">
                <a:solidFill>
                  <a:srgbClr val="17082E"/>
                </a:solidFill>
                <a:cs typeface="Times New Roman" pitchFamily="18" charset="0"/>
              </a:rPr>
              <a:t>al processo </a:t>
            </a:r>
            <a:r>
              <a:rPr lang="it-IT" sz="1900" b="1" dirty="0">
                <a:solidFill>
                  <a:srgbClr val="17082E"/>
                </a:solidFill>
                <a:cs typeface="Times New Roman" pitchFamily="18" charset="0"/>
              </a:rPr>
              <a:t>educativo</a:t>
            </a:r>
            <a:r>
              <a:rPr lang="it-IT" sz="1900" b="1" dirty="0" smtClean="0">
                <a:solidFill>
                  <a:srgbClr val="17082E"/>
                </a:solidFill>
                <a:cs typeface="Times New Roman" pitchFamily="18" charset="0"/>
              </a:rPr>
              <a:t>";</a:t>
            </a:r>
          </a:p>
          <a:p>
            <a:pPr marL="114300" indent="0" algn="just">
              <a:buNone/>
            </a:pPr>
            <a:r>
              <a:rPr lang="it-IT" sz="1900" b="1" dirty="0">
                <a:solidFill>
                  <a:srgbClr val="17082E"/>
                </a:solidFill>
                <a:cs typeface="Times New Roman" pitchFamily="18" charset="0"/>
              </a:rPr>
              <a:t>5.  "l'apprendimento autonomo, che coinvolge l'intera personalità del discente </a:t>
            </a:r>
            <a:r>
              <a:rPr lang="it-IT" sz="1900" b="1" dirty="0" smtClean="0">
                <a:solidFill>
                  <a:srgbClr val="17082E"/>
                </a:solidFill>
                <a:cs typeface="Times New Roman" pitchFamily="18" charset="0"/>
              </a:rPr>
              <a:t>è </a:t>
            </a:r>
            <a:r>
              <a:rPr lang="it-IT" sz="1900" b="1" dirty="0">
                <a:solidFill>
                  <a:srgbClr val="17082E"/>
                </a:solidFill>
                <a:cs typeface="Times New Roman" pitchFamily="18" charset="0"/>
              </a:rPr>
              <a:t>il più penetrante e stabile apprendimento";</a:t>
            </a:r>
          </a:p>
          <a:p>
            <a:pPr marL="114300" indent="0" algn="just">
              <a:buNone/>
            </a:pPr>
            <a:r>
              <a:rPr lang="it-IT" sz="1900" b="1" dirty="0">
                <a:solidFill>
                  <a:srgbClr val="17082E"/>
                </a:solidFill>
                <a:cs typeface="Times New Roman" pitchFamily="18" charset="0"/>
              </a:rPr>
              <a:t>6. "l'indipendenza, la creatività, la fiducia in sé sono facilitate quando hanno un rilievo preminente l'autocritica e l'autovalutazione, e passa in secondo piano la valutazione altrui";</a:t>
            </a:r>
          </a:p>
          <a:p>
            <a:pPr marL="114300" indent="0" algn="just">
              <a:buNone/>
            </a:pPr>
            <a:r>
              <a:rPr lang="it-IT" sz="1900" b="1" dirty="0">
                <a:solidFill>
                  <a:srgbClr val="17082E"/>
                </a:solidFill>
                <a:cs typeface="Times New Roman" pitchFamily="18" charset="0"/>
              </a:rPr>
              <a:t>7. "l'apprendimento socialmente più utile nel mondo moderno è l'apprendimento del processo di apprendimento, una costante apertura </a:t>
            </a:r>
            <a:r>
              <a:rPr lang="it-IT" sz="1900" b="1" dirty="0" smtClean="0">
                <a:solidFill>
                  <a:srgbClr val="17082E"/>
                </a:solidFill>
                <a:cs typeface="Times New Roman" pitchFamily="18" charset="0"/>
              </a:rPr>
              <a:t>all'esperienza e al </a:t>
            </a:r>
            <a:r>
              <a:rPr lang="it-IT" sz="1900" b="1" dirty="0">
                <a:solidFill>
                  <a:srgbClr val="17082E"/>
                </a:solidFill>
                <a:cs typeface="Times New Roman" pitchFamily="18" charset="0"/>
              </a:rPr>
              <a:t>mutamento.</a:t>
            </a:r>
          </a:p>
          <a:p>
            <a:pPr marL="114300" indent="0" algn="just">
              <a:buNone/>
            </a:pPr>
            <a:endParaRPr lang="it-IT" sz="2000" dirty="0">
              <a:latin typeface="Times New Roman" pitchFamily="18" charset="0"/>
              <a:cs typeface="Times New Roman" pitchFamily="18" charset="0"/>
            </a:endParaRPr>
          </a:p>
          <a:p>
            <a:pPr marL="114300" indent="0" algn="just">
              <a:buNone/>
            </a:pPr>
            <a:endParaRPr lang="it-IT" sz="2000" dirty="0">
              <a:solidFill>
                <a:srgbClr val="17082E"/>
              </a:solidFill>
            </a:endParaRPr>
          </a:p>
        </p:txBody>
      </p:sp>
    </p:spTree>
    <p:extLst>
      <p:ext uri="{BB962C8B-B14F-4D97-AF65-F5344CB8AC3E}">
        <p14:creationId xmlns:p14="http://schemas.microsoft.com/office/powerpoint/2010/main" xmlns="" val="3207481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16632"/>
            <a:ext cx="8507288" cy="432048"/>
          </a:xfrm>
        </p:spPr>
        <p:txBody>
          <a:bodyPr>
            <a:noAutofit/>
          </a:bodyPr>
          <a:lstStyle/>
          <a:p>
            <a:r>
              <a:rPr lang="it-IT" sz="2200" b="1" dirty="0" smtClean="0">
                <a:solidFill>
                  <a:srgbClr val="FF0000"/>
                </a:solidFill>
                <a:latin typeface="Times New Roman" pitchFamily="18" charset="0"/>
                <a:cs typeface="Times New Roman" pitchFamily="18" charset="0"/>
              </a:rPr>
              <a:t>8</a:t>
            </a:r>
            <a:endParaRPr lang="it-IT" sz="2200" b="1" dirty="0">
              <a:solidFill>
                <a:srgbClr val="FF0000"/>
              </a:solidFill>
              <a:latin typeface="Times New Roman" pitchFamily="18" charset="0"/>
              <a:cs typeface="Times New Roman" pitchFamily="18" charset="0"/>
            </a:endParaRPr>
          </a:p>
        </p:txBody>
      </p:sp>
      <p:sp>
        <p:nvSpPr>
          <p:cNvPr id="3" name="Segnaposto contenuto 2"/>
          <p:cNvSpPr>
            <a:spLocks noGrp="1"/>
          </p:cNvSpPr>
          <p:nvPr>
            <p:ph idx="1"/>
          </p:nvPr>
        </p:nvSpPr>
        <p:spPr>
          <a:xfrm>
            <a:off x="251520" y="836712"/>
            <a:ext cx="8712968" cy="5289451"/>
          </a:xfrm>
        </p:spPr>
        <p:txBody>
          <a:bodyPr/>
          <a:lstStyle/>
          <a:p>
            <a:pPr algn="just">
              <a:buNone/>
            </a:pPr>
            <a:r>
              <a:rPr lang="it-IT" sz="2400" b="1" dirty="0" smtClean="0">
                <a:latin typeface="Times New Roman" pitchFamily="18" charset="0"/>
                <a:cs typeface="Times New Roman" pitchFamily="18" charset="0"/>
              </a:rPr>
              <a:t>In ambito francofono (G. </a:t>
            </a:r>
            <a:r>
              <a:rPr lang="it-IT" sz="2400" b="1" dirty="0" err="1" smtClean="0">
                <a:latin typeface="Times New Roman" pitchFamily="18" charset="0"/>
                <a:cs typeface="Times New Roman" pitchFamily="18" charset="0"/>
              </a:rPr>
              <a:t>Pineau</a:t>
            </a:r>
            <a:r>
              <a:rPr lang="it-IT" sz="2400" b="1" dirty="0" smtClean="0">
                <a:latin typeface="Times New Roman" pitchFamily="18" charset="0"/>
                <a:cs typeface="Times New Roman" pitchFamily="18" charset="0"/>
              </a:rPr>
              <a:t>; P. Galvani; </a:t>
            </a:r>
            <a:r>
              <a:rPr lang="it-IT" sz="2400" b="1" dirty="0" err="1" smtClean="0">
                <a:latin typeface="Times New Roman" pitchFamily="18" charset="0"/>
                <a:cs typeface="Times New Roman" pitchFamily="18" charset="0"/>
              </a:rPr>
              <a:t>M.-C.</a:t>
            </a:r>
            <a:r>
              <a:rPr lang="it-IT" sz="2400" b="1" dirty="0" smtClean="0">
                <a:latin typeface="Times New Roman" pitchFamily="18" charset="0"/>
                <a:cs typeface="Times New Roman" pitchFamily="18" charset="0"/>
              </a:rPr>
              <a:t> </a:t>
            </a:r>
            <a:r>
              <a:rPr lang="it-IT" sz="2400" b="1" dirty="0" err="1" smtClean="0">
                <a:latin typeface="Times New Roman" pitchFamily="18" charset="0"/>
                <a:cs typeface="Times New Roman" pitchFamily="18" charset="0"/>
              </a:rPr>
              <a:t>Josso</a:t>
            </a:r>
            <a:r>
              <a:rPr lang="it-IT" sz="2400" b="1" dirty="0" smtClean="0">
                <a:latin typeface="Times New Roman" pitchFamily="18" charset="0"/>
                <a:cs typeface="Times New Roman" pitchFamily="18" charset="0"/>
              </a:rPr>
              <a:t>), in ambito angloamericano (J. </a:t>
            </a:r>
            <a:r>
              <a:rPr lang="it-IT" sz="2400" b="1" dirty="0" err="1" smtClean="0">
                <a:latin typeface="Times New Roman" pitchFamily="18" charset="0"/>
                <a:cs typeface="Times New Roman" pitchFamily="18" charset="0"/>
              </a:rPr>
              <a:t>Mezirow</a:t>
            </a:r>
            <a:r>
              <a:rPr lang="it-IT" sz="2400" b="1" dirty="0" smtClean="0">
                <a:latin typeface="Times New Roman" pitchFamily="18" charset="0"/>
                <a:cs typeface="Times New Roman" pitchFamily="18" charset="0"/>
              </a:rPr>
              <a:t>; D. </a:t>
            </a:r>
            <a:r>
              <a:rPr lang="it-IT" sz="2400" b="1" dirty="0" err="1" smtClean="0">
                <a:latin typeface="Times New Roman" pitchFamily="18" charset="0"/>
                <a:cs typeface="Times New Roman" pitchFamily="18" charset="0"/>
              </a:rPr>
              <a:t>Schon</a:t>
            </a:r>
            <a:r>
              <a:rPr lang="it-IT" sz="2400" b="1" dirty="0" smtClean="0">
                <a:latin typeface="Times New Roman" pitchFamily="18" charset="0"/>
                <a:cs typeface="Times New Roman" pitchFamily="18" charset="0"/>
              </a:rPr>
              <a:t>; H. </a:t>
            </a:r>
            <a:r>
              <a:rPr lang="it-IT" sz="2400" b="1" dirty="0" err="1" smtClean="0">
                <a:latin typeface="Times New Roman" pitchFamily="18" charset="0"/>
                <a:cs typeface="Times New Roman" pitchFamily="18" charset="0"/>
              </a:rPr>
              <a:t>Brokett</a:t>
            </a:r>
            <a:r>
              <a:rPr lang="it-IT" sz="2400" b="1" dirty="0" smtClean="0">
                <a:latin typeface="Times New Roman" pitchFamily="18" charset="0"/>
                <a:cs typeface="Times New Roman" pitchFamily="18" charset="0"/>
              </a:rPr>
              <a:t>) ed in quello asiatico (H. Ming) gli studi condotti, il complesso dei progetti realizzati e delle pratiche formative, fanno emergere che il principio di educabilità è trasferito nel campo dell’apprendimento significativo in termini di autoformazione del </a:t>
            </a:r>
            <a:r>
              <a:rPr lang="it-IT" sz="2400" b="1" dirty="0" smtClean="0">
                <a:latin typeface="Times New Roman" pitchFamily="18" charset="0"/>
                <a:cs typeface="Times New Roman" pitchFamily="18" charset="0"/>
              </a:rPr>
              <a:t>soggetto.</a:t>
            </a:r>
          </a:p>
          <a:p>
            <a:pPr algn="just">
              <a:buNone/>
            </a:pPr>
            <a:r>
              <a:rPr lang="it-IT" sz="2400" b="1" dirty="0" smtClean="0">
                <a:latin typeface="Times New Roman" pitchFamily="18" charset="0"/>
                <a:cs typeface="Times New Roman" pitchFamily="18" charset="0"/>
              </a:rPr>
              <a:t>Ma fondamentali sono gli assunti dell</a:t>
            </a:r>
            <a:r>
              <a:rPr lang="it-IT" sz="2400" b="1" dirty="0" smtClean="0">
                <a:latin typeface="Times New Roman" pitchFamily="18" charset="0"/>
                <a:cs typeface="Times New Roman" pitchFamily="18" charset="0"/>
              </a:rPr>
              <a:t>a </a:t>
            </a:r>
            <a:r>
              <a:rPr lang="it-IT" sz="2400" b="1" dirty="0" smtClean="0">
                <a:latin typeface="Times New Roman" pitchFamily="18" charset="0"/>
                <a:cs typeface="Times New Roman" pitchFamily="18" charset="0"/>
              </a:rPr>
              <a:t>motivazione e </a:t>
            </a:r>
            <a:r>
              <a:rPr lang="it-IT" sz="2400" b="1" dirty="0" smtClean="0">
                <a:latin typeface="Times New Roman" pitchFamily="18" charset="0"/>
                <a:cs typeface="Times New Roman" pitchFamily="18" charset="0"/>
              </a:rPr>
              <a:t>della </a:t>
            </a:r>
            <a:r>
              <a:rPr lang="it-IT" sz="2400" b="1" dirty="0" smtClean="0">
                <a:latin typeface="Times New Roman" pitchFamily="18" charset="0"/>
                <a:cs typeface="Times New Roman" pitchFamily="18" charset="0"/>
              </a:rPr>
              <a:t>scelta</a:t>
            </a:r>
            <a:r>
              <a:rPr lang="it-IT" sz="2400" b="1" dirty="0" smtClean="0">
                <a:latin typeface="Times New Roman" pitchFamily="18" charset="0"/>
                <a:cs typeface="Times New Roman" pitchFamily="18" charset="0"/>
              </a:rPr>
              <a:t>. </a:t>
            </a:r>
            <a:r>
              <a:rPr lang="it-IT" sz="2400" b="1" dirty="0" smtClean="0">
                <a:latin typeface="Times New Roman" pitchFamily="18" charset="0"/>
                <a:cs typeface="Times New Roman" pitchFamily="18" charset="0"/>
              </a:rPr>
              <a:t>È qui infatti che si compie il passaggio significativo dell’apprendimento non obbligatorio ad un apprendimento inteso come processo di libertà.</a:t>
            </a:r>
            <a:endParaRPr lang="it-IT" sz="2400"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9</a:t>
            </a:r>
            <a:endParaRPr lang="it-IT" sz="2200" b="1" dirty="0">
              <a:solidFill>
                <a:srgbClr val="FF0000"/>
              </a:solidFill>
            </a:endParaRPr>
          </a:p>
        </p:txBody>
      </p:sp>
      <p:sp>
        <p:nvSpPr>
          <p:cNvPr id="3" name="Segnaposto contenuto 2"/>
          <p:cNvSpPr>
            <a:spLocks noGrp="1"/>
          </p:cNvSpPr>
          <p:nvPr>
            <p:ph idx="1"/>
          </p:nvPr>
        </p:nvSpPr>
        <p:spPr>
          <a:xfrm>
            <a:off x="34585" y="692696"/>
            <a:ext cx="8928992" cy="6165304"/>
          </a:xfrm>
        </p:spPr>
        <p:txBody>
          <a:bodyPr/>
          <a:lstStyle/>
          <a:p>
            <a:pPr marL="0" indent="0" algn="just">
              <a:buNone/>
            </a:pPr>
            <a:r>
              <a:rPr lang="it-IT" sz="2000" dirty="0" smtClean="0"/>
              <a:t>Malcolm </a:t>
            </a:r>
            <a:r>
              <a:rPr lang="it-IT" sz="2000" dirty="0" err="1"/>
              <a:t>Knowles</a:t>
            </a:r>
            <a:r>
              <a:rPr lang="it-IT" sz="2000" dirty="0"/>
              <a:t>, uno dei più </a:t>
            </a:r>
            <a:r>
              <a:rPr lang="it-IT" sz="2000" dirty="0" smtClean="0"/>
              <a:t>noti studiosi </a:t>
            </a:r>
            <a:r>
              <a:rPr lang="it-IT" sz="2000" dirty="0"/>
              <a:t>di apprendimento in età adulta, il quale, in un articolo del </a:t>
            </a:r>
            <a:r>
              <a:rPr lang="it-IT" sz="2000" dirty="0" smtClean="0"/>
              <a:t>1968, presenta </a:t>
            </a:r>
            <a:r>
              <a:rPr lang="it-IT" sz="2000" dirty="0"/>
              <a:t>alla comunità scientifica internazionale il nuovo concetto </a:t>
            </a:r>
            <a:r>
              <a:rPr lang="it-IT" sz="2000" dirty="0" smtClean="0"/>
              <a:t>di </a:t>
            </a:r>
            <a:r>
              <a:rPr lang="it-IT" sz="2000" i="1" dirty="0" err="1" smtClean="0"/>
              <a:t>andragogia</a:t>
            </a:r>
            <a:r>
              <a:rPr lang="it-IT" sz="2000" dirty="0"/>
              <a:t>, etichetta coniata per distinguere l’apprendimento degli </a:t>
            </a:r>
            <a:r>
              <a:rPr lang="it-IT" sz="2000" dirty="0" smtClean="0"/>
              <a:t>adulti dalla </a:t>
            </a:r>
            <a:r>
              <a:rPr lang="it-IT" sz="2000" i="1" dirty="0"/>
              <a:t>pedagogia</a:t>
            </a:r>
            <a:r>
              <a:rPr lang="it-IT" sz="2000" dirty="0"/>
              <a:t>, l’apprendimento dei </a:t>
            </a:r>
            <a:r>
              <a:rPr lang="it-IT" sz="2000" dirty="0" smtClean="0"/>
              <a:t>giovani*. </a:t>
            </a:r>
            <a:r>
              <a:rPr lang="it-IT" sz="2000" dirty="0"/>
              <a:t>Il termine </a:t>
            </a:r>
            <a:r>
              <a:rPr lang="it-IT" sz="2000" i="1" dirty="0" err="1"/>
              <a:t>andragogia</a:t>
            </a:r>
            <a:r>
              <a:rPr lang="it-IT" sz="2000" i="1" dirty="0"/>
              <a:t> </a:t>
            </a:r>
            <a:r>
              <a:rPr lang="it-IT" sz="2000" dirty="0"/>
              <a:t>non </a:t>
            </a:r>
            <a:r>
              <a:rPr lang="it-IT" sz="2000" dirty="0" smtClean="0"/>
              <a:t>fu però </a:t>
            </a:r>
            <a:r>
              <a:rPr lang="it-IT" sz="2000" dirty="0"/>
              <a:t>coniato da </a:t>
            </a:r>
            <a:r>
              <a:rPr lang="it-IT" sz="2000" dirty="0" err="1"/>
              <a:t>Knowles</a:t>
            </a:r>
            <a:r>
              <a:rPr lang="it-IT" sz="2000" dirty="0"/>
              <a:t>, il quale riferisce di un suo primo utilizzo </a:t>
            </a:r>
            <a:r>
              <a:rPr lang="it-IT" sz="2000" dirty="0" smtClean="0"/>
              <a:t>nel </a:t>
            </a:r>
            <a:r>
              <a:rPr lang="it-IT" sz="2000" dirty="0"/>
              <a:t>1833 da parte di un maestro elementare tedesco, Alexander </a:t>
            </a:r>
            <a:r>
              <a:rPr lang="it-IT" sz="2000" dirty="0" err="1" smtClean="0"/>
              <a:t>Kapp</a:t>
            </a:r>
            <a:r>
              <a:rPr lang="it-IT" sz="2000" dirty="0" smtClean="0"/>
              <a:t>. Successivamente</a:t>
            </a:r>
            <a:r>
              <a:rPr lang="it-IT" sz="2000" dirty="0"/>
              <a:t>, il termine si ritrova in un testo del 1921 redatto </a:t>
            </a:r>
            <a:r>
              <a:rPr lang="it-IT" sz="2000" dirty="0" smtClean="0"/>
              <a:t>dal sociologo </a:t>
            </a:r>
            <a:r>
              <a:rPr lang="it-IT" sz="2000" dirty="0" err="1"/>
              <a:t>Eugen</a:t>
            </a:r>
            <a:r>
              <a:rPr lang="it-IT" sz="2000" dirty="0"/>
              <a:t> </a:t>
            </a:r>
            <a:r>
              <a:rPr lang="it-IT" sz="2000" dirty="0" err="1"/>
              <a:t>Rosenstock</a:t>
            </a:r>
            <a:r>
              <a:rPr lang="it-IT" sz="2000" dirty="0"/>
              <a:t> dell’Accademia del lavoro di Francoforte, </a:t>
            </a:r>
            <a:r>
              <a:rPr lang="it-IT" sz="2000" dirty="0" smtClean="0"/>
              <a:t>che parla </a:t>
            </a:r>
            <a:r>
              <a:rPr lang="it-IT" sz="2000" dirty="0"/>
              <a:t>della necessità di avere docenti specializzati nell’insegnare </a:t>
            </a:r>
            <a:r>
              <a:rPr lang="it-IT" sz="2000" dirty="0" smtClean="0"/>
              <a:t>agli adulti</a:t>
            </a:r>
            <a:r>
              <a:rPr lang="it-IT" sz="2000" dirty="0"/>
              <a:t>, contrapponendo la figura del </a:t>
            </a:r>
            <a:r>
              <a:rPr lang="it-IT" sz="2000" i="1" dirty="0"/>
              <a:t>pedagogo </a:t>
            </a:r>
            <a:r>
              <a:rPr lang="it-IT" sz="2000" dirty="0"/>
              <a:t>a quella dell’</a:t>
            </a:r>
            <a:r>
              <a:rPr lang="it-IT" sz="2000" i="1" dirty="0" err="1"/>
              <a:t>andragogo</a:t>
            </a:r>
            <a:r>
              <a:rPr lang="it-IT" sz="2000" dirty="0"/>
              <a:t>. </a:t>
            </a:r>
            <a:r>
              <a:rPr lang="it-IT" sz="2000" dirty="0" smtClean="0"/>
              <a:t>Il termine </a:t>
            </a:r>
            <a:r>
              <a:rPr lang="it-IT" sz="2000" dirty="0"/>
              <a:t>è poi utilizzato da uno psichiatra svizzero, Heinrich </a:t>
            </a:r>
            <a:r>
              <a:rPr lang="it-IT" sz="2000" dirty="0" err="1" smtClean="0"/>
              <a:t>Hanselmann</a:t>
            </a:r>
            <a:r>
              <a:rPr lang="it-IT" sz="2000" dirty="0" smtClean="0"/>
              <a:t>, in </a:t>
            </a:r>
            <a:r>
              <a:rPr lang="it-IT" sz="2000" dirty="0"/>
              <a:t>un libro del 1951 sui trattamenti di rieducazione degli adulti, e sei </a:t>
            </a:r>
            <a:r>
              <a:rPr lang="it-IT" sz="2000" dirty="0" smtClean="0"/>
              <a:t>anni più </a:t>
            </a:r>
            <a:r>
              <a:rPr lang="it-IT" sz="2000" dirty="0"/>
              <a:t>tardi, nel 1957, da un insegnante tedesco, Franz </a:t>
            </a:r>
            <a:r>
              <a:rPr lang="it-IT" sz="2000" dirty="0" err="1"/>
              <a:t>Poggeler</a:t>
            </a:r>
            <a:r>
              <a:rPr lang="it-IT" sz="2000" dirty="0"/>
              <a:t>, in un </a:t>
            </a:r>
            <a:r>
              <a:rPr lang="it-IT" sz="2000" dirty="0" smtClean="0"/>
              <a:t>libro sui </a:t>
            </a:r>
            <a:r>
              <a:rPr lang="it-IT" sz="2000" dirty="0"/>
              <a:t>principi dell’educazione degli adulti</a:t>
            </a:r>
            <a:r>
              <a:rPr lang="it-IT" sz="2000" dirty="0" smtClean="0"/>
              <a:t>. </a:t>
            </a:r>
            <a:r>
              <a:rPr lang="it-IT" sz="2000" dirty="0"/>
              <a:t>Da questo periodo in poi, il termine travalica i confini dei paesi </a:t>
            </a:r>
            <a:r>
              <a:rPr lang="it-IT" sz="2000" dirty="0" smtClean="0"/>
              <a:t>di lingua </a:t>
            </a:r>
            <a:r>
              <a:rPr lang="it-IT" sz="2000" dirty="0"/>
              <a:t>tedesca e si ritrova nei paesi di lingua slava, in Ungheria, infine </a:t>
            </a:r>
            <a:r>
              <a:rPr lang="it-IT" sz="2000" dirty="0" smtClean="0"/>
              <a:t>in Olanda</a:t>
            </a:r>
            <a:r>
              <a:rPr lang="it-IT" sz="2000" dirty="0"/>
              <a:t>: risale al 1970 l’istituzione, presso la Facoltà di Scienze </a:t>
            </a:r>
            <a:r>
              <a:rPr lang="it-IT" sz="2000" dirty="0" smtClean="0"/>
              <a:t>sociali dell’Università </a:t>
            </a:r>
            <a:r>
              <a:rPr lang="it-IT" sz="2000" dirty="0"/>
              <a:t>di Amsterdam, di un Dipartimento di Scienze </a:t>
            </a:r>
            <a:r>
              <a:rPr lang="it-IT" sz="2000" dirty="0" smtClean="0"/>
              <a:t>pedagogiche e </a:t>
            </a:r>
            <a:r>
              <a:rPr lang="it-IT" sz="2000" dirty="0" err="1"/>
              <a:t>andragogiche</a:t>
            </a:r>
            <a:r>
              <a:rPr lang="it-IT" sz="2000" dirty="0"/>
              <a:t>.</a:t>
            </a: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666913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10</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Nel 1981, la voce “</a:t>
            </a:r>
            <a:r>
              <a:rPr lang="it-IT" sz="2000" dirty="0" err="1"/>
              <a:t>Andragogia</a:t>
            </a:r>
            <a:r>
              <a:rPr lang="it-IT" sz="2000" dirty="0"/>
              <a:t>” viene inserita per la prima volta </a:t>
            </a:r>
            <a:r>
              <a:rPr lang="it-IT" sz="2000" dirty="0" smtClean="0"/>
              <a:t>in un </a:t>
            </a:r>
            <a:r>
              <a:rPr lang="it-IT" sz="2000" dirty="0"/>
              <a:t>dizionario, nello specifico negli “Addenda” del </a:t>
            </a:r>
            <a:r>
              <a:rPr lang="it-IT" sz="2000" i="1" dirty="0" err="1"/>
              <a:t>Webster’s</a:t>
            </a:r>
            <a:r>
              <a:rPr lang="it-IT" sz="2000" i="1" dirty="0"/>
              <a:t> 3rd </a:t>
            </a:r>
            <a:r>
              <a:rPr lang="it-IT" sz="2000" i="1" dirty="0" smtClean="0"/>
              <a:t>New International </a:t>
            </a:r>
            <a:r>
              <a:rPr lang="it-IT" sz="2000" i="1" dirty="0"/>
              <a:t>Dictionary (</a:t>
            </a:r>
            <a:r>
              <a:rPr lang="it-IT" sz="2000" i="1" dirty="0" err="1"/>
              <a:t>Unabridged</a:t>
            </a:r>
            <a:r>
              <a:rPr lang="it-IT" sz="2000" i="1" dirty="0"/>
              <a:t>)</a:t>
            </a:r>
            <a:r>
              <a:rPr lang="it-IT" sz="2000" dirty="0"/>
              <a:t>, entrando così nel linguaggio </a:t>
            </a:r>
            <a:r>
              <a:rPr lang="it-IT" sz="2000" dirty="0" smtClean="0"/>
              <a:t>ufficiale (</a:t>
            </a:r>
            <a:r>
              <a:rPr lang="it-IT" sz="2000" dirty="0" err="1" smtClean="0"/>
              <a:t>Knowles</a:t>
            </a:r>
            <a:r>
              <a:rPr lang="it-IT" sz="2000" dirty="0"/>
              <a:t>, 1973, p. 73).</a:t>
            </a:r>
          </a:p>
          <a:p>
            <a:pPr marL="0" indent="0" algn="just">
              <a:buNone/>
            </a:pPr>
            <a:r>
              <a:rPr lang="it-IT" sz="2000" dirty="0" err="1"/>
              <a:t>Knowles</a:t>
            </a:r>
            <a:r>
              <a:rPr lang="it-IT" sz="2000" dirty="0"/>
              <a:t> adotta quattro definizioni di “adulto”: la </a:t>
            </a:r>
            <a:r>
              <a:rPr lang="it-IT" sz="2000" dirty="0" smtClean="0"/>
              <a:t>definizione </a:t>
            </a:r>
            <a:r>
              <a:rPr lang="it-IT" sz="2000" i="1" dirty="0" smtClean="0"/>
              <a:t>biologica</a:t>
            </a:r>
            <a:r>
              <a:rPr lang="it-IT" sz="2000" dirty="0"/>
              <a:t>, secondo cui si diventa adulti quando si raggiunge l’età </a:t>
            </a:r>
            <a:r>
              <a:rPr lang="it-IT" sz="2000" dirty="0" smtClean="0"/>
              <a:t>della riproduzione</a:t>
            </a:r>
            <a:r>
              <a:rPr lang="it-IT" sz="2000" dirty="0"/>
              <a:t>; la definizione </a:t>
            </a:r>
            <a:r>
              <a:rPr lang="it-IT" sz="2000" i="1" dirty="0"/>
              <a:t>legale</a:t>
            </a:r>
            <a:r>
              <a:rPr lang="it-IT" sz="2000" dirty="0"/>
              <a:t>, collegata al raggiungimento dell’età </a:t>
            </a:r>
            <a:r>
              <a:rPr lang="it-IT" sz="2000" dirty="0" smtClean="0"/>
              <a:t>per votare</a:t>
            </a:r>
            <a:r>
              <a:rPr lang="it-IT" sz="2000" dirty="0"/>
              <a:t>; la definizione </a:t>
            </a:r>
            <a:r>
              <a:rPr lang="it-IT" sz="2000" i="1" dirty="0"/>
              <a:t>sociale</a:t>
            </a:r>
            <a:r>
              <a:rPr lang="it-IT" sz="2000" dirty="0"/>
              <a:t>, che prende forma quando si acquisisce </a:t>
            </a:r>
            <a:r>
              <a:rPr lang="it-IT" sz="2000" dirty="0" smtClean="0"/>
              <a:t>un ruolo </a:t>
            </a:r>
            <a:r>
              <a:rPr lang="it-IT" sz="2000" dirty="0"/>
              <a:t>adulto (es. lavoratore a tempo pieno, coniuge, cittadino con diritto </a:t>
            </a:r>
            <a:r>
              <a:rPr lang="it-IT" sz="2000" dirty="0" smtClean="0"/>
              <a:t>di voto</a:t>
            </a:r>
            <a:r>
              <a:rPr lang="it-IT" sz="2000" dirty="0"/>
              <a:t>); la definizione </a:t>
            </a:r>
            <a:r>
              <a:rPr lang="it-IT" sz="2000" i="1" dirty="0"/>
              <a:t>psicologica</a:t>
            </a:r>
            <a:r>
              <a:rPr lang="it-IT" sz="2000" dirty="0"/>
              <a:t>, che coincide con l’acquisizione di </a:t>
            </a:r>
            <a:r>
              <a:rPr lang="it-IT" sz="2000" dirty="0" smtClean="0"/>
              <a:t>un concetto </a:t>
            </a:r>
            <a:r>
              <a:rPr lang="it-IT" sz="2000" dirty="0"/>
              <a:t>di sé come persona autonoma e </a:t>
            </a:r>
            <a:r>
              <a:rPr lang="it-IT" sz="2000" dirty="0" smtClean="0"/>
              <a:t>responsabile. L’ultima </a:t>
            </a:r>
            <a:r>
              <a:rPr lang="it-IT" sz="2000" dirty="0"/>
              <a:t>definizione è quella cruciale dal punto di </a:t>
            </a:r>
            <a:r>
              <a:rPr lang="it-IT" sz="2000" dirty="0" smtClean="0"/>
              <a:t>vista dell’apprendimento</a:t>
            </a:r>
            <a:r>
              <a:rPr lang="it-IT" sz="2000" dirty="0"/>
              <a:t>, anche se il concetto di sé come individuo </a:t>
            </a:r>
            <a:r>
              <a:rPr lang="it-IT" sz="2000" dirty="0" smtClean="0"/>
              <a:t>autonomo inizia </a:t>
            </a:r>
            <a:r>
              <a:rPr lang="it-IT" sz="2000" dirty="0"/>
              <a:t>a formarsi precocemente nella vita e </a:t>
            </a:r>
            <a:r>
              <a:rPr lang="it-IT" sz="2000" dirty="0" smtClean="0"/>
              <a:t>cresce </a:t>
            </a:r>
            <a:r>
              <a:rPr lang="it-IT" sz="2000" dirty="0"/>
              <a:t>progressivamente </a:t>
            </a:r>
            <a:r>
              <a:rPr lang="it-IT" sz="2000" dirty="0" smtClean="0"/>
              <a:t>con l’aumentare </a:t>
            </a:r>
            <a:r>
              <a:rPr lang="it-IT" sz="2000" dirty="0"/>
              <a:t>e il mutare dei ruoli che l’individuo assume</a:t>
            </a:r>
            <a:r>
              <a:rPr lang="it-IT" sz="2000" dirty="0" smtClean="0"/>
              <a:t>.</a:t>
            </a:r>
          </a:p>
          <a:p>
            <a:pPr marL="0" indent="0" algn="just">
              <a:buNone/>
            </a:pPr>
            <a:r>
              <a:rPr lang="it-IT" sz="2000" dirty="0"/>
              <a:t>Da qui, </a:t>
            </a:r>
            <a:r>
              <a:rPr lang="it-IT" sz="2000" dirty="0" err="1"/>
              <a:t>Knowles</a:t>
            </a:r>
            <a:r>
              <a:rPr lang="it-IT" sz="2000" dirty="0"/>
              <a:t> procede con la descrizione dei presupposti </a:t>
            </a:r>
            <a:r>
              <a:rPr lang="it-IT" sz="2000" dirty="0" smtClean="0"/>
              <a:t>che stanno </a:t>
            </a:r>
            <a:r>
              <a:rPr lang="it-IT" sz="2000" dirty="0"/>
              <a:t>alla base </a:t>
            </a:r>
            <a:r>
              <a:rPr lang="it-IT" sz="2000" dirty="0" smtClean="0"/>
              <a:t>del suo </a:t>
            </a:r>
            <a:r>
              <a:rPr lang="it-IT" sz="2000" dirty="0"/>
              <a:t>modello </a:t>
            </a:r>
            <a:r>
              <a:rPr lang="it-IT" sz="2000" dirty="0" err="1"/>
              <a:t>andragogico</a:t>
            </a:r>
            <a:r>
              <a:rPr lang="it-IT" sz="2000" dirty="0"/>
              <a:t> (1973; 1989), elaborato </a:t>
            </a:r>
            <a:r>
              <a:rPr lang="it-IT" sz="2000" dirty="0" smtClean="0"/>
              <a:t>negli anni </a:t>
            </a:r>
            <a:r>
              <a:rPr lang="it-IT" sz="2000" dirty="0"/>
              <a:t>Settanta e poi rivisitato e ampliato nel decennio successivo</a:t>
            </a:r>
            <a:r>
              <a:rPr lang="it-IT" sz="2000" dirty="0" smtClean="0"/>
              <a:t>:</a:t>
            </a:r>
          </a:p>
          <a:p>
            <a:pPr marL="0" indent="0">
              <a:buNone/>
            </a:pPr>
            <a:endParaRPr lang="it-IT" sz="2000" b="1" dirty="0">
              <a:solidFill>
                <a:srgbClr val="17082E"/>
              </a:solidFill>
            </a:endParaRPr>
          </a:p>
        </p:txBody>
      </p:sp>
    </p:spTree>
    <p:extLst>
      <p:ext uri="{BB962C8B-B14F-4D97-AF65-F5344CB8AC3E}">
        <p14:creationId xmlns:p14="http://schemas.microsoft.com/office/powerpoint/2010/main" xmlns="" val="3839024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11</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 </a:t>
            </a:r>
            <a:r>
              <a:rPr lang="it-IT" sz="2000" i="1" dirty="0"/>
              <a:t>il bisogno di conoscere</a:t>
            </a:r>
            <a:r>
              <a:rPr lang="it-IT" sz="2000" dirty="0"/>
              <a:t>: gli adulti hanno l’esigenza di </a:t>
            </a:r>
            <a:r>
              <a:rPr lang="it-IT" sz="2000" dirty="0" smtClean="0"/>
              <a:t>sapere perché </a:t>
            </a:r>
            <a:r>
              <a:rPr lang="it-IT" sz="2000" dirty="0"/>
              <a:t>è necessario apprendere qualcosa prima </a:t>
            </a:r>
            <a:r>
              <a:rPr lang="it-IT" sz="2000" dirty="0" smtClean="0"/>
              <a:t>di intraprenderne </a:t>
            </a:r>
            <a:r>
              <a:rPr lang="it-IT" sz="2000" dirty="0"/>
              <a:t>l’apprendimento. Il primo compito </a:t>
            </a:r>
            <a:r>
              <a:rPr lang="it-IT" sz="2000" dirty="0" smtClean="0"/>
              <a:t>del facilitatore </a:t>
            </a:r>
            <a:r>
              <a:rPr lang="it-IT" sz="2000" dirty="0"/>
              <a:t>di apprendimento è quello di aiutare i </a:t>
            </a:r>
            <a:r>
              <a:rPr lang="it-IT" sz="2000" dirty="0" smtClean="0"/>
              <a:t>discenti adulti </a:t>
            </a:r>
            <a:r>
              <a:rPr lang="it-IT" sz="2000" dirty="0"/>
              <a:t>a </a:t>
            </a:r>
            <a:r>
              <a:rPr lang="it-IT" sz="2000" dirty="0" smtClean="0"/>
              <a:t>diventare consapevoli </a:t>
            </a:r>
            <a:r>
              <a:rPr lang="it-IT" sz="2000" dirty="0"/>
              <a:t>del loro bisogno di sapere;</a:t>
            </a:r>
          </a:p>
          <a:p>
            <a:pPr marL="0" indent="0" algn="just">
              <a:buNone/>
            </a:pPr>
            <a:r>
              <a:rPr lang="it-IT" sz="2000" dirty="0"/>
              <a:t>‐ </a:t>
            </a:r>
            <a:r>
              <a:rPr lang="it-IT" sz="2000" i="1" dirty="0"/>
              <a:t>il concetto di sé del discente</a:t>
            </a:r>
            <a:r>
              <a:rPr lang="it-IT" sz="2000" dirty="0"/>
              <a:t>: gli adulti si ritengono </a:t>
            </a:r>
            <a:r>
              <a:rPr lang="it-IT" sz="2000" dirty="0" smtClean="0"/>
              <a:t>persone responsabili </a:t>
            </a:r>
            <a:r>
              <a:rPr lang="it-IT" sz="2000" dirty="0"/>
              <a:t>delle loro decisioni, della loro vita, perciò </a:t>
            </a:r>
            <a:r>
              <a:rPr lang="it-IT" sz="2000" dirty="0" smtClean="0"/>
              <a:t>hanno un </a:t>
            </a:r>
            <a:r>
              <a:rPr lang="it-IT" sz="2000" dirty="0"/>
              <a:t>profondo bisogno, a livello psicologico, di essere </a:t>
            </a:r>
            <a:r>
              <a:rPr lang="it-IT" sz="2000" dirty="0" smtClean="0"/>
              <a:t>considerati come </a:t>
            </a:r>
            <a:r>
              <a:rPr lang="it-IT" sz="2000" dirty="0"/>
              <a:t>persone capaci di gestirsi autonomamente e respingono </a:t>
            </a:r>
            <a:r>
              <a:rPr lang="it-IT" sz="2000" dirty="0" smtClean="0"/>
              <a:t>le situazioni </a:t>
            </a:r>
            <a:r>
              <a:rPr lang="it-IT" sz="2000" dirty="0"/>
              <a:t>in cui subiscono imposizioni. Tuttavia, </a:t>
            </a:r>
            <a:r>
              <a:rPr lang="it-IT" sz="2000" dirty="0" smtClean="0"/>
              <a:t>quando entrano </a:t>
            </a:r>
            <a:r>
              <a:rPr lang="it-IT" sz="2000" dirty="0"/>
              <a:t>o rientrano in un’attività di formazione, tornano </a:t>
            </a:r>
            <a:r>
              <a:rPr lang="it-IT" sz="2000" dirty="0" smtClean="0"/>
              <a:t>ai condizionamenti </a:t>
            </a:r>
            <a:r>
              <a:rPr lang="it-IT" sz="2000" dirty="0"/>
              <a:t>ricevuti nelle esperienze </a:t>
            </a:r>
            <a:r>
              <a:rPr lang="it-IT" sz="2000" dirty="0" smtClean="0"/>
              <a:t>scolastiche precedenti </a:t>
            </a:r>
            <a:r>
              <a:rPr lang="it-IT" sz="2000" dirty="0"/>
              <a:t>e si pongono in una situazione di dipendenza </a:t>
            </a:r>
            <a:r>
              <a:rPr lang="it-IT" sz="2000" dirty="0" smtClean="0"/>
              <a:t>dal docente</a:t>
            </a:r>
            <a:r>
              <a:rPr lang="it-IT" sz="2000" dirty="0"/>
              <a:t>. Compito di quest’ultimo è pertanto quello </a:t>
            </a:r>
            <a:r>
              <a:rPr lang="it-IT" sz="2000" dirty="0" smtClean="0"/>
              <a:t>di realizzare </a:t>
            </a:r>
            <a:r>
              <a:rPr lang="it-IT" sz="2000" dirty="0"/>
              <a:t>esperienze di apprendimento che mettano gli </a:t>
            </a:r>
            <a:r>
              <a:rPr lang="it-IT" sz="2000" dirty="0" smtClean="0"/>
              <a:t>adulti in </a:t>
            </a:r>
            <a:r>
              <a:rPr lang="it-IT" sz="2000" dirty="0"/>
              <a:t>condizione di operare il passaggio da discenti dipendenti </a:t>
            </a:r>
            <a:r>
              <a:rPr lang="it-IT" sz="2000" dirty="0" smtClean="0"/>
              <a:t>a discenti </a:t>
            </a:r>
            <a:r>
              <a:rPr lang="it-IT" sz="2000" dirty="0"/>
              <a:t>che si autogovernano;</a:t>
            </a:r>
          </a:p>
          <a:p>
            <a:pPr marL="0" indent="0" algn="just">
              <a:buNone/>
            </a:pPr>
            <a:r>
              <a:rPr lang="it-IT" sz="2000" dirty="0"/>
              <a:t>‐ </a:t>
            </a:r>
            <a:r>
              <a:rPr lang="it-IT" sz="2000" i="1" dirty="0"/>
              <a:t>il ruolo dell’esperienza del discente</a:t>
            </a:r>
            <a:r>
              <a:rPr lang="it-IT" sz="2000" dirty="0"/>
              <a:t>: gli adulti entrano in </a:t>
            </a:r>
            <a:r>
              <a:rPr lang="it-IT" sz="2000" dirty="0" smtClean="0"/>
              <a:t>un’attività di </a:t>
            </a:r>
            <a:r>
              <a:rPr lang="it-IT" sz="2000" dirty="0"/>
              <a:t>formazione con un’esperienza maggiore e diversa da </a:t>
            </a:r>
            <a:r>
              <a:rPr lang="it-IT" sz="2000" dirty="0" smtClean="0"/>
              <a:t>quella dei </a:t>
            </a:r>
            <a:r>
              <a:rPr lang="it-IT" sz="2000" dirty="0"/>
              <a:t>giovani perché hanno vissuto più a lungo, </a:t>
            </a:r>
            <a:r>
              <a:rPr lang="it-IT" sz="2000" dirty="0" smtClean="0"/>
              <a:t>perciò necessitano </a:t>
            </a:r>
            <a:r>
              <a:rPr lang="it-IT" sz="2000" dirty="0"/>
              <a:t>di percorsi individualizzati di insegnamento </a:t>
            </a:r>
            <a:r>
              <a:rPr lang="it-IT" sz="2000" dirty="0" smtClean="0"/>
              <a:t>e apprendimento </a:t>
            </a:r>
            <a:r>
              <a:rPr lang="it-IT" sz="2000" dirty="0"/>
              <a:t>e di tecniche che valorizzino le loro </a:t>
            </a:r>
            <a:r>
              <a:rPr lang="it-IT" sz="2000" dirty="0" smtClean="0"/>
              <a:t>esperienze (discussioni</a:t>
            </a:r>
            <a:r>
              <a:rPr lang="it-IT" sz="2000" dirty="0"/>
              <a:t>, simulazioni, laboratori). </a:t>
            </a:r>
            <a:endParaRPr lang="it-IT" sz="2000" b="1" dirty="0">
              <a:solidFill>
                <a:srgbClr val="17082E"/>
              </a:solidFill>
            </a:endParaRPr>
          </a:p>
        </p:txBody>
      </p:sp>
    </p:spTree>
    <p:extLst>
      <p:ext uri="{BB962C8B-B14F-4D97-AF65-F5344CB8AC3E}">
        <p14:creationId xmlns:p14="http://schemas.microsoft.com/office/powerpoint/2010/main" xmlns="" val="3328081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12</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 </a:t>
            </a:r>
            <a:r>
              <a:rPr lang="it-IT" sz="2000" i="1" dirty="0"/>
              <a:t>disponibilità ad apprendere</a:t>
            </a:r>
            <a:r>
              <a:rPr lang="it-IT" sz="2000" dirty="0"/>
              <a:t>: gli adulti sono disponibili </a:t>
            </a:r>
            <a:r>
              <a:rPr lang="it-IT" sz="2000" dirty="0" smtClean="0"/>
              <a:t>ad apprendere </a:t>
            </a:r>
            <a:r>
              <a:rPr lang="it-IT" sz="2000" dirty="0"/>
              <a:t>ciò che occorre loro sapere per </a:t>
            </a:r>
            <a:r>
              <a:rPr lang="it-IT" sz="2000" dirty="0" smtClean="0"/>
              <a:t>fronteggiare efficacemente </a:t>
            </a:r>
            <a:r>
              <a:rPr lang="it-IT" sz="2000" dirty="0"/>
              <a:t>le situazioni della vita. “Una </a:t>
            </a:r>
            <a:r>
              <a:rPr lang="it-IT" sz="2000" dirty="0" smtClean="0"/>
              <a:t>fonte particolarmente </a:t>
            </a:r>
            <a:r>
              <a:rPr lang="it-IT" sz="2000" dirty="0"/>
              <a:t>ricca di “disponibilità ad apprendere” sono </a:t>
            </a:r>
            <a:r>
              <a:rPr lang="it-IT" sz="2000" dirty="0" smtClean="0"/>
              <a:t>i compiti </a:t>
            </a:r>
            <a:r>
              <a:rPr lang="it-IT" sz="2000" dirty="0"/>
              <a:t>evolutivi associati al passaggio da uno stadio </a:t>
            </a:r>
            <a:r>
              <a:rPr lang="it-IT" sz="2000" dirty="0" smtClean="0"/>
              <a:t>evolutivo al </a:t>
            </a:r>
            <a:r>
              <a:rPr lang="it-IT" sz="2000" dirty="0"/>
              <a:t>successivo” (1973, p. 80). È importante però sincronizzare </a:t>
            </a:r>
            <a:r>
              <a:rPr lang="it-IT" sz="2000" dirty="0" smtClean="0"/>
              <a:t>le esperienze </a:t>
            </a:r>
            <a:r>
              <a:rPr lang="it-IT" sz="2000" dirty="0"/>
              <a:t>di apprendimento in modo che coincidano con </a:t>
            </a:r>
            <a:r>
              <a:rPr lang="it-IT" sz="2000" dirty="0" smtClean="0"/>
              <a:t>quei compiti </a:t>
            </a:r>
            <a:r>
              <a:rPr lang="it-IT" sz="2000" dirty="0"/>
              <a:t>evolutivi</a:t>
            </a:r>
            <a:r>
              <a:rPr lang="it-IT" sz="2000" dirty="0" smtClean="0"/>
              <a:t>;</a:t>
            </a:r>
          </a:p>
          <a:p>
            <a:pPr marL="0" indent="0" algn="just">
              <a:buNone/>
            </a:pPr>
            <a:r>
              <a:rPr lang="it-IT" sz="2000" dirty="0"/>
              <a:t>‐ </a:t>
            </a:r>
            <a:r>
              <a:rPr lang="it-IT" sz="2000" i="1" dirty="0"/>
              <a:t>orientamento verso l’apprendimento</a:t>
            </a:r>
            <a:r>
              <a:rPr lang="it-IT" sz="2000" dirty="0"/>
              <a:t>: </a:t>
            </a:r>
            <a:r>
              <a:rPr lang="it-IT" sz="2000" dirty="0" smtClean="0"/>
              <a:t>l’orientamento all’apprendimento </a:t>
            </a:r>
            <a:r>
              <a:rPr lang="it-IT" sz="2000" dirty="0"/>
              <a:t>degli adulti è centrato sulla vita reale, </a:t>
            </a:r>
            <a:r>
              <a:rPr lang="it-IT" sz="2000" dirty="0" smtClean="0"/>
              <a:t>anche perché </a:t>
            </a:r>
            <a:r>
              <a:rPr lang="it-IT" sz="2000" dirty="0"/>
              <a:t>essi apprendono molto più efficacemente </a:t>
            </a:r>
            <a:r>
              <a:rPr lang="it-IT" sz="2000" dirty="0" smtClean="0"/>
              <a:t>quando conoscenze</a:t>
            </a:r>
            <a:r>
              <a:rPr lang="it-IT" sz="2000" dirty="0"/>
              <a:t>, abilità, valori e atteggiamenti sono presentati </a:t>
            </a:r>
            <a:r>
              <a:rPr lang="it-IT" sz="2000" dirty="0" smtClean="0"/>
              <a:t>nel contesto </a:t>
            </a:r>
            <a:r>
              <a:rPr lang="it-IT" sz="2000" dirty="0"/>
              <a:t>della loro applicazione alle situazioni della vita reale;</a:t>
            </a:r>
          </a:p>
          <a:p>
            <a:pPr marL="0" indent="0" algn="just">
              <a:buNone/>
            </a:pPr>
            <a:r>
              <a:rPr lang="it-IT" sz="2000" dirty="0"/>
              <a:t>‐ </a:t>
            </a:r>
            <a:r>
              <a:rPr lang="it-IT" sz="2000" i="1" dirty="0"/>
              <a:t>motivazione</a:t>
            </a:r>
            <a:r>
              <a:rPr lang="it-IT" sz="2000" dirty="0"/>
              <a:t>: le motivazioni più potenti sono quelle </a:t>
            </a:r>
            <a:r>
              <a:rPr lang="it-IT" sz="2000" dirty="0" smtClean="0"/>
              <a:t>intrinseche (maggiore </a:t>
            </a:r>
            <a:r>
              <a:rPr lang="it-IT" sz="2000" dirty="0"/>
              <a:t>soddisfazione nel lavoro, autostima, aumento </a:t>
            </a:r>
            <a:r>
              <a:rPr lang="it-IT" sz="2000" dirty="0" smtClean="0"/>
              <a:t>della qualità </a:t>
            </a:r>
            <a:r>
              <a:rPr lang="it-IT" sz="2000" dirty="0"/>
              <a:t>di vita), che tuttavia convivono con quelle </a:t>
            </a:r>
            <a:r>
              <a:rPr lang="it-IT" sz="2000" dirty="0" smtClean="0"/>
              <a:t>estrinseche (lavoro </a:t>
            </a:r>
            <a:r>
              <a:rPr lang="it-IT" sz="2000" dirty="0"/>
              <a:t>migliore, promozioni, retribuzione più alta).</a:t>
            </a:r>
            <a:endParaRPr lang="it-IT" sz="2000" b="1" dirty="0">
              <a:solidFill>
                <a:srgbClr val="17082E"/>
              </a:solidFill>
            </a:endParaRPr>
          </a:p>
          <a:p>
            <a:pPr marL="0" indent="0" algn="just">
              <a:buNone/>
            </a:pPr>
            <a:r>
              <a:rPr lang="it-IT" sz="2000" dirty="0"/>
              <a:t>La metodologia che scaturisce dal modello proposto da </a:t>
            </a:r>
            <a:r>
              <a:rPr lang="it-IT" sz="2000" dirty="0" err="1"/>
              <a:t>Knowles</a:t>
            </a:r>
            <a:r>
              <a:rPr lang="it-IT" sz="2000" dirty="0"/>
              <a:t> </a:t>
            </a:r>
            <a:r>
              <a:rPr lang="it-IT" sz="2000" dirty="0" smtClean="0"/>
              <a:t>si oppone </a:t>
            </a:r>
            <a:r>
              <a:rPr lang="it-IT" sz="2000" dirty="0"/>
              <a:t>a quella pedagogica tradizionale trasmissiva e contenutistica </a:t>
            </a:r>
            <a:r>
              <a:rPr lang="it-IT" sz="2000" dirty="0" smtClean="0"/>
              <a:t>e valorizza </a:t>
            </a:r>
            <a:r>
              <a:rPr lang="it-IT" sz="2000" dirty="0"/>
              <a:t>il discente adulto in quanto protagonista e partecipe delle </a:t>
            </a:r>
            <a:r>
              <a:rPr lang="it-IT" sz="2000" dirty="0" smtClean="0"/>
              <a:t>scelte di </a:t>
            </a:r>
            <a:r>
              <a:rPr lang="it-IT" sz="2000" dirty="0"/>
              <a:t>apprendimento. Il richiamo alla responsabilità del discente </a:t>
            </a:r>
            <a:r>
              <a:rPr lang="it-IT" sz="2000" dirty="0" smtClean="0"/>
              <a:t>pone l’accento </a:t>
            </a:r>
            <a:r>
              <a:rPr lang="it-IT" sz="2000" dirty="0"/>
              <a:t>anche sull’annullamento della simmetria </a:t>
            </a:r>
            <a:r>
              <a:rPr lang="it-IT" sz="2000" dirty="0" smtClean="0"/>
              <a:t>gerarchica docente/discente</a:t>
            </a:r>
            <a:r>
              <a:rPr lang="it-IT" sz="2000" dirty="0"/>
              <a:t>, poiché nel caso degli adulti scompare la </a:t>
            </a:r>
            <a:r>
              <a:rPr lang="it-IT" sz="2000" dirty="0" smtClean="0"/>
              <a:t>distanza generazionale </a:t>
            </a:r>
            <a:r>
              <a:rPr lang="it-IT" sz="2000" dirty="0"/>
              <a:t>che favorisce l’assunzione di ruoli diversi nelle </a:t>
            </a:r>
            <a:r>
              <a:rPr lang="it-IT" sz="2000" dirty="0" smtClean="0"/>
              <a:t>metodologie </a:t>
            </a:r>
            <a:endParaRPr lang="it-IT" sz="2000" b="1" dirty="0">
              <a:solidFill>
                <a:srgbClr val="17082E"/>
              </a:solidFill>
            </a:endParaRPr>
          </a:p>
        </p:txBody>
      </p:sp>
    </p:spTree>
    <p:extLst>
      <p:ext uri="{BB962C8B-B14F-4D97-AF65-F5344CB8AC3E}">
        <p14:creationId xmlns:p14="http://schemas.microsoft.com/office/powerpoint/2010/main" xmlns="" val="36489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13</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tradizionali di insegnamento ed è addirittura sostituita da una </a:t>
            </a:r>
            <a:r>
              <a:rPr lang="it-IT" sz="2000" dirty="0" smtClean="0"/>
              <a:t>simmetria di </a:t>
            </a:r>
            <a:r>
              <a:rPr lang="it-IT" sz="2000" dirty="0"/>
              <a:t>età (</a:t>
            </a:r>
            <a:r>
              <a:rPr lang="it-IT" sz="2000" dirty="0" err="1"/>
              <a:t>Alberici</a:t>
            </a:r>
            <a:r>
              <a:rPr lang="it-IT" sz="2000" dirty="0"/>
              <a:t>, 2002). Diventa strategico, allora, il </a:t>
            </a:r>
            <a:r>
              <a:rPr lang="it-IT" sz="2000" i="1" dirty="0"/>
              <a:t>contratto </a:t>
            </a:r>
            <a:r>
              <a:rPr lang="it-IT" sz="2000" i="1" dirty="0" smtClean="0"/>
              <a:t>di apprendimento</a:t>
            </a:r>
            <a:r>
              <a:rPr lang="it-IT" sz="2000" dirty="0"/>
              <a:t>, che presuppone la condivisione, tra il docente e il </a:t>
            </a:r>
            <a:r>
              <a:rPr lang="it-IT" sz="2000" dirty="0" smtClean="0"/>
              <a:t>discente, di </a:t>
            </a:r>
            <a:r>
              <a:rPr lang="it-IT" sz="2000" dirty="0"/>
              <a:t>un piano di attività comprensivo di obiettivi di apprendimento </a:t>
            </a:r>
            <a:r>
              <a:rPr lang="it-IT" sz="2000" dirty="0" smtClean="0"/>
              <a:t>e scadenze </a:t>
            </a:r>
            <a:r>
              <a:rPr lang="it-IT" sz="2000" dirty="0"/>
              <a:t>temporali intermedie e </a:t>
            </a:r>
            <a:r>
              <a:rPr lang="it-IT" sz="2000" dirty="0" smtClean="0"/>
              <a:t>finali. </a:t>
            </a:r>
            <a:r>
              <a:rPr lang="it-IT" sz="2000" dirty="0" err="1"/>
              <a:t>Knowles</a:t>
            </a:r>
            <a:r>
              <a:rPr lang="it-IT" sz="2000" dirty="0"/>
              <a:t> inoltre inserisce le sue idee sull’educazione degli adulti </a:t>
            </a:r>
            <a:r>
              <a:rPr lang="it-IT" sz="2000" dirty="0" smtClean="0"/>
              <a:t>in una </a:t>
            </a:r>
            <a:r>
              <a:rPr lang="it-IT" sz="2000" dirty="0"/>
              <a:t>prospettiva di apprendimento per tutto l’arco della vita, mettendo </a:t>
            </a:r>
            <a:r>
              <a:rPr lang="it-IT" sz="2000" dirty="0" smtClean="0"/>
              <a:t>in discussione </a:t>
            </a:r>
            <a:r>
              <a:rPr lang="it-IT" sz="2000" dirty="0"/>
              <a:t>la possibilità di concepire l’apprendimento al di fuori di </a:t>
            </a:r>
            <a:r>
              <a:rPr lang="it-IT" sz="2000" dirty="0" smtClean="0"/>
              <a:t>un percorso </a:t>
            </a:r>
            <a:r>
              <a:rPr lang="it-IT" sz="2000" dirty="0"/>
              <a:t>continuo in cui il “prima” si lega ed è condizione per il “dopo</a:t>
            </a:r>
            <a:r>
              <a:rPr lang="it-IT" sz="2000" dirty="0" smtClean="0"/>
              <a:t>”.</a:t>
            </a:r>
          </a:p>
          <a:p>
            <a:pPr marL="0" indent="0" algn="just">
              <a:buNone/>
            </a:pPr>
            <a:endParaRPr lang="it-IT" sz="2000" dirty="0" smtClean="0"/>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2530380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0"/>
            <a:ext cx="8856984" cy="548680"/>
          </a:xfrm>
        </p:spPr>
        <p:txBody>
          <a:bodyPr/>
          <a:lstStyle/>
          <a:p>
            <a:pPr algn="just"/>
            <a:r>
              <a:rPr lang="it-IT" sz="2000" b="1" dirty="0" smtClean="0">
                <a:solidFill>
                  <a:srgbClr val="FF0000"/>
                </a:solidFill>
              </a:rPr>
              <a:t>14</a:t>
            </a:r>
            <a:endParaRPr lang="it-IT" sz="2000" b="1" dirty="0">
              <a:solidFill>
                <a:srgbClr val="FF0000"/>
              </a:solidFill>
            </a:endParaRPr>
          </a:p>
        </p:txBody>
      </p:sp>
      <p:sp>
        <p:nvSpPr>
          <p:cNvPr id="3" name="Segnaposto contenuto 2"/>
          <p:cNvSpPr>
            <a:spLocks noGrp="1"/>
          </p:cNvSpPr>
          <p:nvPr>
            <p:ph idx="1"/>
          </p:nvPr>
        </p:nvSpPr>
        <p:spPr>
          <a:xfrm>
            <a:off x="179512" y="548680"/>
            <a:ext cx="8784976" cy="6309320"/>
          </a:xfrm>
        </p:spPr>
        <p:txBody>
          <a:bodyPr/>
          <a:lstStyle/>
          <a:p>
            <a:pPr marL="114300" indent="0" algn="just">
              <a:buNone/>
            </a:pPr>
            <a:r>
              <a:rPr lang="it-IT" sz="2000" b="1" dirty="0" smtClean="0"/>
              <a:t>Una nuova visione dell’apprendimento in età adulta: l’</a:t>
            </a:r>
            <a:r>
              <a:rPr lang="it-IT" sz="2000" b="1" dirty="0" err="1" smtClean="0"/>
              <a:t>autoapprendimento.</a:t>
            </a:r>
            <a:r>
              <a:rPr lang="it-IT" sz="2000" dirty="0" err="1" smtClean="0">
                <a:latin typeface="Times New Roman" pitchFamily="18" charset="0"/>
                <a:cs typeface="Times New Roman" pitchFamily="18" charset="0"/>
              </a:rPr>
              <a:t>Le</a:t>
            </a:r>
            <a:r>
              <a:rPr lang="it-IT" sz="2000"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modalità di apprendimento messe in atto dal soggetto apprendente adulto sono assolutamente nuove perché mettono in gioco:  1) la sua propensione alla auto-direzione e al controllo in prima persona del proprio percorso formativo; 2) lo straordinario potenziale formativo dell’esperienza lavorativa individuale che ognuno accumula, arricchisce e trasforma l’individuo nel corso degli anni. </a:t>
            </a:r>
            <a:r>
              <a:rPr lang="it-IT" sz="2000" dirty="0" err="1" smtClean="0">
                <a:latin typeface="Times New Roman" pitchFamily="18" charset="0"/>
                <a:cs typeface="Times New Roman" pitchFamily="18" charset="0"/>
              </a:rPr>
              <a:t>Knowles</a:t>
            </a:r>
            <a:r>
              <a:rPr lang="it-IT" sz="2000" dirty="0" smtClean="0">
                <a:latin typeface="Times New Roman" pitchFamily="18" charset="0"/>
                <a:cs typeface="Times New Roman" pitchFamily="18" charset="0"/>
              </a:rPr>
              <a:t> </a:t>
            </a:r>
            <a:r>
              <a:rPr lang="it-IT" sz="2000" dirty="0">
                <a:latin typeface="Times New Roman" pitchFamily="18" charset="0"/>
                <a:cs typeface="Times New Roman" pitchFamily="18" charset="0"/>
              </a:rPr>
              <a:t>definisce l’apprendimento autodiretto come un «processo in cui gli individui prendono l’iniziativa senza l’aiuto di altri per la diagnosi dei propri bisogni di apprendimento, per la definizione degli obiettivi, per l’identificazione delle risorse umane e dei materiali e per la valutazione dei risultati dell’apprendimento».</a:t>
            </a:r>
          </a:p>
          <a:p>
            <a:pPr marL="114300" indent="0" algn="just">
              <a:buNone/>
            </a:pPr>
            <a:r>
              <a:rPr lang="it-IT" sz="2000" dirty="0" smtClean="0"/>
              <a:t>Per </a:t>
            </a:r>
            <a:r>
              <a:rPr lang="it-IT" sz="2000" dirty="0" err="1" smtClean="0"/>
              <a:t>Knowles</a:t>
            </a:r>
            <a:r>
              <a:rPr lang="it-IT" sz="2000" dirty="0" smtClean="0"/>
              <a:t> (ma anche per </a:t>
            </a:r>
            <a:r>
              <a:rPr lang="it-IT" sz="2000" dirty="0" err="1" smtClean="0"/>
              <a:t>Brockett</a:t>
            </a:r>
            <a:r>
              <a:rPr lang="it-IT" sz="2000" dirty="0" smtClean="0"/>
              <a:t> </a:t>
            </a:r>
            <a:r>
              <a:rPr lang="it-IT" sz="2000" dirty="0"/>
              <a:t>e </a:t>
            </a:r>
            <a:r>
              <a:rPr lang="it-IT" sz="2000" dirty="0" err="1" smtClean="0"/>
              <a:t>Hiemstra</a:t>
            </a:r>
            <a:r>
              <a:rPr lang="it-IT" sz="2000" dirty="0" smtClean="0"/>
              <a:t>, </a:t>
            </a:r>
            <a:r>
              <a:rPr lang="it-IT" sz="2000" dirty="0" smtClean="0"/>
              <a:t>come </a:t>
            </a:r>
            <a:r>
              <a:rPr lang="it-IT" sz="2000" dirty="0"/>
              <a:t>avremo modo di vedere) l’obiettivo primario dell’apprendimento autodiretto è il conseguimento della capacità di governare autonomamente il proprio percorso di apprendimento. Per altri con diverso orientamento filosofico (</a:t>
            </a:r>
            <a:r>
              <a:rPr lang="it-IT" sz="2000" dirty="0" err="1"/>
              <a:t>Mezirow</a:t>
            </a:r>
            <a:r>
              <a:rPr lang="it-IT" sz="2000" dirty="0"/>
              <a:t>, 2004; </a:t>
            </a:r>
            <a:r>
              <a:rPr lang="it-IT" sz="2000" dirty="0" err="1"/>
              <a:t>Brookfield</a:t>
            </a:r>
            <a:r>
              <a:rPr lang="it-IT" sz="2000" dirty="0"/>
              <a:t>, 1986), l’auto-apprendimento implica un processo trasformativo che ricorre alla riflessione critica per approdare ad una approfondita conoscenza di sé e delle ragioni del proprio modo di essere. Per questi autori, solo sulla base di una conoscenza di sé è possibile avviare un percorso di apprendimento autodiretto. Questa “autoconoscenza è una precondizione per l'autonomia nell'apprendimento autodiretto” (</a:t>
            </a:r>
            <a:r>
              <a:rPr lang="it-IT" sz="2000" dirty="0" err="1"/>
              <a:t>Mezirow</a:t>
            </a:r>
            <a:r>
              <a:rPr lang="it-IT" sz="2000" dirty="0"/>
              <a:t> 2004).</a:t>
            </a:r>
            <a:endParaRPr lang="it-IT" sz="2000" dirty="0">
              <a:latin typeface="Times New Roman" pitchFamily="18" charset="0"/>
              <a:cs typeface="Times New Roman" pitchFamily="18" charset="0"/>
            </a:endParaRPr>
          </a:p>
          <a:p>
            <a:pPr marL="114300" indent="0" algn="just">
              <a:buNone/>
            </a:pPr>
            <a:endParaRPr lang="it-IT" sz="2000" dirty="0" smtClean="0">
              <a:latin typeface="Times New Roman" pitchFamily="18" charset="0"/>
              <a:cs typeface="Times New Roman" pitchFamily="18" charset="0"/>
            </a:endParaRPr>
          </a:p>
          <a:p>
            <a:pPr marL="114300" indent="0" algn="just">
              <a:buNone/>
            </a:pPr>
            <a:endParaRPr lang="it-IT" sz="2000" dirty="0"/>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1392397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15</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114300" indent="0" algn="just">
              <a:buNone/>
              <a:defRPr/>
            </a:pPr>
            <a:r>
              <a:rPr lang="it-IT" sz="2000" b="1" dirty="0">
                <a:solidFill>
                  <a:srgbClr val="0070C0"/>
                </a:solidFill>
              </a:rPr>
              <a:t>Sollecitazione ed esercitazioni per ulteriori acquisizioni.</a:t>
            </a:r>
          </a:p>
          <a:p>
            <a:pPr marL="114300" indent="0" algn="just">
              <a:buNone/>
              <a:defRPr/>
            </a:pPr>
            <a:r>
              <a:rPr lang="it-IT" sz="2000" dirty="0" smtClean="0">
                <a:solidFill>
                  <a:srgbClr val="0070C0"/>
                </a:solidFill>
                <a:latin typeface="Times New Roman" pitchFamily="18" charset="0"/>
                <a:cs typeface="Times New Roman" pitchFamily="18" charset="0"/>
              </a:rPr>
              <a:t>Il </a:t>
            </a:r>
            <a:r>
              <a:rPr lang="it-IT" sz="2000" dirty="0">
                <a:solidFill>
                  <a:srgbClr val="0070C0"/>
                </a:solidFill>
                <a:latin typeface="Times New Roman" pitchFamily="18" charset="0"/>
                <a:cs typeface="Times New Roman" pitchFamily="18" charset="0"/>
              </a:rPr>
              <a:t>passaggio da «discente reattivo», cioè di colui che subisce l’apprendimento (per motivi esterni), a «discente proattivo</a:t>
            </a:r>
            <a:r>
              <a:rPr lang="it-IT" sz="2000" dirty="0" smtClean="0">
                <a:solidFill>
                  <a:srgbClr val="0070C0"/>
                </a:solidFill>
                <a:latin typeface="Times New Roman" pitchFamily="18" charset="0"/>
                <a:cs typeface="Times New Roman" pitchFamily="18" charset="0"/>
              </a:rPr>
              <a:t>», </a:t>
            </a:r>
            <a:r>
              <a:rPr lang="it-IT" sz="2000" dirty="0">
                <a:solidFill>
                  <a:srgbClr val="0070C0"/>
                </a:solidFill>
                <a:latin typeface="Times New Roman" pitchFamily="18" charset="0"/>
                <a:cs typeface="Times New Roman" pitchFamily="18" charset="0"/>
              </a:rPr>
              <a:t>cioè di colui che prende l’iniziativa </a:t>
            </a:r>
            <a:r>
              <a:rPr lang="it-IT" sz="2000" dirty="0" smtClean="0">
                <a:solidFill>
                  <a:srgbClr val="0070C0"/>
                </a:solidFill>
                <a:latin typeface="Times New Roman" pitchFamily="18" charset="0"/>
                <a:cs typeface="Times New Roman" pitchFamily="18" charset="0"/>
              </a:rPr>
              <a:t>nell’apprendimento che viene tradotto come capacità </a:t>
            </a:r>
            <a:r>
              <a:rPr lang="it-IT" sz="2000" dirty="0">
                <a:solidFill>
                  <a:srgbClr val="0070C0"/>
                </a:solidFill>
                <a:latin typeface="Times New Roman" pitchFamily="18" charset="0"/>
                <a:cs typeface="Times New Roman" pitchFamily="18" charset="0"/>
              </a:rPr>
              <a:t>di continuare ad acquisire nuove </a:t>
            </a:r>
            <a:r>
              <a:rPr lang="it-IT" sz="2000" dirty="0" smtClean="0">
                <a:solidFill>
                  <a:srgbClr val="0070C0"/>
                </a:solidFill>
                <a:latin typeface="Times New Roman" pitchFamily="18" charset="0"/>
                <a:cs typeface="Times New Roman" pitchFamily="18" charset="0"/>
              </a:rPr>
              <a:t>conoscenze (e la </a:t>
            </a:r>
            <a:r>
              <a:rPr lang="it-IT" sz="2000" dirty="0">
                <a:solidFill>
                  <a:srgbClr val="0070C0"/>
                </a:solidFill>
                <a:latin typeface="Times New Roman" pitchFamily="18" charset="0"/>
                <a:cs typeface="Times New Roman" pitchFamily="18" charset="0"/>
              </a:rPr>
              <a:t>padronanza di questo processo si definisce </a:t>
            </a:r>
            <a:r>
              <a:rPr lang="it-IT" sz="2000" i="1" dirty="0" smtClean="0">
                <a:solidFill>
                  <a:srgbClr val="0070C0"/>
                </a:solidFill>
                <a:latin typeface="Times New Roman" pitchFamily="18" charset="0"/>
                <a:cs typeface="Times New Roman" pitchFamily="18" charset="0"/>
              </a:rPr>
              <a:t>meta-apprendiment</a:t>
            </a:r>
            <a:r>
              <a:rPr lang="it-IT" sz="2000" dirty="0" smtClean="0">
                <a:solidFill>
                  <a:srgbClr val="0070C0"/>
                </a:solidFill>
                <a:latin typeface="Times New Roman" pitchFamily="18" charset="0"/>
                <a:cs typeface="Times New Roman" pitchFamily="18" charset="0"/>
              </a:rPr>
              <a:t>o), è il tratto distintivo della nuova concezione sull’educazione degli adulti… fermo restando – non sarà inutile ripeterlo – che non è solo «roba per gli adulti». Molti dei principi che stanno alla base dei modelli di autoapprendimento o di autodidattica possono essere ripresi e calati anche in un ambito prettamente scolastico. Alla base c’è sempre </a:t>
            </a:r>
            <a:r>
              <a:rPr lang="it-IT" sz="2000" b="1" dirty="0" smtClean="0">
                <a:solidFill>
                  <a:srgbClr val="FF0000"/>
                </a:solidFill>
                <a:latin typeface="Times New Roman" pitchFamily="18" charset="0"/>
                <a:cs typeface="Times New Roman" pitchFamily="18" charset="0"/>
              </a:rPr>
              <a:t>lo </a:t>
            </a:r>
            <a:r>
              <a:rPr lang="it-IT" sz="2000" b="1" dirty="0">
                <a:solidFill>
                  <a:srgbClr val="FF0000"/>
                </a:solidFill>
                <a:latin typeface="Times New Roman" pitchFamily="18" charset="0"/>
                <a:cs typeface="Times New Roman" pitchFamily="18" charset="0"/>
              </a:rPr>
              <a:t>studio della posizione di una persona </a:t>
            </a:r>
            <a:r>
              <a:rPr lang="it-IT" sz="2000" b="1" dirty="0" smtClean="0">
                <a:solidFill>
                  <a:srgbClr val="FF0000"/>
                </a:solidFill>
                <a:latin typeface="Times New Roman" pitchFamily="18" charset="0"/>
                <a:cs typeface="Times New Roman" pitchFamily="18" charset="0"/>
              </a:rPr>
              <a:t>(adulta e non adulta) ed il suo processo formativo</a:t>
            </a:r>
            <a:r>
              <a:rPr lang="it-IT" sz="2000" dirty="0" smtClean="0">
                <a:latin typeface="Times New Roman" pitchFamily="18" charset="0"/>
                <a:cs typeface="Times New Roman" pitchFamily="18" charset="0"/>
              </a:rPr>
              <a:t>.  </a:t>
            </a:r>
          </a:p>
          <a:p>
            <a:pPr marL="114300" indent="0" algn="just">
              <a:buNone/>
              <a:defRPr/>
            </a:pPr>
            <a:r>
              <a:rPr lang="it-IT" sz="2000" dirty="0" smtClean="0">
                <a:solidFill>
                  <a:srgbClr val="0070C0"/>
                </a:solidFill>
                <a:latin typeface="Times New Roman" pitchFamily="18" charset="0"/>
                <a:cs typeface="Times New Roman" pitchFamily="18" charset="0"/>
              </a:rPr>
              <a:t>Tuttavia, per rendere visivo quanto appena descritto sulle fasi dell’età adulta e l’insegnamento di </a:t>
            </a:r>
            <a:r>
              <a:rPr lang="it-IT" sz="2000" dirty="0" err="1" smtClean="0">
                <a:solidFill>
                  <a:srgbClr val="0070C0"/>
                </a:solidFill>
                <a:latin typeface="Times New Roman" pitchFamily="18" charset="0"/>
                <a:cs typeface="Times New Roman" pitchFamily="18" charset="0"/>
              </a:rPr>
              <a:t>Knowels</a:t>
            </a:r>
            <a:r>
              <a:rPr lang="it-IT" sz="2000" dirty="0" smtClean="0">
                <a:solidFill>
                  <a:srgbClr val="0070C0"/>
                </a:solidFill>
                <a:latin typeface="Times New Roman" pitchFamily="18" charset="0"/>
                <a:cs typeface="Times New Roman" pitchFamily="18" charset="0"/>
              </a:rPr>
              <a:t>, con particolare riferimento alla motivazione all’apprendimento, consiglierei e solleciterei la visione di un bel film di Martin </a:t>
            </a:r>
            <a:r>
              <a:rPr lang="it-IT" sz="2000" dirty="0" err="1" smtClean="0">
                <a:solidFill>
                  <a:srgbClr val="0070C0"/>
                </a:solidFill>
                <a:latin typeface="Times New Roman" pitchFamily="18" charset="0"/>
                <a:cs typeface="Times New Roman" pitchFamily="18" charset="0"/>
              </a:rPr>
              <a:t>Ritt</a:t>
            </a:r>
            <a:r>
              <a:rPr lang="it-IT" sz="2000" dirty="0" smtClean="0">
                <a:solidFill>
                  <a:srgbClr val="0070C0"/>
                </a:solidFill>
                <a:latin typeface="Times New Roman" pitchFamily="18" charset="0"/>
                <a:cs typeface="Times New Roman" pitchFamily="18" charset="0"/>
              </a:rPr>
              <a:t>, </a:t>
            </a:r>
            <a:r>
              <a:rPr lang="it-IT" sz="2000" b="1" i="1" u="sng" dirty="0" smtClean="0">
                <a:solidFill>
                  <a:srgbClr val="0070C0"/>
                </a:solidFill>
                <a:latin typeface="Times New Roman" pitchFamily="18" charset="0"/>
                <a:cs typeface="Times New Roman" pitchFamily="18" charset="0"/>
              </a:rPr>
              <a:t>Lettere d’amore</a:t>
            </a:r>
            <a:r>
              <a:rPr lang="it-IT" sz="2000" dirty="0" smtClean="0">
                <a:solidFill>
                  <a:srgbClr val="0070C0"/>
                </a:solidFill>
                <a:latin typeface="Times New Roman" pitchFamily="18" charset="0"/>
                <a:cs typeface="Times New Roman" pitchFamily="18" charset="0"/>
              </a:rPr>
              <a:t>, con Jane Fonda e Robert De Niro.</a:t>
            </a:r>
          </a:p>
          <a:p>
            <a:pPr marL="114300" indent="0" algn="just">
              <a:buNone/>
              <a:defRPr/>
            </a:pPr>
            <a:r>
              <a:rPr lang="it-IT" sz="2000" dirty="0" smtClean="0">
                <a:solidFill>
                  <a:srgbClr val="0070C0"/>
                </a:solidFill>
                <a:latin typeface="Times New Roman" pitchFamily="18" charset="0"/>
                <a:cs typeface="Times New Roman" pitchFamily="18" charset="0"/>
              </a:rPr>
              <a:t>L’opera prende spunto dalla vicenda di un adulto analfabeta che svolge vari lavori per vivere, nonostante mostri un particolare ingegno per le  costruzioni meccaniche che fa nel garage di casa. Nell’opera in oggetto il vissuto esistenziale, la forte motivazione, e le relazioni umane si intrecciano mirabilmente.</a:t>
            </a:r>
            <a:endParaRPr lang="it-IT" sz="2000" dirty="0" smtClean="0">
              <a:latin typeface="Times New Roman" pitchFamily="18" charset="0"/>
              <a:cs typeface="Times New Roman" pitchFamily="18" charset="0"/>
            </a:endParaRPr>
          </a:p>
          <a:p>
            <a:pPr marL="114300" indent="0" algn="just">
              <a:buFont typeface="Wingdings" pitchFamily="2" charset="2"/>
              <a:buNone/>
              <a:defRPr/>
            </a:pPr>
            <a:endParaRPr lang="it-IT" sz="2000" dirty="0">
              <a:latin typeface="Times New Roman" pitchFamily="18" charset="0"/>
              <a:cs typeface="Times New Roman" pitchFamily="18" charset="0"/>
            </a:endParaRPr>
          </a:p>
          <a:p>
            <a:pPr marL="0" indent="0" algn="just">
              <a:buNone/>
            </a:pPr>
            <a:endParaRPr lang="it-IT" sz="2000" b="1" dirty="0">
              <a:solidFill>
                <a:srgbClr val="0070C0"/>
              </a:solidFill>
            </a:endParaRPr>
          </a:p>
        </p:txBody>
      </p:sp>
    </p:spTree>
    <p:extLst>
      <p:ext uri="{BB962C8B-B14F-4D97-AF65-F5344CB8AC3E}">
        <p14:creationId xmlns:p14="http://schemas.microsoft.com/office/powerpoint/2010/main" xmlns="" val="2941203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16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400" b="1" dirty="0" smtClean="0">
                <a:solidFill>
                  <a:srgbClr val="17082E"/>
                </a:solidFill>
              </a:rPr>
              <a:t>Introduzione. I motivi originari della ricerca di  Jack </a:t>
            </a:r>
            <a:r>
              <a:rPr lang="it-IT" sz="2400" b="1" dirty="0" err="1" smtClean="0">
                <a:solidFill>
                  <a:srgbClr val="17082E"/>
                </a:solidFill>
              </a:rPr>
              <a:t>Mezirow</a:t>
            </a:r>
            <a:endParaRPr lang="it-IT" sz="2400" b="1" dirty="0" smtClean="0">
              <a:solidFill>
                <a:srgbClr val="17082E"/>
              </a:solidFill>
            </a:endParaRPr>
          </a:p>
          <a:p>
            <a:pPr marL="0" indent="0" algn="just">
              <a:buNone/>
            </a:pPr>
            <a:r>
              <a:rPr lang="it-IT" sz="2400" b="1" dirty="0" smtClean="0">
                <a:solidFill>
                  <a:srgbClr val="17082E"/>
                </a:solidFill>
                <a:latin typeface="Times New Roman" pitchFamily="18" charset="0"/>
                <a:cs typeface="Times New Roman" pitchFamily="18" charset="0"/>
              </a:rPr>
              <a:t>1) La </a:t>
            </a:r>
            <a:r>
              <a:rPr lang="it-IT" sz="2400" b="1" dirty="0">
                <a:solidFill>
                  <a:srgbClr val="17082E"/>
                </a:solidFill>
                <a:latin typeface="Times New Roman" pitchFamily="18" charset="0"/>
                <a:cs typeface="Times New Roman" pitchFamily="18" charset="0"/>
              </a:rPr>
              <a:t>lettura degli scritti di </a:t>
            </a:r>
            <a:r>
              <a:rPr lang="it-IT" sz="2400" b="1" dirty="0" err="1">
                <a:solidFill>
                  <a:srgbClr val="17082E"/>
                </a:solidFill>
                <a:latin typeface="Times New Roman" pitchFamily="18" charset="0"/>
                <a:cs typeface="Times New Roman" pitchFamily="18" charset="0"/>
              </a:rPr>
              <a:t>Freire</a:t>
            </a:r>
            <a:r>
              <a:rPr lang="it-IT" sz="2400" b="1" dirty="0">
                <a:solidFill>
                  <a:srgbClr val="17082E"/>
                </a:solidFill>
                <a:latin typeface="Times New Roman" pitchFamily="18" charset="0"/>
                <a:cs typeface="Times New Roman" pitchFamily="18" charset="0"/>
              </a:rPr>
              <a:t>.</a:t>
            </a:r>
          </a:p>
          <a:p>
            <a:pPr marL="0" indent="0" algn="just">
              <a:lnSpc>
                <a:spcPct val="90000"/>
              </a:lnSpc>
              <a:buNone/>
            </a:pPr>
            <a:r>
              <a:rPr lang="it-IT" sz="2400" b="1" dirty="0" smtClean="0">
                <a:solidFill>
                  <a:srgbClr val="17082E"/>
                </a:solidFill>
                <a:latin typeface="Times New Roman" pitchFamily="18" charset="0"/>
                <a:cs typeface="Times New Roman" pitchFamily="18" charset="0"/>
              </a:rPr>
              <a:t>2) Il </a:t>
            </a:r>
            <a:r>
              <a:rPr lang="it-IT" sz="2400" b="1" dirty="0">
                <a:solidFill>
                  <a:srgbClr val="17082E"/>
                </a:solidFill>
                <a:latin typeface="Times New Roman" pitchFamily="18" charset="0"/>
                <a:cs typeface="Times New Roman" pitchFamily="18" charset="0"/>
              </a:rPr>
              <a:t>cambiamento delle prospettive </a:t>
            </a:r>
            <a:r>
              <a:rPr lang="it-IT" sz="2400" b="1" dirty="0" smtClean="0">
                <a:solidFill>
                  <a:srgbClr val="17082E"/>
                </a:solidFill>
                <a:latin typeface="Times New Roman" pitchFamily="18" charset="0"/>
                <a:cs typeface="Times New Roman" pitchFamily="18" charset="0"/>
              </a:rPr>
              <a:t>di </a:t>
            </a:r>
            <a:r>
              <a:rPr lang="it-IT" sz="2400" b="1" dirty="0">
                <a:solidFill>
                  <a:srgbClr val="17082E"/>
                </a:solidFill>
                <a:latin typeface="Times New Roman" pitchFamily="18" charset="0"/>
                <a:cs typeface="Times New Roman" pitchFamily="18" charset="0"/>
              </a:rPr>
              <a:t>significato di sua moglie </a:t>
            </a:r>
            <a:r>
              <a:rPr lang="it-IT" sz="2400" b="1" dirty="0" err="1">
                <a:solidFill>
                  <a:srgbClr val="17082E"/>
                </a:solidFill>
                <a:latin typeface="Times New Roman" pitchFamily="18" charset="0"/>
                <a:cs typeface="Times New Roman" pitchFamily="18" charset="0"/>
              </a:rPr>
              <a:t>Edee</a:t>
            </a:r>
            <a:r>
              <a:rPr lang="it-IT" sz="2400" b="1" dirty="0">
                <a:solidFill>
                  <a:srgbClr val="17082E"/>
                </a:solidFill>
                <a:latin typeface="Times New Roman" pitchFamily="18" charset="0"/>
                <a:cs typeface="Times New Roman" pitchFamily="18" charset="0"/>
              </a:rPr>
              <a:t>. </a:t>
            </a:r>
          </a:p>
          <a:p>
            <a:pPr marL="0" indent="0" algn="just">
              <a:lnSpc>
                <a:spcPct val="90000"/>
              </a:lnSpc>
              <a:buNone/>
            </a:pPr>
            <a:r>
              <a:rPr lang="it-IT" sz="2400" b="1" dirty="0" smtClean="0">
                <a:solidFill>
                  <a:srgbClr val="17082E"/>
                </a:solidFill>
                <a:latin typeface="Times New Roman" pitchFamily="18" charset="0"/>
                <a:cs typeface="Times New Roman" pitchFamily="18" charset="0"/>
              </a:rPr>
              <a:t>3) Una </a:t>
            </a:r>
            <a:r>
              <a:rPr lang="it-IT" sz="2400" b="1" dirty="0">
                <a:solidFill>
                  <a:srgbClr val="17082E"/>
                </a:solidFill>
                <a:latin typeface="Times New Roman" pitchFamily="18" charset="0"/>
                <a:cs typeface="Times New Roman" pitchFamily="18" charset="0"/>
              </a:rPr>
              <a:t>ricerca svolta da </a:t>
            </a:r>
            <a:r>
              <a:rPr lang="it-IT" sz="2400" b="1" dirty="0" err="1">
                <a:solidFill>
                  <a:srgbClr val="17082E"/>
                </a:solidFill>
                <a:latin typeface="Times New Roman" pitchFamily="18" charset="0"/>
                <a:cs typeface="Times New Roman" pitchFamily="18" charset="0"/>
              </a:rPr>
              <a:t>Mezirow</a:t>
            </a:r>
            <a:r>
              <a:rPr lang="it-IT" sz="2400" b="1" dirty="0">
                <a:solidFill>
                  <a:srgbClr val="17082E"/>
                </a:solidFill>
                <a:latin typeface="Times New Roman" pitchFamily="18" charset="0"/>
                <a:cs typeface="Times New Roman" pitchFamily="18" charset="0"/>
              </a:rPr>
              <a:t> sui programmi universitari di reinserimento per donne che avevano abbandonato gli </a:t>
            </a:r>
            <a:r>
              <a:rPr lang="it-IT" sz="2400" b="1" dirty="0" smtClean="0">
                <a:solidFill>
                  <a:srgbClr val="17082E"/>
                </a:solidFill>
                <a:latin typeface="Times New Roman" pitchFamily="18" charset="0"/>
                <a:cs typeface="Times New Roman" pitchFamily="18" charset="0"/>
              </a:rPr>
              <a:t>studi.</a:t>
            </a:r>
          </a:p>
          <a:p>
            <a:pPr marL="0" indent="0" algn="just">
              <a:lnSpc>
                <a:spcPct val="90000"/>
              </a:lnSpc>
              <a:buNone/>
            </a:pPr>
            <a:r>
              <a:rPr lang="it-IT" sz="2400" b="1" dirty="0" smtClean="0">
                <a:solidFill>
                  <a:srgbClr val="17082E"/>
                </a:solidFill>
                <a:latin typeface="Times New Roman" pitchFamily="18" charset="0"/>
                <a:cs typeface="Times New Roman" pitchFamily="18" charset="0"/>
              </a:rPr>
              <a:t>4) Collaborazione </a:t>
            </a:r>
            <a:r>
              <a:rPr lang="it-IT" sz="2400" b="1" dirty="0">
                <a:solidFill>
                  <a:srgbClr val="17082E"/>
                </a:solidFill>
                <a:latin typeface="Times New Roman" pitchFamily="18" charset="0"/>
                <a:cs typeface="Times New Roman" pitchFamily="18" charset="0"/>
              </a:rPr>
              <a:t>con lo psichiatra Roger </a:t>
            </a:r>
            <a:r>
              <a:rPr lang="it-IT" sz="2400" b="1" dirty="0" smtClean="0">
                <a:solidFill>
                  <a:srgbClr val="17082E"/>
                </a:solidFill>
                <a:latin typeface="Times New Roman" pitchFamily="18" charset="0"/>
                <a:cs typeface="Times New Roman" pitchFamily="18" charset="0"/>
              </a:rPr>
              <a:t>Gould.</a:t>
            </a:r>
          </a:p>
          <a:p>
            <a:pPr marL="0" indent="0" algn="just">
              <a:buNone/>
              <a:defRPr/>
            </a:pPr>
            <a:r>
              <a:rPr lang="en-GB" sz="2400" b="1" dirty="0">
                <a:solidFill>
                  <a:srgbClr val="17082E"/>
                </a:solidFill>
                <a:latin typeface="Times New Roman" pitchFamily="18" charset="0"/>
                <a:cs typeface="Times New Roman" pitchFamily="18" charset="0"/>
              </a:rPr>
              <a:t>Durante la prima parte </a:t>
            </a:r>
            <a:r>
              <a:rPr lang="en-GB" sz="2400" b="1" dirty="0" err="1">
                <a:solidFill>
                  <a:srgbClr val="17082E"/>
                </a:solidFill>
                <a:latin typeface="Times New Roman" pitchFamily="18" charset="0"/>
                <a:cs typeface="Times New Roman" pitchFamily="18" charset="0"/>
              </a:rPr>
              <a:t>della</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sua</a:t>
            </a:r>
            <a:r>
              <a:rPr lang="en-GB" sz="2400" b="1" dirty="0">
                <a:solidFill>
                  <a:srgbClr val="17082E"/>
                </a:solidFill>
                <a:latin typeface="Times New Roman" pitchFamily="18" charset="0"/>
                <a:cs typeface="Times New Roman" pitchFamily="18" charset="0"/>
              </a:rPr>
              <a:t> vita </a:t>
            </a:r>
            <a:r>
              <a:rPr lang="en-GB" sz="2400" b="1" dirty="0" err="1">
                <a:solidFill>
                  <a:srgbClr val="17082E"/>
                </a:solidFill>
                <a:latin typeface="Times New Roman" pitchFamily="18" charset="0"/>
                <a:cs typeface="Times New Roman" pitchFamily="18" charset="0"/>
              </a:rPr>
              <a:t>professionale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Mezirow</a:t>
            </a:r>
            <a:r>
              <a:rPr lang="en-GB" sz="2400" b="1" dirty="0">
                <a:solidFill>
                  <a:srgbClr val="17082E"/>
                </a:solidFill>
                <a:latin typeface="Times New Roman" pitchFamily="18" charset="0"/>
                <a:cs typeface="Times New Roman" pitchFamily="18" charset="0"/>
              </a:rPr>
              <a:t> ha </a:t>
            </a:r>
            <a:r>
              <a:rPr lang="en-GB" sz="2400" b="1" dirty="0" err="1">
                <a:solidFill>
                  <a:srgbClr val="17082E"/>
                </a:solidFill>
                <a:latin typeface="Times New Roman" pitchFamily="18" charset="0"/>
                <a:cs typeface="Times New Roman" pitchFamily="18" charset="0"/>
              </a:rPr>
              <a:t>lavorato</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alla</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promozione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dell’azione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sociale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nei</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paesi</a:t>
            </a:r>
            <a:r>
              <a:rPr lang="en-GB" sz="2400" b="1" dirty="0">
                <a:solidFill>
                  <a:srgbClr val="17082E"/>
                </a:solidFill>
                <a:latin typeface="Times New Roman" pitchFamily="18" charset="0"/>
                <a:cs typeface="Times New Roman" pitchFamily="18" charset="0"/>
              </a:rPr>
              <a:t> del </a:t>
            </a:r>
            <a:r>
              <a:rPr lang="en-GB" sz="2400" b="1" dirty="0" err="1" smtClean="0">
                <a:solidFill>
                  <a:srgbClr val="17082E"/>
                </a:solidFill>
                <a:latin typeface="Times New Roman" pitchFamily="18" charset="0"/>
                <a:cs typeface="Times New Roman" pitchFamily="18" charset="0"/>
              </a:rPr>
              <a:t>Terzo</a:t>
            </a:r>
            <a:r>
              <a:rPr lang="en-GB" sz="2400" b="1" dirty="0" smtClean="0">
                <a:solidFill>
                  <a:srgbClr val="17082E"/>
                </a:solidFill>
                <a:latin typeface="Times New Roman" pitchFamily="18" charset="0"/>
                <a:cs typeface="Times New Roman" pitchFamily="18" charset="0"/>
              </a:rPr>
              <a:t> </a:t>
            </a:r>
            <a:r>
              <a:rPr lang="en-GB" sz="2400" b="1" dirty="0" err="1" smtClean="0">
                <a:solidFill>
                  <a:srgbClr val="17082E"/>
                </a:solidFill>
                <a:latin typeface="Times New Roman" pitchFamily="18" charset="0"/>
                <a:cs typeface="Times New Roman" pitchFamily="18" charset="0"/>
              </a:rPr>
              <a:t>mondo</a:t>
            </a:r>
            <a:r>
              <a:rPr lang="en-GB" sz="2400" b="1" dirty="0" smtClean="0">
                <a:solidFill>
                  <a:srgbClr val="17082E"/>
                </a:solidFill>
                <a:latin typeface="Times New Roman" pitchFamily="18" charset="0"/>
                <a:cs typeface="Times New Roman" pitchFamily="18" charset="0"/>
              </a:rPr>
              <a:t>. </a:t>
            </a:r>
            <a:r>
              <a:rPr lang="en-GB" sz="2400" b="1" dirty="0" err="1" smtClean="0">
                <a:solidFill>
                  <a:srgbClr val="17082E"/>
                </a:solidFill>
                <a:latin typeface="Times New Roman" pitchFamily="18" charset="0"/>
                <a:cs typeface="Times New Roman" pitchFamily="18" charset="0"/>
              </a:rPr>
              <a:t>All’inizio</a:t>
            </a:r>
            <a:r>
              <a:rPr lang="en-GB" sz="2400" b="1" dirty="0" smtClean="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degli</a:t>
            </a:r>
            <a:r>
              <a:rPr lang="en-GB" sz="2400" b="1" dirty="0">
                <a:solidFill>
                  <a:srgbClr val="17082E"/>
                </a:solidFill>
                <a:latin typeface="Times New Roman" pitchFamily="18" charset="0"/>
                <a:cs typeface="Times New Roman" pitchFamily="18" charset="0"/>
              </a:rPr>
              <a:t> </a:t>
            </a:r>
            <a:r>
              <a:rPr lang="en-GB" sz="2400" b="1" dirty="0" err="1" smtClean="0">
                <a:solidFill>
                  <a:srgbClr val="17082E"/>
                </a:solidFill>
                <a:latin typeface="Times New Roman" pitchFamily="18" charset="0"/>
                <a:cs typeface="Times New Roman" pitchFamily="18" charset="0"/>
              </a:rPr>
              <a:t>anni</a:t>
            </a:r>
            <a:r>
              <a:rPr lang="en-GB" sz="2400" b="1" dirty="0" smtClean="0">
                <a:solidFill>
                  <a:srgbClr val="17082E"/>
                </a:solidFill>
                <a:latin typeface="Times New Roman" pitchFamily="18" charset="0"/>
                <a:cs typeface="Times New Roman" pitchFamily="18" charset="0"/>
              </a:rPr>
              <a:t> </a:t>
            </a:r>
            <a:r>
              <a:rPr lang="en-GB" sz="2400" b="1" dirty="0" err="1" smtClean="0">
                <a:solidFill>
                  <a:srgbClr val="17082E"/>
                </a:solidFill>
                <a:latin typeface="Times New Roman" pitchFamily="18" charset="0"/>
                <a:cs typeface="Times New Roman" pitchFamily="18" charset="0"/>
              </a:rPr>
              <a:t>Settanta</a:t>
            </a:r>
            <a:r>
              <a:rPr lang="en-GB" sz="2400" b="1" dirty="0" smtClean="0">
                <a:solidFill>
                  <a:srgbClr val="17082E"/>
                </a:solidFill>
                <a:latin typeface="Times New Roman" pitchFamily="18" charset="0"/>
                <a:cs typeface="Times New Roman" pitchFamily="18" charset="0"/>
              </a:rPr>
              <a:t> </a:t>
            </a:r>
            <a:r>
              <a:rPr lang="en-GB" sz="2400" b="1" dirty="0">
                <a:solidFill>
                  <a:srgbClr val="17082E"/>
                </a:solidFill>
                <a:latin typeface="Times New Roman" pitchFamily="18" charset="0"/>
                <a:cs typeface="Times New Roman" pitchFamily="18" charset="0"/>
              </a:rPr>
              <a:t>ha </a:t>
            </a:r>
            <a:r>
              <a:rPr lang="en-GB" sz="2400" b="1" dirty="0" err="1">
                <a:solidFill>
                  <a:srgbClr val="17082E"/>
                </a:solidFill>
                <a:latin typeface="Times New Roman" pitchFamily="18" charset="0"/>
                <a:cs typeface="Times New Roman" pitchFamily="18" charset="0"/>
              </a:rPr>
              <a:t>iniziato</a:t>
            </a:r>
            <a:r>
              <a:rPr lang="en-GB" sz="2400" b="1" dirty="0">
                <a:solidFill>
                  <a:srgbClr val="17082E"/>
                </a:solidFill>
                <a:latin typeface="Times New Roman" pitchFamily="18" charset="0"/>
                <a:cs typeface="Times New Roman" pitchFamily="18" charset="0"/>
              </a:rPr>
              <a:t> lo studio </a:t>
            </a:r>
            <a:r>
              <a:rPr lang="en-GB" sz="2400" b="1" dirty="0" err="1">
                <a:solidFill>
                  <a:srgbClr val="17082E"/>
                </a:solidFill>
                <a:latin typeface="Times New Roman" pitchFamily="18" charset="0"/>
                <a:cs typeface="Times New Roman" pitchFamily="18" charset="0"/>
              </a:rPr>
              <a:t>degli</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scritti</a:t>
            </a:r>
            <a:r>
              <a:rPr lang="en-GB" sz="2400" b="1" dirty="0">
                <a:solidFill>
                  <a:srgbClr val="17082E"/>
                </a:solidFill>
                <a:latin typeface="Times New Roman" pitchFamily="18" charset="0"/>
                <a:cs typeface="Times New Roman" pitchFamily="18" charset="0"/>
              </a:rPr>
              <a:t> di Paulo </a:t>
            </a:r>
            <a:r>
              <a:rPr lang="en-GB" sz="2400" b="1" dirty="0" err="1">
                <a:solidFill>
                  <a:srgbClr val="17082E"/>
                </a:solidFill>
                <a:latin typeface="Times New Roman" pitchFamily="18" charset="0"/>
                <a:cs typeface="Times New Roman" pitchFamily="18" charset="0"/>
              </a:rPr>
              <a:t>Freire</a:t>
            </a:r>
            <a:r>
              <a:rPr lang="en-GB" sz="2400" b="1" dirty="0">
                <a:solidFill>
                  <a:srgbClr val="17082E"/>
                </a:solidFill>
                <a:latin typeface="Times New Roman" pitchFamily="18" charset="0"/>
                <a:cs typeface="Times New Roman" pitchFamily="18" charset="0"/>
              </a:rPr>
              <a:t> e </a:t>
            </a:r>
            <a:r>
              <a:rPr lang="en-GB" sz="2400" b="1" dirty="0" err="1">
                <a:solidFill>
                  <a:srgbClr val="17082E"/>
                </a:solidFill>
                <a:latin typeface="Times New Roman" pitchFamily="18" charset="0"/>
                <a:cs typeface="Times New Roman" pitchFamily="18" charset="0"/>
              </a:rPr>
              <a:t>si</a:t>
            </a:r>
            <a:r>
              <a:rPr lang="en-GB" sz="2400" b="1" dirty="0">
                <a:solidFill>
                  <a:srgbClr val="17082E"/>
                </a:solidFill>
                <a:latin typeface="Times New Roman" pitchFamily="18" charset="0"/>
                <a:cs typeface="Times New Roman" pitchFamily="18" charset="0"/>
              </a:rPr>
              <a:t> è </a:t>
            </a:r>
            <a:r>
              <a:rPr lang="en-GB" sz="2400" b="1" dirty="0" err="1">
                <a:solidFill>
                  <a:srgbClr val="17082E"/>
                </a:solidFill>
                <a:latin typeface="Times New Roman" pitchFamily="18" charset="0"/>
                <a:cs typeface="Times New Roman" pitchFamily="18" charset="0"/>
              </a:rPr>
              <a:t>trovato</a:t>
            </a:r>
            <a:r>
              <a:rPr lang="en-GB" sz="2400" b="1" dirty="0">
                <a:solidFill>
                  <a:srgbClr val="17082E"/>
                </a:solidFill>
                <a:latin typeface="Times New Roman" pitchFamily="18" charset="0"/>
                <a:cs typeface="Times New Roman" pitchFamily="18" charset="0"/>
              </a:rPr>
              <a:t> a </a:t>
            </a:r>
            <a:r>
              <a:rPr lang="en-GB" sz="2400" b="1" dirty="0" err="1">
                <a:solidFill>
                  <a:srgbClr val="17082E"/>
                </a:solidFill>
                <a:latin typeface="Times New Roman" pitchFamily="18" charset="0"/>
                <a:cs typeface="Times New Roman" pitchFamily="18" charset="0"/>
              </a:rPr>
              <a:t>mettere</a:t>
            </a:r>
            <a:r>
              <a:rPr lang="en-GB" sz="2400" b="1" dirty="0">
                <a:solidFill>
                  <a:srgbClr val="17082E"/>
                </a:solidFill>
                <a:latin typeface="Times New Roman" pitchFamily="18" charset="0"/>
                <a:cs typeface="Times New Roman" pitchFamily="18" charset="0"/>
              </a:rPr>
              <a:t> in </a:t>
            </a:r>
            <a:r>
              <a:rPr lang="en-GB" sz="2400" b="1" dirty="0" err="1">
                <a:solidFill>
                  <a:srgbClr val="17082E"/>
                </a:solidFill>
                <a:latin typeface="Times New Roman" pitchFamily="18" charset="0"/>
                <a:cs typeface="Times New Roman" pitchFamily="18" charset="0"/>
              </a:rPr>
              <a:t>discussione</a:t>
            </a:r>
            <a:r>
              <a:rPr lang="en-GB" sz="2400" b="1" dirty="0">
                <a:solidFill>
                  <a:srgbClr val="17082E"/>
                </a:solidFill>
                <a:latin typeface="Times New Roman" pitchFamily="18" charset="0"/>
                <a:cs typeface="Times New Roman" pitchFamily="18" charset="0"/>
              </a:rPr>
              <a:t> le </a:t>
            </a:r>
            <a:r>
              <a:rPr lang="en-GB" sz="2400" b="1" dirty="0" err="1">
                <a:solidFill>
                  <a:srgbClr val="17082E"/>
                </a:solidFill>
                <a:latin typeface="Times New Roman" pitchFamily="18" charset="0"/>
                <a:cs typeface="Times New Roman" pitchFamily="18" charset="0"/>
              </a:rPr>
              <a:t>premesse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che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ispiravano</a:t>
            </a:r>
            <a:r>
              <a:rPr lang="en-GB" sz="2400" b="1" dirty="0">
                <a:solidFill>
                  <a:srgbClr val="17082E"/>
                </a:solidFill>
                <a:latin typeface="Times New Roman" pitchFamily="18" charset="0"/>
                <a:cs typeface="Times New Roman" pitchFamily="18" charset="0"/>
              </a:rPr>
              <a:t> le sue </a:t>
            </a:r>
            <a:r>
              <a:rPr lang="en-GB" sz="2400" b="1" dirty="0" err="1">
                <a:solidFill>
                  <a:srgbClr val="17082E"/>
                </a:solidFill>
                <a:latin typeface="Times New Roman" pitchFamily="18" charset="0"/>
                <a:cs typeface="Times New Roman" pitchFamily="18" charset="0"/>
              </a:rPr>
              <a:t>convinzioni</a:t>
            </a:r>
            <a:r>
              <a:rPr lang="en-GB" sz="2400" b="1" dirty="0">
                <a:solidFill>
                  <a:srgbClr val="17082E"/>
                </a:solidFill>
                <a:latin typeface="Times New Roman" pitchFamily="18" charset="0"/>
                <a:cs typeface="Times New Roman" pitchFamily="18" charset="0"/>
              </a:rPr>
              <a:t> in </a:t>
            </a:r>
            <a:r>
              <a:rPr lang="en-GB" sz="2400" b="1" dirty="0" err="1">
                <a:solidFill>
                  <a:srgbClr val="17082E"/>
                </a:solidFill>
                <a:latin typeface="Times New Roman" pitchFamily="18" charset="0"/>
                <a:cs typeface="Times New Roman" pitchFamily="18" charset="0"/>
              </a:rPr>
              <a:t>tema</a:t>
            </a:r>
            <a:r>
              <a:rPr lang="en-GB" sz="2400" b="1" dirty="0">
                <a:solidFill>
                  <a:srgbClr val="17082E"/>
                </a:solidFill>
                <a:latin typeface="Times New Roman" pitchFamily="18" charset="0"/>
                <a:cs typeface="Times New Roman" pitchFamily="18" charset="0"/>
              </a:rPr>
              <a:t> di </a:t>
            </a:r>
            <a:r>
              <a:rPr lang="en-GB" sz="2400" b="1" dirty="0" err="1">
                <a:solidFill>
                  <a:srgbClr val="17082E"/>
                </a:solidFill>
                <a:latin typeface="Times New Roman" pitchFamily="18" charset="0"/>
                <a:cs typeface="Times New Roman" pitchFamily="18" charset="0"/>
              </a:rPr>
              <a:t>educazione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degli</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adulti</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finalizzata</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all’azione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sociale</a:t>
            </a:r>
            <a:r>
              <a:rPr lang="en-GB" sz="2400" b="1" dirty="0">
                <a:solidFill>
                  <a:srgbClr val="17082E"/>
                </a:solidFill>
                <a:latin typeface="Times New Roman" pitchFamily="18" charset="0"/>
                <a:cs typeface="Times New Roman" pitchFamily="18" charset="0"/>
              </a:rPr>
              <a:t> e la </a:t>
            </a:r>
            <a:r>
              <a:rPr lang="en-GB" sz="2400" b="1" dirty="0" err="1">
                <a:solidFill>
                  <a:srgbClr val="17082E"/>
                </a:solidFill>
                <a:latin typeface="Times New Roman" pitchFamily="18" charset="0"/>
                <a:cs typeface="Times New Roman" pitchFamily="18" charset="0"/>
              </a:rPr>
              <a:t>stessa</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immagine</a:t>
            </a:r>
            <a:r>
              <a:rPr lang="en-GB" sz="2400" b="1" dirty="0">
                <a:solidFill>
                  <a:srgbClr val="17082E"/>
                </a:solidFill>
                <a:latin typeface="Times New Roman" pitchFamily="18" charset="0"/>
                <a:cs typeface="Times New Roman" pitchFamily="18" charset="0"/>
              </a:rPr>
              <a:t> di </a:t>
            </a:r>
            <a:r>
              <a:rPr lang="en-GB" sz="2400" b="1" dirty="0" err="1">
                <a:solidFill>
                  <a:srgbClr val="17082E"/>
                </a:solidFill>
                <a:latin typeface="Times New Roman" pitchFamily="18" charset="0"/>
                <a:cs typeface="Times New Roman" pitchFamily="18" charset="0"/>
              </a:rPr>
              <a:t>educatore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che</a:t>
            </a:r>
            <a:r>
              <a:rPr lang="en-GB" sz="2400" b="1" dirty="0">
                <a:solidFill>
                  <a:srgbClr val="17082E"/>
                </a:solidFill>
                <a:latin typeface="Times New Roman" pitchFamily="18" charset="0"/>
                <a:cs typeface="Times New Roman" pitchFamily="18" charset="0"/>
              </a:rPr>
              <a:t> </a:t>
            </a:r>
            <a:r>
              <a:rPr lang="en-GB" sz="2400" b="1" dirty="0" err="1">
                <a:solidFill>
                  <a:srgbClr val="17082E"/>
                </a:solidFill>
                <a:latin typeface="Times New Roman" pitchFamily="18" charset="0"/>
                <a:cs typeface="Times New Roman" pitchFamily="18" charset="0"/>
              </a:rPr>
              <a:t>aveva</a:t>
            </a:r>
            <a:r>
              <a:rPr lang="en-GB" sz="2400" b="1" dirty="0">
                <a:solidFill>
                  <a:srgbClr val="17082E"/>
                </a:solidFill>
                <a:latin typeface="Times New Roman" pitchFamily="18" charset="0"/>
                <a:cs typeface="Times New Roman" pitchFamily="18" charset="0"/>
              </a:rPr>
              <a:t> di </a:t>
            </a:r>
            <a:r>
              <a:rPr lang="en-GB" sz="2400" b="1" dirty="0" err="1">
                <a:solidFill>
                  <a:srgbClr val="17082E"/>
                </a:solidFill>
                <a:latin typeface="Times New Roman" pitchFamily="18" charset="0"/>
                <a:cs typeface="Times New Roman" pitchFamily="18" charset="0"/>
              </a:rPr>
              <a:t>sé</a:t>
            </a:r>
            <a:r>
              <a:rPr lang="en-GB" sz="2400" b="1" dirty="0">
                <a:solidFill>
                  <a:srgbClr val="17082E"/>
                </a:solidFill>
                <a:latin typeface="Times New Roman" pitchFamily="18" charset="0"/>
                <a:cs typeface="Times New Roman" pitchFamily="18" charset="0"/>
              </a:rPr>
              <a:t>.</a:t>
            </a:r>
          </a:p>
          <a:p>
            <a:pPr marL="0" indent="0" algn="just">
              <a:buNone/>
              <a:defRPr/>
            </a:pPr>
            <a:endParaRPr lang="it-IT" sz="1800" b="1" dirty="0">
              <a:solidFill>
                <a:srgbClr val="0070C0"/>
              </a:solidFill>
            </a:endParaRPr>
          </a:p>
        </p:txBody>
      </p:sp>
    </p:spTree>
    <p:extLst>
      <p:ext uri="{BB962C8B-B14F-4D97-AF65-F5344CB8AC3E}">
        <p14:creationId xmlns:p14="http://schemas.microsoft.com/office/powerpoint/2010/main" xmlns="" val="2971438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17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solidFill>
                  <a:srgbClr val="17082E"/>
                </a:solidFill>
                <a:latin typeface="Times New Roman" pitchFamily="18" charset="0"/>
                <a:cs typeface="Times New Roman" pitchFamily="18" charset="0"/>
              </a:rPr>
              <a:t>1) La lettura degli scritti di </a:t>
            </a:r>
            <a:r>
              <a:rPr lang="it-IT" sz="2000" dirty="0" err="1">
                <a:solidFill>
                  <a:srgbClr val="17082E"/>
                </a:solidFill>
                <a:latin typeface="Times New Roman" pitchFamily="18" charset="0"/>
                <a:cs typeface="Times New Roman" pitchFamily="18" charset="0"/>
              </a:rPr>
              <a:t>Freire</a:t>
            </a:r>
            <a:r>
              <a:rPr lang="it-IT" sz="2000" dirty="0">
                <a:solidFill>
                  <a:srgbClr val="17082E"/>
                </a:solidFill>
                <a:latin typeface="Times New Roman" pitchFamily="18" charset="0"/>
                <a:cs typeface="Times New Roman" pitchFamily="18" charset="0"/>
              </a:rPr>
              <a:t>.</a:t>
            </a:r>
          </a:p>
          <a:p>
            <a:pPr marL="0" indent="0" algn="just">
              <a:buNone/>
            </a:pPr>
            <a:r>
              <a:rPr lang="it-IT" sz="2000" dirty="0">
                <a:solidFill>
                  <a:srgbClr val="17082E"/>
                </a:solidFill>
              </a:rPr>
              <a:t>Studioso di origine brasiliana, </a:t>
            </a:r>
            <a:r>
              <a:rPr lang="it-IT" sz="2000" dirty="0" err="1">
                <a:solidFill>
                  <a:srgbClr val="17082E"/>
                </a:solidFill>
              </a:rPr>
              <a:t>Freire</a:t>
            </a:r>
            <a:r>
              <a:rPr lang="it-IT" sz="2000" dirty="0">
                <a:solidFill>
                  <a:srgbClr val="17082E"/>
                </a:solidFill>
              </a:rPr>
              <a:t>, a partire dalla realtà del suo </a:t>
            </a:r>
            <a:r>
              <a:rPr lang="it-IT" sz="2000" dirty="0" smtClean="0">
                <a:solidFill>
                  <a:srgbClr val="17082E"/>
                </a:solidFill>
              </a:rPr>
              <a:t>paese negli </a:t>
            </a:r>
            <a:r>
              <a:rPr lang="it-IT" sz="2000" dirty="0">
                <a:solidFill>
                  <a:srgbClr val="17082E"/>
                </a:solidFill>
              </a:rPr>
              <a:t>anni Sessanta, propone una </a:t>
            </a:r>
            <a:r>
              <a:rPr lang="it-IT" sz="2000" i="1" dirty="0">
                <a:solidFill>
                  <a:srgbClr val="17082E"/>
                </a:solidFill>
              </a:rPr>
              <a:t>pedagogia degli oppressi </a:t>
            </a:r>
            <a:r>
              <a:rPr lang="it-IT" sz="2000" dirty="0">
                <a:solidFill>
                  <a:srgbClr val="17082E"/>
                </a:solidFill>
              </a:rPr>
              <a:t>(1972) volta </a:t>
            </a:r>
            <a:r>
              <a:rPr lang="it-IT" sz="2000" dirty="0" smtClean="0">
                <a:solidFill>
                  <a:srgbClr val="17082E"/>
                </a:solidFill>
              </a:rPr>
              <a:t>ad offrire </a:t>
            </a:r>
            <a:r>
              <a:rPr lang="it-IT" sz="2000" dirty="0">
                <a:solidFill>
                  <a:srgbClr val="17082E"/>
                </a:solidFill>
              </a:rPr>
              <a:t>alle classi deboli l’alfabetizzazione quale strumento di presa </a:t>
            </a:r>
            <a:r>
              <a:rPr lang="it-IT" sz="2000" dirty="0" smtClean="0">
                <a:solidFill>
                  <a:srgbClr val="17082E"/>
                </a:solidFill>
              </a:rPr>
              <a:t>di </a:t>
            </a:r>
            <a:r>
              <a:rPr lang="it-IT" sz="2000" dirty="0">
                <a:solidFill>
                  <a:srgbClr val="17082E"/>
                </a:solidFill>
              </a:rPr>
              <a:t>coscienza e di emancipazione. Egli è infatti convinto che solo attraverso </a:t>
            </a:r>
            <a:r>
              <a:rPr lang="it-IT" sz="2000" dirty="0" smtClean="0">
                <a:solidFill>
                  <a:srgbClr val="17082E"/>
                </a:solidFill>
              </a:rPr>
              <a:t>la conquista </a:t>
            </a:r>
            <a:r>
              <a:rPr lang="it-IT" sz="2000" dirty="0">
                <a:solidFill>
                  <a:srgbClr val="17082E"/>
                </a:solidFill>
              </a:rPr>
              <a:t>della scrittura e della lettura le masse popolari possono </a:t>
            </a:r>
            <a:r>
              <a:rPr lang="it-IT" sz="2000" dirty="0" smtClean="0">
                <a:solidFill>
                  <a:srgbClr val="17082E"/>
                </a:solidFill>
              </a:rPr>
              <a:t>prendere coscienza </a:t>
            </a:r>
            <a:r>
              <a:rPr lang="it-IT" sz="2000" dirty="0">
                <a:solidFill>
                  <a:srgbClr val="17082E"/>
                </a:solidFill>
              </a:rPr>
              <a:t>della propria condizione esistenziale di oppressione, liberarsi </a:t>
            </a:r>
            <a:r>
              <a:rPr lang="it-IT" sz="2000" dirty="0" smtClean="0">
                <a:solidFill>
                  <a:srgbClr val="17082E"/>
                </a:solidFill>
              </a:rPr>
              <a:t>dai vincoli </a:t>
            </a:r>
            <a:r>
              <a:rPr lang="it-IT" sz="2000" dirty="0">
                <a:solidFill>
                  <a:srgbClr val="17082E"/>
                </a:solidFill>
              </a:rPr>
              <a:t>del dominio e della sottomissione e acquisire una visione della </a:t>
            </a:r>
            <a:r>
              <a:rPr lang="it-IT" sz="2000" dirty="0" smtClean="0">
                <a:solidFill>
                  <a:srgbClr val="17082E"/>
                </a:solidFill>
              </a:rPr>
              <a:t>realtà critica </a:t>
            </a:r>
            <a:r>
              <a:rPr lang="it-IT" sz="2000" dirty="0">
                <a:solidFill>
                  <a:srgbClr val="17082E"/>
                </a:solidFill>
              </a:rPr>
              <a:t>e creativa (</a:t>
            </a:r>
            <a:r>
              <a:rPr lang="it-IT" sz="2000" dirty="0" err="1">
                <a:solidFill>
                  <a:srgbClr val="17082E"/>
                </a:solidFill>
              </a:rPr>
              <a:t>Frabboni</a:t>
            </a:r>
            <a:r>
              <a:rPr lang="it-IT" sz="2000" dirty="0">
                <a:solidFill>
                  <a:srgbClr val="17082E"/>
                </a:solidFill>
              </a:rPr>
              <a:t>‐Pinto Minerva, 2002). La pedagogia degli </a:t>
            </a:r>
            <a:r>
              <a:rPr lang="it-IT" sz="2000" dirty="0" smtClean="0">
                <a:solidFill>
                  <a:srgbClr val="17082E"/>
                </a:solidFill>
              </a:rPr>
              <a:t>oppressi perciò </a:t>
            </a:r>
            <a:r>
              <a:rPr lang="it-IT" sz="2000" dirty="0">
                <a:solidFill>
                  <a:srgbClr val="17082E"/>
                </a:solidFill>
              </a:rPr>
              <a:t>concepisce l’educazione come un momento del processo </a:t>
            </a:r>
            <a:r>
              <a:rPr lang="it-IT" sz="2000" dirty="0" smtClean="0">
                <a:solidFill>
                  <a:srgbClr val="17082E"/>
                </a:solidFill>
              </a:rPr>
              <a:t>di trasformazione </a:t>
            </a:r>
            <a:r>
              <a:rPr lang="it-IT" sz="2000" dirty="0">
                <a:solidFill>
                  <a:srgbClr val="17082E"/>
                </a:solidFill>
              </a:rPr>
              <a:t>della società e propone l’educazione per consentire </a:t>
            </a:r>
            <a:r>
              <a:rPr lang="it-IT" sz="2000" dirty="0" smtClean="0">
                <a:solidFill>
                  <a:srgbClr val="17082E"/>
                </a:solidFill>
              </a:rPr>
              <a:t>la conquista </a:t>
            </a:r>
            <a:r>
              <a:rPr lang="it-IT" sz="2000" dirty="0">
                <a:solidFill>
                  <a:srgbClr val="17082E"/>
                </a:solidFill>
              </a:rPr>
              <a:t>degli strumenti espressivi attraverso i quali le masse diventano </a:t>
            </a:r>
            <a:r>
              <a:rPr lang="it-IT" sz="2000" dirty="0" smtClean="0">
                <a:solidFill>
                  <a:srgbClr val="17082E"/>
                </a:solidFill>
              </a:rPr>
              <a:t>coautrici della </a:t>
            </a:r>
            <a:r>
              <a:rPr lang="it-IT" sz="2000" dirty="0">
                <a:solidFill>
                  <a:srgbClr val="17082E"/>
                </a:solidFill>
              </a:rPr>
              <a:t>propria storia. Con questi strumenti, infatti, si </a:t>
            </a:r>
            <a:r>
              <a:rPr lang="it-IT" sz="2000" dirty="0" smtClean="0">
                <a:solidFill>
                  <a:srgbClr val="17082E"/>
                </a:solidFill>
              </a:rPr>
              <a:t>giunge gradualmente </a:t>
            </a:r>
            <a:r>
              <a:rPr lang="it-IT" sz="2000" dirty="0">
                <a:solidFill>
                  <a:srgbClr val="17082E"/>
                </a:solidFill>
              </a:rPr>
              <a:t>alla </a:t>
            </a:r>
            <a:r>
              <a:rPr lang="it-IT" sz="2000" i="1" dirty="0">
                <a:solidFill>
                  <a:srgbClr val="17082E"/>
                </a:solidFill>
              </a:rPr>
              <a:t>presa di distanza </a:t>
            </a:r>
            <a:r>
              <a:rPr lang="it-IT" sz="2000" dirty="0">
                <a:solidFill>
                  <a:srgbClr val="17082E"/>
                </a:solidFill>
              </a:rPr>
              <a:t>dalla propria esperienza di individuo e </a:t>
            </a:r>
            <a:r>
              <a:rPr lang="it-IT" sz="2000" dirty="0" smtClean="0">
                <a:solidFill>
                  <a:srgbClr val="17082E"/>
                </a:solidFill>
              </a:rPr>
              <a:t>di comunità</a:t>
            </a:r>
            <a:r>
              <a:rPr lang="it-IT" sz="2000" dirty="0">
                <a:solidFill>
                  <a:srgbClr val="17082E"/>
                </a:solidFill>
              </a:rPr>
              <a:t>, la si astrae dalla dimensione dell’immediatezza del vissuto e la </a:t>
            </a:r>
            <a:r>
              <a:rPr lang="it-IT" sz="2000" dirty="0" smtClean="0">
                <a:solidFill>
                  <a:srgbClr val="17082E"/>
                </a:solidFill>
              </a:rPr>
              <a:t>si sottopone </a:t>
            </a:r>
            <a:r>
              <a:rPr lang="it-IT" sz="2000" dirty="0">
                <a:solidFill>
                  <a:srgbClr val="17082E"/>
                </a:solidFill>
              </a:rPr>
              <a:t>a riflessione critica. Raccontando e scrivendo il proprio pensiero </a:t>
            </a:r>
            <a:r>
              <a:rPr lang="it-IT" sz="2000" dirty="0" smtClean="0">
                <a:solidFill>
                  <a:srgbClr val="17082E"/>
                </a:solidFill>
              </a:rPr>
              <a:t>e la </a:t>
            </a:r>
            <a:r>
              <a:rPr lang="it-IT" sz="2000" dirty="0">
                <a:solidFill>
                  <a:srgbClr val="17082E"/>
                </a:solidFill>
              </a:rPr>
              <a:t>propria vita, quindi, il soggetto non solo amplia le proprie </a:t>
            </a:r>
            <a:r>
              <a:rPr lang="it-IT" sz="2000" dirty="0" smtClean="0">
                <a:solidFill>
                  <a:srgbClr val="17082E"/>
                </a:solidFill>
              </a:rPr>
              <a:t>competenze lessicali </a:t>
            </a:r>
            <a:r>
              <a:rPr lang="it-IT" sz="2000" dirty="0">
                <a:solidFill>
                  <a:srgbClr val="17082E"/>
                </a:solidFill>
              </a:rPr>
              <a:t>e semantiche, ma matura anche la capacità di </a:t>
            </a:r>
            <a:r>
              <a:rPr lang="it-IT" sz="2000" i="1" dirty="0">
                <a:solidFill>
                  <a:srgbClr val="17082E"/>
                </a:solidFill>
              </a:rPr>
              <a:t>ricostruire </a:t>
            </a:r>
            <a:r>
              <a:rPr lang="it-IT" sz="2000" dirty="0">
                <a:solidFill>
                  <a:srgbClr val="17082E"/>
                </a:solidFill>
              </a:rPr>
              <a:t>i </a:t>
            </a:r>
            <a:r>
              <a:rPr lang="it-IT" sz="2000" dirty="0" smtClean="0">
                <a:solidFill>
                  <a:srgbClr val="17082E"/>
                </a:solidFill>
              </a:rPr>
              <a:t>significati della </a:t>
            </a:r>
            <a:r>
              <a:rPr lang="it-IT" sz="2000" dirty="0">
                <a:solidFill>
                  <a:srgbClr val="17082E"/>
                </a:solidFill>
              </a:rPr>
              <a:t>propria storia e di inserirli in un più ampio schema di significato. </a:t>
            </a:r>
            <a:r>
              <a:rPr lang="it-IT" sz="2000" dirty="0" smtClean="0">
                <a:solidFill>
                  <a:srgbClr val="17082E"/>
                </a:solidFill>
              </a:rPr>
              <a:t>In questa </a:t>
            </a:r>
            <a:r>
              <a:rPr lang="it-IT" sz="2000" dirty="0">
                <a:solidFill>
                  <a:srgbClr val="17082E"/>
                </a:solidFill>
              </a:rPr>
              <a:t>prospettiva, la pedagogia di </a:t>
            </a:r>
            <a:r>
              <a:rPr lang="it-IT" sz="2000" dirty="0" err="1">
                <a:solidFill>
                  <a:srgbClr val="17082E"/>
                </a:solidFill>
              </a:rPr>
              <a:t>Freire</a:t>
            </a:r>
            <a:r>
              <a:rPr lang="it-IT" sz="2000" dirty="0">
                <a:solidFill>
                  <a:srgbClr val="17082E"/>
                </a:solidFill>
              </a:rPr>
              <a:t> si configura come una vera </a:t>
            </a:r>
            <a:r>
              <a:rPr lang="it-IT" sz="2000" dirty="0" smtClean="0">
                <a:solidFill>
                  <a:srgbClr val="17082E"/>
                </a:solidFill>
              </a:rPr>
              <a:t>e propria </a:t>
            </a:r>
            <a:r>
              <a:rPr lang="it-IT" sz="2000" i="1" dirty="0">
                <a:solidFill>
                  <a:srgbClr val="17082E"/>
                </a:solidFill>
              </a:rPr>
              <a:t>presa di coscienza </a:t>
            </a:r>
            <a:r>
              <a:rPr lang="it-IT" sz="2000" dirty="0">
                <a:solidFill>
                  <a:srgbClr val="17082E"/>
                </a:solidFill>
              </a:rPr>
              <a:t>di sé, della propria storia passata, e apre la via </a:t>
            </a:r>
            <a:r>
              <a:rPr lang="it-IT" sz="2000" dirty="0" smtClean="0">
                <a:solidFill>
                  <a:srgbClr val="17082E"/>
                </a:solidFill>
              </a:rPr>
              <a:t>ad una </a:t>
            </a:r>
            <a:r>
              <a:rPr lang="it-IT" sz="2000" dirty="0">
                <a:solidFill>
                  <a:srgbClr val="17082E"/>
                </a:solidFill>
              </a:rPr>
              <a:t>reinterpretazione dell’esistenza che contraddistinguerà il </a:t>
            </a:r>
            <a:r>
              <a:rPr lang="it-IT" sz="2000" dirty="0" smtClean="0">
                <a:solidFill>
                  <a:srgbClr val="17082E"/>
                </a:solidFill>
              </a:rPr>
              <a:t>percorso </a:t>
            </a:r>
            <a:r>
              <a:rPr lang="it-IT" sz="2000" dirty="0">
                <a:solidFill>
                  <a:srgbClr val="17082E"/>
                </a:solidFill>
              </a:rPr>
              <a:t>futuro</a:t>
            </a:r>
            <a:r>
              <a:rPr lang="it-IT" sz="2000" dirty="0" smtClean="0">
                <a:solidFill>
                  <a:srgbClr val="17082E"/>
                </a:solidFill>
              </a:rPr>
              <a:t>.</a:t>
            </a:r>
            <a:endParaRPr lang="it-IT" sz="2000" dirty="0">
              <a:solidFill>
                <a:srgbClr val="17082E"/>
              </a:solidFill>
            </a:endParaRPr>
          </a:p>
        </p:txBody>
      </p:sp>
    </p:spTree>
    <p:extLst>
      <p:ext uri="{BB962C8B-B14F-4D97-AF65-F5344CB8AC3E}">
        <p14:creationId xmlns:p14="http://schemas.microsoft.com/office/powerpoint/2010/main" xmlns="" val="4248317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18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1800" dirty="0">
                <a:solidFill>
                  <a:srgbClr val="17082E"/>
                </a:solidFill>
              </a:rPr>
              <a:t>All’opera di </a:t>
            </a:r>
            <a:r>
              <a:rPr lang="it-IT" sz="1800" dirty="0" err="1">
                <a:solidFill>
                  <a:srgbClr val="17082E"/>
                </a:solidFill>
              </a:rPr>
              <a:t>Freire</a:t>
            </a:r>
            <a:r>
              <a:rPr lang="it-IT" sz="1800" dirty="0">
                <a:solidFill>
                  <a:srgbClr val="17082E"/>
                </a:solidFill>
              </a:rPr>
              <a:t> </a:t>
            </a:r>
            <a:r>
              <a:rPr lang="it-IT" sz="1800" dirty="0" smtClean="0">
                <a:solidFill>
                  <a:srgbClr val="17082E"/>
                </a:solidFill>
              </a:rPr>
              <a:t>dunque si </a:t>
            </a:r>
            <a:r>
              <a:rPr lang="it-IT" sz="1800" dirty="0">
                <a:solidFill>
                  <a:srgbClr val="17082E"/>
                </a:solidFill>
              </a:rPr>
              <a:t>ispira </a:t>
            </a:r>
            <a:r>
              <a:rPr lang="it-IT" sz="1800" dirty="0" err="1">
                <a:solidFill>
                  <a:srgbClr val="17082E"/>
                </a:solidFill>
              </a:rPr>
              <a:t>Mezirow</a:t>
            </a:r>
            <a:r>
              <a:rPr lang="it-IT" sz="1800" dirty="0">
                <a:solidFill>
                  <a:srgbClr val="17082E"/>
                </a:solidFill>
              </a:rPr>
              <a:t> all’inizio degli studi e ricerche che lo conducono all’elaborazione della teoria trasformativa. “La sua ambizione è insegnare anzitutto a pensare, a ragionare, a riflettere con la propria testa a donne e uomini che si trovano coinvolti in eventi formativi progettati per loro e in quelle situazioni critiche che ogni adulto conosce e attraversa vivendo” (Demetrio, 2003b, p. VIII).</a:t>
            </a:r>
          </a:p>
          <a:p>
            <a:pPr marL="0" indent="0" algn="just">
              <a:buNone/>
            </a:pPr>
            <a:r>
              <a:rPr lang="it-IT" sz="1800" dirty="0" smtClean="0">
                <a:solidFill>
                  <a:srgbClr val="17082E"/>
                </a:solidFill>
                <a:cs typeface="Times New Roman" pitchFamily="18" charset="0"/>
              </a:rPr>
              <a:t>2</a:t>
            </a:r>
            <a:r>
              <a:rPr lang="it-IT" sz="1800" dirty="0">
                <a:solidFill>
                  <a:srgbClr val="17082E"/>
                </a:solidFill>
                <a:cs typeface="Times New Roman" pitchFamily="18" charset="0"/>
              </a:rPr>
              <a:t>) e 3) Un altro evento importante è legato alla decisione di sua moglie </a:t>
            </a:r>
            <a:r>
              <a:rPr lang="it-IT" sz="1800" dirty="0" err="1">
                <a:solidFill>
                  <a:srgbClr val="17082E"/>
                </a:solidFill>
                <a:cs typeface="Times New Roman" pitchFamily="18" charset="0"/>
              </a:rPr>
              <a:t>Edee</a:t>
            </a:r>
            <a:r>
              <a:rPr lang="it-IT" sz="1800" dirty="0">
                <a:solidFill>
                  <a:srgbClr val="17082E"/>
                </a:solidFill>
                <a:cs typeface="Times New Roman" pitchFamily="18" charset="0"/>
              </a:rPr>
              <a:t> di riprendere gli studi universitari abbandonati anni prima. E’ proprio dall’osservazione dei cambiamenti, nel comportamento e nello stile di vita della moglie, dopo la ripresa degli studi, che </a:t>
            </a:r>
            <a:r>
              <a:rPr lang="it-IT" sz="1800" dirty="0" err="1">
                <a:solidFill>
                  <a:srgbClr val="17082E"/>
                </a:solidFill>
                <a:cs typeface="Times New Roman" pitchFamily="18" charset="0"/>
              </a:rPr>
              <a:t>Mezirow</a:t>
            </a:r>
            <a:r>
              <a:rPr lang="it-IT" sz="1800" dirty="0">
                <a:solidFill>
                  <a:srgbClr val="17082E"/>
                </a:solidFill>
                <a:cs typeface="Times New Roman" pitchFamily="18" charset="0"/>
              </a:rPr>
              <a:t> ebbe la prima intuizione sul processo di trasformazione delle prospettive di significato. Molte delle partecipanti ai corsi, osservate da </a:t>
            </a:r>
            <a:r>
              <a:rPr lang="it-IT" sz="1800" dirty="0" err="1">
                <a:solidFill>
                  <a:srgbClr val="17082E"/>
                </a:solidFill>
                <a:cs typeface="Times New Roman" pitchFamily="18" charset="0"/>
              </a:rPr>
              <a:t>Mezirow</a:t>
            </a:r>
            <a:r>
              <a:rPr lang="it-IT" sz="1800" dirty="0">
                <a:solidFill>
                  <a:srgbClr val="17082E"/>
                </a:solidFill>
                <a:cs typeface="Times New Roman" pitchFamily="18" charset="0"/>
              </a:rPr>
              <a:t>, misero radicalmente in discussione la concezione che avevano di loro stesse e del loro ruolo sociale. A partire da questa ricerca </a:t>
            </a:r>
            <a:r>
              <a:rPr lang="it-IT" sz="1800" dirty="0" err="1">
                <a:solidFill>
                  <a:srgbClr val="17082E"/>
                </a:solidFill>
                <a:cs typeface="Times New Roman" pitchFamily="18" charset="0"/>
              </a:rPr>
              <a:t>Mezirow</a:t>
            </a:r>
            <a:r>
              <a:rPr lang="it-IT" sz="1800" dirty="0">
                <a:solidFill>
                  <a:srgbClr val="17082E"/>
                </a:solidFill>
                <a:cs typeface="Times New Roman" pitchFamily="18" charset="0"/>
              </a:rPr>
              <a:t> cominciò a formalizzare il processo di cambiamento, sia personale che lavorativo riscontrato  in queste donne, a cui darà il nome di </a:t>
            </a:r>
            <a:r>
              <a:rPr lang="it-IT" sz="1800" i="1" u="sng" dirty="0">
                <a:solidFill>
                  <a:srgbClr val="17082E"/>
                </a:solidFill>
                <a:cs typeface="Times New Roman" pitchFamily="18" charset="0"/>
              </a:rPr>
              <a:t>trasformazione delle prospettive. </a:t>
            </a:r>
            <a:r>
              <a:rPr lang="it-IT" sz="1800" i="1" dirty="0">
                <a:solidFill>
                  <a:srgbClr val="17082E"/>
                </a:solidFill>
                <a:cs typeface="Times New Roman" pitchFamily="18" charset="0"/>
              </a:rPr>
              <a:t> </a:t>
            </a:r>
          </a:p>
          <a:p>
            <a:pPr marL="0" indent="0" algn="just">
              <a:buNone/>
            </a:pPr>
            <a:r>
              <a:rPr lang="it-IT" sz="1800" dirty="0">
                <a:solidFill>
                  <a:srgbClr val="17082E"/>
                </a:solidFill>
                <a:cs typeface="Times New Roman" pitchFamily="18" charset="0"/>
              </a:rPr>
              <a:t>4) Dalla collaborazione con lo psichiatra Roger Gould, che stava studiando a delle vie di congiunzione tra psicanalisi e discipline legate all’educazione, </a:t>
            </a:r>
            <a:r>
              <a:rPr lang="it-IT" sz="1800" dirty="0" err="1">
                <a:solidFill>
                  <a:srgbClr val="17082E"/>
                </a:solidFill>
                <a:cs typeface="Times New Roman" pitchFamily="18" charset="0"/>
              </a:rPr>
              <a:t>Mezirow</a:t>
            </a:r>
            <a:r>
              <a:rPr lang="it-IT" sz="1800" dirty="0">
                <a:solidFill>
                  <a:srgbClr val="17082E"/>
                </a:solidFill>
                <a:cs typeface="Times New Roman" pitchFamily="18" charset="0"/>
              </a:rPr>
              <a:t> cominciò a sentire il bisogno di inserire nella sua teoria una dimensione psicologica. Con l’aiuto della psicologia </a:t>
            </a:r>
            <a:r>
              <a:rPr lang="it-IT" sz="1800" dirty="0" err="1">
                <a:solidFill>
                  <a:srgbClr val="17082E"/>
                </a:solidFill>
                <a:cs typeface="Times New Roman" pitchFamily="18" charset="0"/>
              </a:rPr>
              <a:t>Mezirow</a:t>
            </a:r>
            <a:r>
              <a:rPr lang="it-IT" sz="1800" dirty="0">
                <a:solidFill>
                  <a:srgbClr val="17082E"/>
                </a:solidFill>
                <a:cs typeface="Times New Roman" pitchFamily="18" charset="0"/>
              </a:rPr>
              <a:t> riesce ad integrare nelle idee di </a:t>
            </a:r>
            <a:r>
              <a:rPr lang="it-IT" sz="1800" dirty="0" err="1">
                <a:solidFill>
                  <a:srgbClr val="17082E"/>
                </a:solidFill>
                <a:cs typeface="Times New Roman" pitchFamily="18" charset="0"/>
              </a:rPr>
              <a:t>Freire</a:t>
            </a:r>
            <a:r>
              <a:rPr lang="it-IT" sz="1800" dirty="0">
                <a:solidFill>
                  <a:srgbClr val="17082E"/>
                </a:solidFill>
                <a:cs typeface="Times New Roman" pitchFamily="18" charset="0"/>
              </a:rPr>
              <a:t> di apprendimento attraverso i condizionamenti sociali, una dimensione che concerne le diversità </a:t>
            </a:r>
            <a:r>
              <a:rPr lang="it-IT" sz="1800" dirty="0" err="1">
                <a:solidFill>
                  <a:srgbClr val="17082E"/>
                </a:solidFill>
                <a:cs typeface="Times New Roman" pitchFamily="18" charset="0"/>
              </a:rPr>
              <a:t>bio</a:t>
            </a:r>
            <a:r>
              <a:rPr lang="it-IT" sz="1800" dirty="0">
                <a:solidFill>
                  <a:srgbClr val="17082E"/>
                </a:solidFill>
                <a:cs typeface="Times New Roman" pitchFamily="18" charset="0"/>
              </a:rPr>
              <a:t>-psicologiche tra gli individui, ipotizzando quindi percorsi di crescita ancora più differenziati e personalizzati. </a:t>
            </a: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2540555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19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smtClean="0"/>
              <a:t>A </a:t>
            </a:r>
            <a:r>
              <a:rPr lang="it-IT" sz="2000" dirty="0"/>
              <a:t>distanza di dieci anni dalla pubblicazione del </a:t>
            </a:r>
            <a:r>
              <a:rPr lang="it-IT" sz="2000" i="1" dirty="0" err="1"/>
              <a:t>Self-directed</a:t>
            </a:r>
            <a:r>
              <a:rPr lang="it-IT" sz="2000" i="1" dirty="0"/>
              <a:t> Learning </a:t>
            </a:r>
            <a:r>
              <a:rPr lang="it-IT" sz="2000" dirty="0"/>
              <a:t>di </a:t>
            </a:r>
            <a:r>
              <a:rPr lang="it-IT" sz="2000" dirty="0" err="1"/>
              <a:t>Knowles</a:t>
            </a:r>
            <a:r>
              <a:rPr lang="it-IT" sz="2000" dirty="0"/>
              <a:t> </a:t>
            </a:r>
            <a:r>
              <a:rPr lang="en-US" sz="2000" dirty="0"/>
              <a:t>(1975), Brookfield </a:t>
            </a:r>
            <a:r>
              <a:rPr lang="en-US" sz="2000" dirty="0" err="1"/>
              <a:t>raccoglie</a:t>
            </a:r>
            <a:r>
              <a:rPr lang="en-US" sz="2000" dirty="0"/>
              <a:t> in </a:t>
            </a:r>
            <a:r>
              <a:rPr lang="en-US" sz="2000" i="1" dirty="0"/>
              <a:t>Self-directed Learning: From Theory to Practice </a:t>
            </a:r>
            <a:r>
              <a:rPr lang="en-US" sz="2000" dirty="0"/>
              <a:t>(1985)</a:t>
            </a:r>
            <a:r>
              <a:rPr lang="en-US" sz="2000" b="1" dirty="0">
                <a:solidFill>
                  <a:srgbClr val="FF0000"/>
                </a:solidFill>
              </a:rPr>
              <a:t>**</a:t>
            </a:r>
            <a:r>
              <a:rPr lang="en-US" sz="2000" dirty="0"/>
              <a:t> </a:t>
            </a:r>
            <a:r>
              <a:rPr lang="it-IT" sz="2000" dirty="0"/>
              <a:t>i contributi più significativi che guardano all’auto-apprendimento da una prospettiva trasformativa. </a:t>
            </a:r>
            <a:r>
              <a:rPr lang="it-IT" sz="2000" dirty="0" err="1"/>
              <a:t>Mezirow</a:t>
            </a:r>
            <a:r>
              <a:rPr lang="it-IT" sz="2000" dirty="0"/>
              <a:t> è presente nel volume con il saggio </a:t>
            </a:r>
            <a:r>
              <a:rPr lang="it-IT" sz="2000" i="1" dirty="0"/>
              <a:t>A </a:t>
            </a:r>
            <a:r>
              <a:rPr lang="it-IT" sz="2000" i="1" dirty="0" err="1"/>
              <a:t>critical</a:t>
            </a:r>
            <a:r>
              <a:rPr lang="it-IT" sz="2000" i="1" dirty="0"/>
              <a:t> </a:t>
            </a:r>
            <a:r>
              <a:rPr lang="it-IT" sz="2000" i="1" dirty="0" err="1"/>
              <a:t>theory</a:t>
            </a:r>
            <a:r>
              <a:rPr lang="it-IT" sz="2000" i="1" dirty="0"/>
              <a:t> of self-</a:t>
            </a:r>
            <a:r>
              <a:rPr lang="it-IT" sz="2000" i="1" dirty="0" err="1"/>
              <a:t>directed</a:t>
            </a:r>
            <a:r>
              <a:rPr lang="it-IT" sz="2000" i="1" dirty="0"/>
              <a:t> </a:t>
            </a:r>
            <a:r>
              <a:rPr lang="it-IT" sz="2000" i="1" dirty="0" err="1"/>
              <a:t>learning</a:t>
            </a:r>
            <a:r>
              <a:rPr lang="it-IT" sz="2000" i="1" dirty="0"/>
              <a:t> </a:t>
            </a:r>
            <a:r>
              <a:rPr lang="it-IT" sz="2000" dirty="0"/>
              <a:t>nel quale elabora il concetto di autoformazione che sta alla base della formazione di sé “andando oltre la pur condivisibile, ma a questo punto ormai troppo generica istanza posta da </a:t>
            </a:r>
            <a:r>
              <a:rPr lang="it-IT" sz="2000" dirty="0" err="1"/>
              <a:t>Knowles</a:t>
            </a:r>
            <a:r>
              <a:rPr lang="it-IT" sz="2000" dirty="0"/>
              <a:t>” (Quaglino, 2004b, p. XIII</a:t>
            </a:r>
            <a:r>
              <a:rPr lang="it-IT" sz="2000" dirty="0" smtClean="0"/>
              <a:t>)</a:t>
            </a:r>
            <a:r>
              <a:rPr lang="it-IT" sz="2000" b="1" dirty="0" smtClean="0">
                <a:solidFill>
                  <a:srgbClr val="FF0000"/>
                </a:solidFill>
              </a:rPr>
              <a:t>***</a:t>
            </a:r>
            <a:r>
              <a:rPr lang="it-IT" sz="2000" dirty="0" smtClean="0"/>
              <a:t>. Per </a:t>
            </a:r>
            <a:r>
              <a:rPr lang="it-IT" sz="2000" dirty="0" err="1"/>
              <a:t>Mezirow</a:t>
            </a:r>
            <a:r>
              <a:rPr lang="it-IT" sz="2000" dirty="0"/>
              <a:t> (2004) lo scopo primario dell’apprendimento è quello di permetterci di capire il senso delle nostre esperienze. Per meglio comprendere cosa sia l’apprendimento autodiretto, </a:t>
            </a:r>
            <a:r>
              <a:rPr lang="it-IT" sz="2000" dirty="0" err="1"/>
              <a:t>Mezirow</a:t>
            </a:r>
            <a:r>
              <a:rPr lang="it-IT" sz="2000" dirty="0"/>
              <a:t> distingue tre tipi di apprendimento: </a:t>
            </a:r>
            <a:r>
              <a:rPr lang="it-IT" sz="2000" b="1" dirty="0">
                <a:solidFill>
                  <a:srgbClr val="FF0000"/>
                </a:solidFill>
              </a:rPr>
              <a:t>l’apprendimento strumentale</a:t>
            </a:r>
            <a:r>
              <a:rPr lang="it-IT" sz="2000" dirty="0"/>
              <a:t>, che è </a:t>
            </a:r>
            <a:r>
              <a:rPr lang="it-IT" sz="2000" i="1" dirty="0"/>
              <a:t>orientato al compito </a:t>
            </a:r>
            <a:r>
              <a:rPr lang="it-IT" sz="2000" dirty="0"/>
              <a:t>e consente all’individuo di esercitare il proprio controllo sull'ambiente o sulle altre persone; </a:t>
            </a:r>
            <a:r>
              <a:rPr lang="it-IT" sz="2000" b="1" dirty="0">
                <a:solidFill>
                  <a:srgbClr val="FF0000"/>
                </a:solidFill>
              </a:rPr>
              <a:t>l'apprendimento dialettico</a:t>
            </a:r>
            <a:r>
              <a:rPr lang="it-IT" sz="2000" dirty="0"/>
              <a:t>, attraverso il quale riusciamo a capire cosa intendono gli altri quando interagiscono con noi; e </a:t>
            </a:r>
            <a:r>
              <a:rPr lang="it-IT" sz="2000" b="1" dirty="0">
                <a:solidFill>
                  <a:srgbClr val="FF0000"/>
                </a:solidFill>
              </a:rPr>
              <a:t>l'apprendimento autoriflessivo</a:t>
            </a:r>
            <a:r>
              <a:rPr lang="it-IT" sz="2000" dirty="0"/>
              <a:t>, che ci permette di comprendere noi stessi (</a:t>
            </a:r>
            <a:r>
              <a:rPr lang="it-IT" sz="2000" dirty="0" err="1"/>
              <a:t>Mezirow</a:t>
            </a:r>
            <a:r>
              <a:rPr lang="it-IT" sz="2000" dirty="0"/>
              <a:t>, 1981; 2004). Ciascun tipo di apprendimento è caratterizzato da finalità, contenuti e metodi specifici che si applicano anche ai discenti autodiretti. Cosa comporta ciascun tipo di apprendimento? Quale tipo di processo implicano? A quale modello di conoscenza danno accesso? </a:t>
            </a:r>
            <a:endParaRPr lang="it-IT" sz="2000" b="1" dirty="0">
              <a:solidFill>
                <a:srgbClr val="0070C0"/>
              </a:solidFill>
            </a:endParaRP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2540555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20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Attraverso </a:t>
            </a:r>
            <a:r>
              <a:rPr lang="it-IT" sz="2000" b="1" dirty="0">
                <a:solidFill>
                  <a:srgbClr val="FF0000"/>
                </a:solidFill>
              </a:rPr>
              <a:t>l’apprendimento strumentale </a:t>
            </a:r>
            <a:r>
              <a:rPr lang="it-IT" sz="2000" dirty="0"/>
              <a:t>l’individuo, </a:t>
            </a:r>
            <a:r>
              <a:rPr lang="it-IT" sz="2000" dirty="0" smtClean="0"/>
              <a:t>trovandosi </a:t>
            </a:r>
            <a:r>
              <a:rPr lang="it-IT" sz="2000" dirty="0"/>
              <a:t>formula “una previsione su cose o eventi osservabili”, determina </a:t>
            </a:r>
            <a:r>
              <a:rPr lang="it-IT" sz="2000" dirty="0" smtClean="0"/>
              <a:t>la </a:t>
            </a:r>
            <a:r>
              <a:rPr lang="it-IT" sz="2000" dirty="0"/>
              <a:t>correttezza delle ipotesi in modo deduttivo e solo allora elabora le </a:t>
            </a:r>
            <a:r>
              <a:rPr lang="it-IT" sz="2000" dirty="0" smtClean="0"/>
              <a:t>proprie generalizzazioni</a:t>
            </a:r>
            <a:r>
              <a:rPr lang="it-IT" sz="2000" dirty="0"/>
              <a:t>. Questo tipo di apprendimento mira alla comprensione delle </a:t>
            </a:r>
            <a:r>
              <a:rPr lang="it-IT" sz="2000" dirty="0" smtClean="0"/>
              <a:t>relazioni causa-effetto </a:t>
            </a:r>
            <a:r>
              <a:rPr lang="it-IT" sz="2000" dirty="0"/>
              <a:t>allo scopo ultimo di “accrescere il proprio controllo” e di “migliorare </a:t>
            </a:r>
            <a:r>
              <a:rPr lang="it-IT" sz="2000" dirty="0" smtClean="0"/>
              <a:t>nella performance</a:t>
            </a:r>
            <a:r>
              <a:rPr lang="it-IT" sz="2000" dirty="0"/>
              <a:t>”. La conoscenza che ne deriva è, in questo caso, </a:t>
            </a:r>
            <a:r>
              <a:rPr lang="it-IT" sz="2000" i="1" dirty="0"/>
              <a:t>prescrittiva </a:t>
            </a:r>
            <a:r>
              <a:rPr lang="it-IT" sz="2000" dirty="0"/>
              <a:t>(</a:t>
            </a:r>
            <a:r>
              <a:rPr lang="it-IT" sz="2000" dirty="0" err="1"/>
              <a:t>Mezirow</a:t>
            </a:r>
            <a:r>
              <a:rPr lang="it-IT" sz="2000" dirty="0"/>
              <a:t>, 2004</a:t>
            </a:r>
            <a:r>
              <a:rPr lang="it-IT" sz="2000" dirty="0" smtClean="0"/>
              <a:t>). L’apprendimento </a:t>
            </a:r>
            <a:r>
              <a:rPr lang="it-IT" sz="2000" dirty="0"/>
              <a:t>dialettico è il tipo di apprendimento che si realizza </a:t>
            </a:r>
            <a:r>
              <a:rPr lang="it-IT" sz="2000" dirty="0" smtClean="0"/>
              <a:t>più frequentemente </a:t>
            </a:r>
            <a:r>
              <a:rPr lang="it-IT" sz="2000" dirty="0"/>
              <a:t>nella vita dell’adulto. Ha a che fare con il mondo dei concetti </a:t>
            </a:r>
            <a:r>
              <a:rPr lang="it-IT" sz="2000" dirty="0" smtClean="0"/>
              <a:t>astratti, come </a:t>
            </a:r>
            <a:r>
              <a:rPr lang="it-IT" sz="2000" dirty="0"/>
              <a:t>per esempio i sentimenti, la morale, la religione, la politica. Quando le </a:t>
            </a:r>
            <a:r>
              <a:rPr lang="it-IT" sz="2000" dirty="0" smtClean="0"/>
              <a:t>interazioni vertono </a:t>
            </a:r>
            <a:r>
              <a:rPr lang="it-IT" sz="2000" dirty="0"/>
              <a:t>su questi ambiti concettuali, gli individui devono interpretare il significato </a:t>
            </a:r>
            <a:r>
              <a:rPr lang="it-IT" sz="2000" dirty="0" smtClean="0"/>
              <a:t>delle rispettive </a:t>
            </a:r>
            <a:r>
              <a:rPr lang="it-IT" sz="2000" dirty="0"/>
              <a:t>asserzioni senza poter ricorrere a metodi empirici che permettano di </a:t>
            </a:r>
            <a:r>
              <a:rPr lang="it-IT" sz="2000" dirty="0" smtClean="0"/>
              <a:t>stabilire la </a:t>
            </a:r>
            <a:r>
              <a:rPr lang="it-IT" sz="2000" dirty="0"/>
              <a:t>validità delle asserzioni stesse. Il consenso è l’unico dispositivo a cui l’individuo </a:t>
            </a:r>
            <a:r>
              <a:rPr lang="it-IT" sz="2000" dirty="0" smtClean="0"/>
              <a:t>può ricorrere </a:t>
            </a:r>
            <a:r>
              <a:rPr lang="it-IT" sz="2000" dirty="0"/>
              <a:t>per decidere sulla validità delle opinioni proprie o altrui.</a:t>
            </a:r>
            <a:endParaRPr lang="it-IT" sz="2000" b="1" dirty="0">
              <a:solidFill>
                <a:srgbClr val="0070C0"/>
              </a:solidFill>
            </a:endParaRPr>
          </a:p>
          <a:p>
            <a:pPr marL="0" indent="0" algn="just">
              <a:buNone/>
            </a:pPr>
            <a:r>
              <a:rPr lang="it-IT" sz="2000" dirty="0"/>
              <a:t>Il criterio </a:t>
            </a:r>
            <a:r>
              <a:rPr lang="it-IT" sz="2000" dirty="0" smtClean="0"/>
              <a:t>adottato sarà </a:t>
            </a:r>
            <a:r>
              <a:rPr lang="it-IT" sz="2000" dirty="0"/>
              <a:t>insieme quantitativo e qualitativo: “In mancanza di test empirici, sappiamo cosa c'è </a:t>
            </a:r>
            <a:r>
              <a:rPr lang="it-IT" sz="2000" dirty="0" smtClean="0"/>
              <a:t>di valido </a:t>
            </a:r>
            <a:r>
              <a:rPr lang="it-IT" sz="2000" dirty="0"/>
              <a:t>nelle asserzioni degli altri e ci convinciamo della validità delle nostre idee, </a:t>
            </a:r>
            <a:r>
              <a:rPr lang="it-IT" sz="2000" dirty="0" smtClean="0"/>
              <a:t>basandoci sul </a:t>
            </a:r>
            <a:r>
              <a:rPr lang="it-IT" sz="2000" dirty="0"/>
              <a:t>consenso più ampio possibile di coloro che riteniamo informati, obiettivi e razionali</a:t>
            </a:r>
            <a:r>
              <a:rPr lang="it-IT" sz="2000" dirty="0" smtClean="0"/>
              <a:t>” (</a:t>
            </a:r>
            <a:r>
              <a:rPr lang="it-IT" sz="2000" dirty="0" err="1"/>
              <a:t>Mezirow</a:t>
            </a:r>
            <a:r>
              <a:rPr lang="it-IT" sz="2000" dirty="0"/>
              <a:t>, 2004, p. 9). La legittimità delle opinioni unanimi conseguite </a:t>
            </a:r>
            <a:r>
              <a:rPr lang="it-IT" sz="2000" dirty="0" smtClean="0"/>
              <a:t>dialetticamente è</a:t>
            </a:r>
            <a:r>
              <a:rPr lang="it-IT" sz="2000" dirty="0"/>
              <a:t>, però, funzione di criteri di razionalità e di validità che sono transitori (e anche </a:t>
            </a:r>
            <a:r>
              <a:rPr lang="it-IT" sz="2000" dirty="0" smtClean="0"/>
              <a:t>locali perché marcati</a:t>
            </a:r>
            <a:endParaRPr lang="it-IT" sz="2000" b="1" dirty="0">
              <a:solidFill>
                <a:srgbClr val="17082E"/>
              </a:solidFill>
            </a:endParaRPr>
          </a:p>
        </p:txBody>
      </p:sp>
    </p:spTree>
    <p:extLst>
      <p:ext uri="{BB962C8B-B14F-4D97-AF65-F5344CB8AC3E}">
        <p14:creationId xmlns:p14="http://schemas.microsoft.com/office/powerpoint/2010/main" xmlns="" val="1751711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21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culturalmente, potremmo aggiungere), ed è perciò </a:t>
            </a:r>
            <a:r>
              <a:rPr lang="it-IT" sz="2000" i="1" dirty="0"/>
              <a:t>sempre </a:t>
            </a:r>
            <a:r>
              <a:rPr lang="it-IT" sz="2000" i="1" dirty="0" smtClean="0"/>
              <a:t>provvisoria</a:t>
            </a:r>
            <a:r>
              <a:rPr lang="it-IT" sz="2000" dirty="0" smtClean="0"/>
              <a:t>. </a:t>
            </a:r>
          </a:p>
          <a:p>
            <a:pPr marL="0" indent="0" algn="just">
              <a:buNone/>
            </a:pPr>
            <a:r>
              <a:rPr lang="it-IT" sz="2000" dirty="0" smtClean="0"/>
              <a:t>Se </a:t>
            </a:r>
            <a:r>
              <a:rPr lang="it-IT" sz="2000" dirty="0"/>
              <a:t>nell’apprendimento strumentale la strategia messa in atto è la verifica delle </a:t>
            </a:r>
            <a:r>
              <a:rPr lang="it-IT" sz="2000" dirty="0" smtClean="0"/>
              <a:t>ipotesi, nell’apprendimento </a:t>
            </a:r>
            <a:r>
              <a:rPr lang="it-IT" sz="2000" dirty="0"/>
              <a:t>dialettico si analizzano i fenomeni e li si interpretano alla luce </a:t>
            </a:r>
            <a:r>
              <a:rPr lang="it-IT" sz="2000" dirty="0" smtClean="0"/>
              <a:t>di schemi </a:t>
            </a:r>
            <a:r>
              <a:rPr lang="it-IT" sz="2000" dirty="0"/>
              <a:t>di significato, cioè “le convenzioni, gli atteggiamenti e le reazioni emotive” </a:t>
            </a:r>
            <a:r>
              <a:rPr lang="it-IT" sz="2000" dirty="0" smtClean="0"/>
              <a:t>che sono </a:t>
            </a:r>
            <a:r>
              <a:rPr lang="it-IT" sz="2000" dirty="0"/>
              <a:t>nate da interpretazioni precedenti, che “fungono da consuetudini di </a:t>
            </a:r>
            <a:r>
              <a:rPr lang="it-IT" sz="2000" dirty="0" smtClean="0"/>
              <a:t>aspettativa specifiche”. </a:t>
            </a:r>
            <a:r>
              <a:rPr lang="it-IT" sz="2000" dirty="0"/>
              <a:t>Insiemi di schemi di significato costituiscono le prospettive </a:t>
            </a:r>
            <a:r>
              <a:rPr lang="it-IT" sz="2000" dirty="0" smtClean="0"/>
              <a:t>di significato</a:t>
            </a:r>
            <a:r>
              <a:rPr lang="it-IT" sz="2000" dirty="0"/>
              <a:t>, “gruppi di schemi di significato interconnessi tra loro” (</a:t>
            </a:r>
            <a:r>
              <a:rPr lang="it-IT" sz="2000" dirty="0" err="1"/>
              <a:t>Mezirow</a:t>
            </a:r>
            <a:r>
              <a:rPr lang="it-IT" sz="2000" dirty="0"/>
              <a:t>, 2003, </a:t>
            </a:r>
            <a:r>
              <a:rPr lang="it-IT" sz="2000" dirty="0" smtClean="0"/>
              <a:t>p. 40). L</a:t>
            </a:r>
            <a:r>
              <a:rPr lang="it-IT" sz="2000" dirty="0"/>
              <a:t>’ apprendimento dialettico non si propone di indagare la relazione </a:t>
            </a:r>
            <a:r>
              <a:rPr lang="it-IT" sz="2000" dirty="0" smtClean="0"/>
              <a:t>causa-effetto, come </a:t>
            </a:r>
            <a:r>
              <a:rPr lang="it-IT" sz="2000" dirty="0"/>
              <a:t>accade per l’apprendimento strumentale, bensì di “creare visibilità </a:t>
            </a:r>
            <a:r>
              <a:rPr lang="it-IT" sz="2000" dirty="0" smtClean="0"/>
              <a:t>e comprensione</a:t>
            </a:r>
            <a:r>
              <a:rPr lang="it-IT" sz="2000" dirty="0"/>
              <a:t>” e la conoscenza a cui l’individuo perviene è </a:t>
            </a:r>
            <a:r>
              <a:rPr lang="it-IT" sz="2000" i="1" dirty="0"/>
              <a:t>più indicativa </a:t>
            </a:r>
            <a:r>
              <a:rPr lang="it-IT" sz="2000" i="1" dirty="0" smtClean="0"/>
              <a:t>che prescrittiva </a:t>
            </a:r>
            <a:r>
              <a:rPr lang="it-IT" sz="2000" dirty="0"/>
              <a:t>(</a:t>
            </a:r>
            <a:r>
              <a:rPr lang="it-IT" sz="2000" dirty="0" err="1"/>
              <a:t>Mezirow</a:t>
            </a:r>
            <a:r>
              <a:rPr lang="it-IT" sz="2000" dirty="0"/>
              <a:t>, 2004, p. 11). Nell’apprendimento dialettico il discente riflette </a:t>
            </a:r>
            <a:r>
              <a:rPr lang="it-IT" sz="2000" dirty="0" smtClean="0"/>
              <a:t>e riconsidera </a:t>
            </a:r>
            <a:r>
              <a:rPr lang="it-IT" sz="2000" dirty="0"/>
              <a:t>la propria esperienza di vita la quale gli fornisce possibili spiegazioni </a:t>
            </a:r>
            <a:r>
              <a:rPr lang="it-IT" sz="2000" dirty="0" smtClean="0"/>
              <a:t>degli eventi da comprendere.</a:t>
            </a:r>
          </a:p>
          <a:p>
            <a:pPr marL="0" indent="0" algn="just">
              <a:buNone/>
            </a:pPr>
            <a:r>
              <a:rPr lang="it-IT" sz="2000" dirty="0"/>
              <a:t>A differenza dell’apprendimento strumentale e dell’apprendimento </a:t>
            </a:r>
            <a:r>
              <a:rPr lang="it-IT" sz="2000" dirty="0" smtClean="0"/>
              <a:t>dialettico, l’apprendimento </a:t>
            </a:r>
            <a:r>
              <a:rPr lang="it-IT" sz="2000" dirty="0"/>
              <a:t>autoriflessivo si prefigge una più approfondita comprensione del </a:t>
            </a:r>
            <a:r>
              <a:rPr lang="it-IT" sz="2000" dirty="0" smtClean="0"/>
              <a:t>sé tramite </a:t>
            </a:r>
            <a:r>
              <a:rPr lang="it-IT" sz="2000" dirty="0"/>
              <a:t>l’analisi degli </a:t>
            </a:r>
            <a:r>
              <a:rPr lang="it-IT" sz="2000" i="1" dirty="0"/>
              <a:t>assunti psicologici costrittivi </a:t>
            </a:r>
            <a:r>
              <a:rPr lang="it-IT" sz="2000" dirty="0"/>
              <a:t>che nel nostro passato </a:t>
            </a:r>
            <a:r>
              <a:rPr lang="it-IT" sz="2000" dirty="0" smtClean="0"/>
              <a:t>hanno condizionato </a:t>
            </a:r>
            <a:r>
              <a:rPr lang="it-IT" sz="2000" dirty="0"/>
              <a:t>la nostra visione del mondo e continuano ad arrecarci danno perché a loro </a:t>
            </a:r>
            <a:r>
              <a:rPr lang="it-IT" sz="2000" dirty="0" smtClean="0"/>
              <a:t>ci lega </a:t>
            </a:r>
            <a:r>
              <a:rPr lang="it-IT" sz="2000" dirty="0"/>
              <a:t>una relazione di dipendenza che in età adulta ci risulta ormai </a:t>
            </a:r>
            <a:r>
              <a:rPr lang="it-IT" sz="2000" dirty="0" smtClean="0"/>
              <a:t>inaccettabile. </a:t>
            </a:r>
            <a:endParaRPr lang="it-IT" sz="2000" b="1" dirty="0">
              <a:solidFill>
                <a:srgbClr val="17082E"/>
              </a:solidFill>
            </a:endParaRPr>
          </a:p>
        </p:txBody>
      </p:sp>
    </p:spTree>
    <p:extLst>
      <p:ext uri="{BB962C8B-B14F-4D97-AF65-F5344CB8AC3E}">
        <p14:creationId xmlns:p14="http://schemas.microsoft.com/office/powerpoint/2010/main" xmlns="" val="2723371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22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Questi assunti costrittivi, che sono il prodotto della socializzazione, impediscono all’individuo di esercitare pienamente la propria libertà in termini di scelte, di comportamenti e di valori. L’apprendimento autoriflessivo produce una </a:t>
            </a:r>
            <a:r>
              <a:rPr lang="it-IT" sz="2000" dirty="0" err="1"/>
              <a:t>coscientizzazione</a:t>
            </a:r>
            <a:r>
              <a:rPr lang="it-IT" sz="2000" dirty="0"/>
              <a:t> di questi assunti costrittivi e </a:t>
            </a:r>
            <a:r>
              <a:rPr lang="it-IT" sz="2000" i="1" dirty="0"/>
              <a:t>distorcenti</a:t>
            </a:r>
            <a:r>
              <a:rPr lang="it-IT" sz="2000" dirty="0"/>
              <a:t>, che prelude al dialogo interiore e alla definizione di percorsi riparatori. L’apprendimento autoriflessivo conduce ad una conoscenza </a:t>
            </a:r>
            <a:r>
              <a:rPr lang="it-IT" sz="2000" i="1" dirty="0"/>
              <a:t>valutativa </a:t>
            </a:r>
            <a:r>
              <a:rPr lang="it-IT" sz="2000" dirty="0"/>
              <a:t>perché, grazie alla nuova modalità di interpretare eventi e stati d’animo, </a:t>
            </a:r>
            <a:r>
              <a:rPr lang="it-IT" sz="2000" dirty="0" smtClean="0"/>
              <a:t>«il </a:t>
            </a:r>
            <a:r>
              <a:rPr lang="it-IT" sz="2000" dirty="0"/>
              <a:t>vecchio schema (o prospettiva) di significato viene riorganizzato in modo da incorporare le nuove scoperte; riusciamo a vedere la nostra realtà </a:t>
            </a:r>
            <a:r>
              <a:rPr lang="it-IT" sz="2000" dirty="0" smtClean="0"/>
              <a:t>in maniera </a:t>
            </a:r>
            <a:r>
              <a:rPr lang="it-IT" sz="2000" dirty="0"/>
              <a:t>più inclusiva, a capirla </a:t>
            </a:r>
            <a:r>
              <a:rPr lang="it-IT" sz="2000" dirty="0" smtClean="0"/>
              <a:t>più chiaramente </a:t>
            </a:r>
            <a:r>
              <a:rPr lang="it-IT" sz="2000" dirty="0"/>
              <a:t>e a integrare meglio la nostra </a:t>
            </a:r>
            <a:r>
              <a:rPr lang="it-IT" sz="2000" dirty="0" smtClean="0"/>
              <a:t>esperienza»*.</a:t>
            </a:r>
          </a:p>
          <a:p>
            <a:pPr marL="0" indent="0" algn="just">
              <a:buNone/>
            </a:pPr>
            <a:r>
              <a:rPr lang="it-IT" sz="2000" dirty="0"/>
              <a:t>Avendo chiara la distinzione che </a:t>
            </a:r>
            <a:r>
              <a:rPr lang="it-IT" sz="2000" dirty="0" err="1"/>
              <a:t>Mezirow</a:t>
            </a:r>
            <a:r>
              <a:rPr lang="it-IT" sz="2000" dirty="0"/>
              <a:t> opera tra apprendimento </a:t>
            </a:r>
            <a:r>
              <a:rPr lang="it-IT" sz="2000" dirty="0" smtClean="0"/>
              <a:t>strumentale, dialettico </a:t>
            </a:r>
            <a:r>
              <a:rPr lang="it-IT" sz="2000" dirty="0"/>
              <a:t>e autoriflessivo, e cosa egli intenda quando parla di schemi o di prospettive </a:t>
            </a:r>
            <a:r>
              <a:rPr lang="it-IT" sz="2000" dirty="0" smtClean="0"/>
              <a:t>di significato</a:t>
            </a:r>
            <a:r>
              <a:rPr lang="it-IT" sz="2000" dirty="0"/>
              <a:t>, si è in grado di comprendere in quali termini il discente adulto </a:t>
            </a:r>
            <a:r>
              <a:rPr lang="it-IT" sz="2000" dirty="0" smtClean="0"/>
              <a:t>possa esercitare </a:t>
            </a:r>
            <a:r>
              <a:rPr lang="it-IT" sz="2000" dirty="0"/>
              <a:t>la propria </a:t>
            </a:r>
            <a:r>
              <a:rPr lang="it-IT" sz="2000" dirty="0" err="1"/>
              <a:t>autodirezione</a:t>
            </a:r>
            <a:r>
              <a:rPr lang="it-IT" sz="2000" dirty="0"/>
              <a:t> alla ricerca di prospettive di significato </a:t>
            </a:r>
            <a:r>
              <a:rPr lang="it-IT" sz="2000" dirty="0" smtClean="0"/>
              <a:t>più autentiche</a:t>
            </a:r>
            <a:r>
              <a:rPr lang="it-IT" sz="2000" dirty="0"/>
              <a:t>. Non si tratta, quindi, di una “mera estensione delle conoscenze”, </a:t>
            </a:r>
            <a:r>
              <a:rPr lang="it-IT" sz="2000" dirty="0" smtClean="0"/>
              <a:t>ma piuttosto </a:t>
            </a:r>
            <a:r>
              <a:rPr lang="it-IT" sz="2000" dirty="0"/>
              <a:t>di una valutazione delle premesse di base che possono implicare “</a:t>
            </a:r>
            <a:r>
              <a:rPr lang="it-IT" sz="2000" dirty="0" smtClean="0"/>
              <a:t>La negazione </a:t>
            </a:r>
            <a:r>
              <a:rPr lang="it-IT" sz="2000" dirty="0"/>
              <a:t>o la trasformazione di prospettive (o schemi) di significato inadeguate, </a:t>
            </a:r>
            <a:r>
              <a:rPr lang="it-IT" sz="2000" dirty="0" smtClean="0"/>
              <a:t>false, distorte </a:t>
            </a:r>
            <a:r>
              <a:rPr lang="it-IT" sz="2000" dirty="0"/>
              <a:t>o limitate</a:t>
            </a:r>
            <a:r>
              <a:rPr lang="it-IT" sz="2000" dirty="0" smtClean="0"/>
              <a:t>”</a:t>
            </a:r>
            <a:endParaRPr lang="it-IT" sz="2000" dirty="0"/>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365696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23 </a:t>
            </a:r>
            <a:r>
              <a:rPr lang="it-IT" sz="2200" b="1" dirty="0" err="1" smtClean="0">
                <a:solidFill>
                  <a:srgbClr val="FF0000"/>
                </a:solidFill>
              </a:rPr>
              <a:t>Mezirow</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Purtroppo, secondo </a:t>
            </a:r>
            <a:r>
              <a:rPr lang="it-IT" sz="2000" dirty="0" err="1"/>
              <a:t>Mezirow</a:t>
            </a:r>
            <a:r>
              <a:rPr lang="it-IT" sz="2000" dirty="0"/>
              <a:t>, l’educazione degli adulti si è sviluppata </a:t>
            </a:r>
            <a:r>
              <a:rPr lang="it-IT" sz="2000" dirty="0" smtClean="0"/>
              <a:t>applicando </a:t>
            </a:r>
            <a:r>
              <a:rPr lang="it-IT" sz="2000" dirty="0" err="1" smtClean="0"/>
              <a:t>pervasivamente</a:t>
            </a:r>
            <a:r>
              <a:rPr lang="it-IT" sz="2000" dirty="0" smtClean="0"/>
              <a:t> </a:t>
            </a:r>
            <a:r>
              <a:rPr lang="it-IT" sz="2000" dirty="0"/>
              <a:t>il modello strumentale al punto che </a:t>
            </a:r>
            <a:r>
              <a:rPr lang="it-IT" sz="2000" dirty="0" smtClean="0"/>
              <a:t>«Questo </a:t>
            </a:r>
            <a:r>
              <a:rPr lang="it-IT" sz="2000" dirty="0"/>
              <a:t>eccesso di </a:t>
            </a:r>
            <a:r>
              <a:rPr lang="it-IT" sz="2000" dirty="0" smtClean="0"/>
              <a:t>concretezza ha </a:t>
            </a:r>
            <a:r>
              <a:rPr lang="it-IT" sz="2000" dirty="0"/>
              <a:t>anestetizzato gli educatori rispetto alle altre funzioni </a:t>
            </a:r>
            <a:r>
              <a:rPr lang="it-IT" sz="2000" dirty="0" smtClean="0"/>
              <a:t>chiave dell'apprendimento (2004</a:t>
            </a:r>
            <a:r>
              <a:rPr lang="it-IT" sz="2000" dirty="0"/>
              <a:t>, p. 9</a:t>
            </a:r>
            <a:r>
              <a:rPr lang="it-IT" sz="2000" dirty="0" smtClean="0"/>
              <a:t>)».  Invece</a:t>
            </a:r>
            <a:r>
              <a:rPr lang="it-IT" sz="2000" dirty="0"/>
              <a:t>, questa competenza che consente all’adulto di validare i significati </a:t>
            </a:r>
            <a:r>
              <a:rPr lang="it-IT" sz="2000" dirty="0" smtClean="0"/>
              <a:t>delle proprie </a:t>
            </a:r>
            <a:r>
              <a:rPr lang="it-IT" sz="2000" dirty="0"/>
              <a:t>interpretazioni è strategica nel mondo di oggi e possiede un </a:t>
            </a:r>
            <a:r>
              <a:rPr lang="it-IT" sz="2000" dirty="0" smtClean="0"/>
              <a:t>ineguagliabile valore </a:t>
            </a:r>
            <a:r>
              <a:rPr lang="it-IT" sz="2000" dirty="0"/>
              <a:t>sociale: “[…] la critica delle asserzioni basate su modelli di aspettativa </a:t>
            </a:r>
            <a:r>
              <a:rPr lang="it-IT" sz="2000" dirty="0" smtClean="0"/>
              <a:t>culturalmente assimilati </a:t>
            </a:r>
            <a:r>
              <a:rPr lang="it-IT" sz="2000" dirty="0"/>
              <a:t>(che distorcono la realtà e causano una sorta di dipendenza), che </a:t>
            </a:r>
            <a:r>
              <a:rPr lang="it-IT" sz="2000" dirty="0" smtClean="0"/>
              <a:t>porta alla </a:t>
            </a:r>
            <a:r>
              <a:rPr lang="it-IT" sz="2000" dirty="0"/>
              <a:t>trasformazione di queste aspettative, viene considerata il compito evolutivo </a:t>
            </a:r>
            <a:r>
              <a:rPr lang="it-IT" sz="2000" dirty="0" smtClean="0"/>
              <a:t>più importante </a:t>
            </a:r>
            <a:r>
              <a:rPr lang="it-IT" sz="2000" dirty="0"/>
              <a:t>per gli adulti in una società moderna” (2003, p. 64</a:t>
            </a:r>
            <a:r>
              <a:rPr lang="it-IT" sz="2000" dirty="0" smtClean="0"/>
              <a:t>).</a:t>
            </a:r>
            <a:r>
              <a:rPr lang="it-IT" sz="2000" dirty="0"/>
              <a:t> </a:t>
            </a:r>
            <a:r>
              <a:rPr lang="it-IT" sz="2000" dirty="0" smtClean="0"/>
              <a:t>Alla </a:t>
            </a:r>
            <a:r>
              <a:rPr lang="it-IT" sz="2000" dirty="0"/>
              <a:t>luce delle finalità </a:t>
            </a:r>
            <a:r>
              <a:rPr lang="it-IT" sz="2000" dirty="0" err="1"/>
              <a:t>emancipatorie</a:t>
            </a:r>
            <a:r>
              <a:rPr lang="it-IT" sz="2000" dirty="0"/>
              <a:t> dell’educazione degli adulti, il profilo </a:t>
            </a:r>
            <a:r>
              <a:rPr lang="it-IT" sz="2000" dirty="0" smtClean="0"/>
              <a:t>del </a:t>
            </a:r>
            <a:r>
              <a:rPr lang="it-IT" sz="2000" i="1" dirty="0" smtClean="0"/>
              <a:t>professionista </a:t>
            </a:r>
            <a:r>
              <a:rPr lang="it-IT" sz="2000" i="1" dirty="0"/>
              <a:t>dell’educazione permanente </a:t>
            </a:r>
            <a:r>
              <a:rPr lang="it-IT" sz="2000" dirty="0"/>
              <a:t>si configura come colui che si assume </a:t>
            </a:r>
            <a:r>
              <a:rPr lang="it-IT" sz="2000" dirty="0" smtClean="0"/>
              <a:t>la responsabilità «di </a:t>
            </a:r>
            <a:r>
              <a:rPr lang="it-IT" sz="2000" dirty="0"/>
              <a:t>aiutare i discenti a prendere coscienza delle contraddizioni </a:t>
            </a:r>
            <a:r>
              <a:rPr lang="it-IT" sz="2000" dirty="0" smtClean="0"/>
              <a:t>culturali che </a:t>
            </a:r>
            <a:r>
              <a:rPr lang="it-IT" sz="2000" dirty="0"/>
              <a:t>li opprimono, ad analizzare i loro problemi, a prendere fiducia in se stessi, </a:t>
            </a:r>
            <a:r>
              <a:rPr lang="it-IT" sz="2000" dirty="0" smtClean="0"/>
              <a:t>a esaminare </a:t>
            </a:r>
            <a:r>
              <a:rPr lang="it-IT" sz="2000" dirty="0"/>
              <a:t>le azioni alternative, a prevederne le conseguenze, a identificare le risorse, </a:t>
            </a:r>
            <a:r>
              <a:rPr lang="it-IT" sz="2000" dirty="0" smtClean="0"/>
              <a:t>a sensibilizzare </a:t>
            </a:r>
            <a:r>
              <a:rPr lang="it-IT" sz="2000" dirty="0"/>
              <a:t>gli altri sul problema, a promuovere le scelte anticipatorie e la leadership, </a:t>
            </a:r>
            <a:r>
              <a:rPr lang="it-IT" sz="2000" dirty="0" smtClean="0"/>
              <a:t>e a </a:t>
            </a:r>
            <a:r>
              <a:rPr lang="it-IT" sz="2000" dirty="0"/>
              <a:t>valutare </a:t>
            </a:r>
            <a:r>
              <a:rPr lang="it-IT" sz="2000" dirty="0" smtClean="0"/>
              <a:t>l'esperienza».</a:t>
            </a:r>
            <a:endParaRPr lang="it-IT" sz="2000" b="1" dirty="0">
              <a:solidFill>
                <a:srgbClr val="17082E"/>
              </a:solidFill>
            </a:endParaRPr>
          </a:p>
          <a:p>
            <a:pPr marL="0" indent="0" algn="just">
              <a:buNone/>
            </a:pPr>
            <a:endParaRPr lang="it-IT" sz="2000" b="1" dirty="0" smtClean="0">
              <a:solidFill>
                <a:srgbClr val="17082E"/>
              </a:solidFill>
            </a:endParaRPr>
          </a:p>
          <a:p>
            <a:pPr marL="0" indent="0" algn="just">
              <a:buNone/>
            </a:pPr>
            <a:r>
              <a:rPr lang="it-IT" sz="2000" b="1" dirty="0" smtClean="0">
                <a:solidFill>
                  <a:srgbClr val="17082E"/>
                </a:solidFill>
              </a:rPr>
              <a:t>Si rimanda ai grafici sull’apprendimento trasformativo.</a:t>
            </a:r>
            <a:endParaRPr lang="it-IT" sz="2000" b="1" dirty="0">
              <a:solidFill>
                <a:srgbClr val="002060"/>
              </a:solidFill>
            </a:endParaRPr>
          </a:p>
        </p:txBody>
      </p:sp>
    </p:spTree>
    <p:extLst>
      <p:ext uri="{BB962C8B-B14F-4D97-AF65-F5344CB8AC3E}">
        <p14:creationId xmlns:p14="http://schemas.microsoft.com/office/powerpoint/2010/main" xmlns="" val="3649400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24. Gustav </a:t>
            </a:r>
            <a:r>
              <a:rPr lang="it-IT" sz="2200" b="1" dirty="0" err="1" smtClean="0">
                <a:solidFill>
                  <a:srgbClr val="FF0000"/>
                </a:solidFill>
              </a:rPr>
              <a:t>Pineau</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b="1" dirty="0" smtClean="0"/>
              <a:t>La </a:t>
            </a:r>
            <a:r>
              <a:rPr lang="it-IT" sz="2000" b="1" dirty="0"/>
              <a:t>scuola francofona con Gustav </a:t>
            </a:r>
            <a:r>
              <a:rPr lang="it-IT" sz="2000" b="1" dirty="0" err="1"/>
              <a:t>Pineau</a:t>
            </a:r>
            <a:r>
              <a:rPr lang="it-IT" sz="2000" b="1" dirty="0"/>
              <a:t>. </a:t>
            </a:r>
          </a:p>
          <a:p>
            <a:pPr marL="0" indent="0" algn="just">
              <a:buNone/>
            </a:pPr>
            <a:r>
              <a:rPr lang="it-IT" sz="2000" dirty="0" err="1"/>
              <a:t>Pineau</a:t>
            </a:r>
            <a:r>
              <a:rPr lang="it-IT" sz="2000" dirty="0"/>
              <a:t> si muove in un quadro teorico nel quale la formazione è intesa </a:t>
            </a:r>
            <a:r>
              <a:rPr lang="it-IT" sz="2000" dirty="0" smtClean="0"/>
              <a:t>come </a:t>
            </a:r>
            <a:r>
              <a:rPr lang="it-IT" sz="2000" i="1" dirty="0" smtClean="0"/>
              <a:t>morfogenesi </a:t>
            </a:r>
            <a:r>
              <a:rPr lang="it-IT" sz="2000" dirty="0"/>
              <a:t>(</a:t>
            </a:r>
            <a:r>
              <a:rPr lang="it-IT" sz="2000" dirty="0" err="1"/>
              <a:t>Pineau</a:t>
            </a:r>
            <a:r>
              <a:rPr lang="it-IT" sz="2000" dirty="0"/>
              <a:t>, 2004</a:t>
            </a:r>
            <a:r>
              <a:rPr lang="it-IT" sz="2000" dirty="0" smtClean="0"/>
              <a:t>)* </a:t>
            </a:r>
            <a:r>
              <a:rPr lang="it-IT" sz="2000" dirty="0"/>
              <a:t>come ricerca della forma, che l’individuo intraprende </a:t>
            </a:r>
            <a:r>
              <a:rPr lang="it-IT" sz="2000" dirty="0" smtClean="0"/>
              <a:t>e conduce </a:t>
            </a:r>
            <a:r>
              <a:rPr lang="it-IT" sz="2000" dirty="0"/>
              <a:t>allo scopo di risolvere i suoi problemi. Si tratta di una </a:t>
            </a:r>
            <a:r>
              <a:rPr lang="it-IT" sz="2000" dirty="0" smtClean="0"/>
              <a:t>modificazione permanente </a:t>
            </a:r>
            <a:r>
              <a:rPr lang="it-IT" sz="2000" dirty="0"/>
              <a:t>di sé, e non della propria relazione con l’ambiente, tramite la creazione </a:t>
            </a:r>
            <a:r>
              <a:rPr lang="it-IT" sz="2000" dirty="0" smtClean="0"/>
              <a:t>di </a:t>
            </a:r>
            <a:r>
              <a:rPr lang="it-IT" sz="2000" i="1" dirty="0" smtClean="0"/>
              <a:t>strutture </a:t>
            </a:r>
            <a:r>
              <a:rPr lang="it-IT" sz="2000" i="1" dirty="0"/>
              <a:t>interiori nuove </a:t>
            </a:r>
            <a:r>
              <a:rPr lang="it-IT" sz="2000" dirty="0"/>
              <a:t>(</a:t>
            </a:r>
            <a:r>
              <a:rPr lang="it-IT" sz="2000" dirty="0" err="1"/>
              <a:t>Simondon</a:t>
            </a:r>
            <a:r>
              <a:rPr lang="it-IT" sz="2000" dirty="0"/>
              <a:t>, 1964</a:t>
            </a:r>
            <a:r>
              <a:rPr lang="it-IT" sz="2000" dirty="0" smtClean="0"/>
              <a:t>)** </a:t>
            </a:r>
            <a:r>
              <a:rPr lang="it-IT" sz="2000" dirty="0"/>
              <a:t>Se formazione è modificazione </a:t>
            </a:r>
            <a:r>
              <a:rPr lang="it-IT" sz="2000" dirty="0" smtClean="0"/>
              <a:t>volta alla </a:t>
            </a:r>
            <a:r>
              <a:rPr lang="it-IT" sz="2000" dirty="0"/>
              <a:t>soluzione di problemi, allora essa non può coincidere semplicemente con la </a:t>
            </a:r>
            <a:r>
              <a:rPr lang="it-IT" sz="2000" dirty="0" smtClean="0"/>
              <a:t>fase di educazione </a:t>
            </a:r>
            <a:r>
              <a:rPr lang="it-IT" sz="2000" dirty="0"/>
              <a:t>formale di un individuo e non può esaurirsi in essa, ma </a:t>
            </a:r>
            <a:r>
              <a:rPr lang="it-IT" sz="2000" dirty="0" smtClean="0"/>
              <a:t>accompagna l’intero </a:t>
            </a:r>
            <a:r>
              <a:rPr lang="it-IT" sz="2000" dirty="0"/>
              <a:t>percorso della vita in più contesti poiché è essa stessa </a:t>
            </a:r>
            <a:r>
              <a:rPr lang="it-IT" sz="2000" i="1" dirty="0"/>
              <a:t>funzione </a:t>
            </a:r>
            <a:r>
              <a:rPr lang="it-IT" sz="2000" i="1" dirty="0" smtClean="0"/>
              <a:t>dell’evoluzione umana </a:t>
            </a:r>
            <a:r>
              <a:rPr lang="it-IT" sz="2000" dirty="0"/>
              <a:t>(Honoré, 1977</a:t>
            </a:r>
            <a:r>
              <a:rPr lang="it-IT" sz="2000" dirty="0" smtClean="0"/>
              <a:t>)*** </a:t>
            </a:r>
            <a:r>
              <a:rPr lang="it-IT" sz="2000" dirty="0"/>
              <a:t>Lo stesso diffondersi del termine </a:t>
            </a:r>
            <a:r>
              <a:rPr lang="it-IT" sz="2000" i="1" dirty="0"/>
              <a:t>formazione </a:t>
            </a:r>
            <a:r>
              <a:rPr lang="it-IT" sz="2000" dirty="0"/>
              <a:t>(proveniente </a:t>
            </a:r>
            <a:r>
              <a:rPr lang="it-IT" sz="2000" dirty="0" smtClean="0"/>
              <a:t>dal mondo </a:t>
            </a:r>
            <a:r>
              <a:rPr lang="it-IT" sz="2000" dirty="0"/>
              <a:t>della formazione professionale), per il momento in riferimento alla </a:t>
            </a:r>
            <a:r>
              <a:rPr lang="it-IT" sz="2000" dirty="0" smtClean="0"/>
              <a:t>educazione degli </a:t>
            </a:r>
            <a:r>
              <a:rPr lang="it-IT" sz="2000" dirty="0"/>
              <a:t>adulti, è sintomo di un rinnovamento che affonda le sue radici in una visione </a:t>
            </a:r>
            <a:r>
              <a:rPr lang="it-IT" sz="2000" dirty="0" smtClean="0"/>
              <a:t>di </a:t>
            </a:r>
            <a:r>
              <a:rPr lang="it-IT" sz="2000" i="1" dirty="0" smtClean="0"/>
              <a:t>ontogenesi permanente</a:t>
            </a:r>
            <a:r>
              <a:rPr lang="it-IT" sz="2000" dirty="0" smtClean="0"/>
              <a:t>****. </a:t>
            </a:r>
          </a:p>
          <a:p>
            <a:pPr marL="0" indent="0" algn="just">
              <a:buNone/>
            </a:pPr>
            <a:r>
              <a:rPr lang="it-IT" sz="2000" dirty="0" err="1" smtClean="0"/>
              <a:t>Pineau</a:t>
            </a:r>
            <a:r>
              <a:rPr lang="it-IT" sz="2000" dirty="0" smtClean="0"/>
              <a:t> </a:t>
            </a:r>
            <a:r>
              <a:rPr lang="it-IT" sz="2000" dirty="0"/>
              <a:t>coniuga il concetto di morfogenesi a quello di equilibrio. Poiché tutto ciò </a:t>
            </a:r>
            <a:r>
              <a:rPr lang="it-IT" sz="2000" dirty="0" smtClean="0"/>
              <a:t>che è </a:t>
            </a:r>
            <a:r>
              <a:rPr lang="it-IT" sz="2000" dirty="0"/>
              <a:t>vivo è in movimento, l’individuo deve porsi come obiettivo formativo </a:t>
            </a:r>
            <a:r>
              <a:rPr lang="it-IT" sz="2000" dirty="0" smtClean="0"/>
              <a:t>il conseguimento </a:t>
            </a:r>
            <a:r>
              <a:rPr lang="it-IT" sz="2000" dirty="0"/>
              <a:t>non già di uno stato, bensì di un </a:t>
            </a:r>
            <a:r>
              <a:rPr lang="it-IT" sz="2000" i="1" dirty="0"/>
              <a:t>processo </a:t>
            </a:r>
            <a:r>
              <a:rPr lang="it-IT" sz="2000" i="1" dirty="0" smtClean="0"/>
              <a:t>meta-stabile</a:t>
            </a:r>
            <a:r>
              <a:rPr lang="it-IT" sz="2000" dirty="0" smtClean="0"/>
              <a:t> </a:t>
            </a:r>
            <a:r>
              <a:rPr lang="it-IT" sz="2000" dirty="0"/>
              <a:t>che </a:t>
            </a:r>
            <a:r>
              <a:rPr lang="it-IT" sz="2000" dirty="0" smtClean="0"/>
              <a:t>coincida con </a:t>
            </a:r>
            <a:r>
              <a:rPr lang="it-IT" sz="2000" dirty="0"/>
              <a:t>“l'esercizio permanente della funzione formazione, la ricerca permanente della </a:t>
            </a:r>
            <a:r>
              <a:rPr lang="it-IT" sz="2000" dirty="0" smtClean="0"/>
              <a:t>buona </a:t>
            </a:r>
            <a:r>
              <a:rPr lang="pt-BR" sz="2000" dirty="0" smtClean="0"/>
              <a:t>forma</a:t>
            </a:r>
            <a:r>
              <a:rPr lang="pt-BR" sz="2000" dirty="0"/>
              <a:t>” (Pineau, 2004, p. 27).</a:t>
            </a:r>
            <a:endParaRPr lang="it-IT" sz="2000" b="1" dirty="0">
              <a:solidFill>
                <a:srgbClr val="17082E"/>
              </a:solidFill>
            </a:endParaRPr>
          </a:p>
        </p:txBody>
      </p:sp>
    </p:spTree>
    <p:extLst>
      <p:ext uri="{BB962C8B-B14F-4D97-AF65-F5344CB8AC3E}">
        <p14:creationId xmlns:p14="http://schemas.microsoft.com/office/powerpoint/2010/main" xmlns="" val="2363968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25 </a:t>
            </a:r>
            <a:r>
              <a:rPr lang="it-IT" sz="2200" b="1" dirty="0" err="1" smtClean="0">
                <a:solidFill>
                  <a:srgbClr val="FF0000"/>
                </a:solidFill>
              </a:rPr>
              <a:t>Pineau</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Ma cosa si intende per </a:t>
            </a:r>
            <a:r>
              <a:rPr lang="it-IT" sz="2000" i="1" dirty="0"/>
              <a:t>buona forma</a:t>
            </a:r>
            <a:r>
              <a:rPr lang="it-IT" sz="2000" dirty="0"/>
              <a:t>? Qual è il processo di genesi della </a:t>
            </a:r>
            <a:r>
              <a:rPr lang="it-IT" sz="2000" i="1" dirty="0"/>
              <a:t>buona </a:t>
            </a:r>
            <a:r>
              <a:rPr lang="it-IT" sz="2000" i="1" dirty="0" smtClean="0"/>
              <a:t>forma</a:t>
            </a:r>
            <a:r>
              <a:rPr lang="it-IT" sz="2000" dirty="0" smtClean="0"/>
              <a:t>? Nelle </a:t>
            </a:r>
            <a:r>
              <a:rPr lang="it-IT" sz="2000" dirty="0"/>
              <a:t>parole di </a:t>
            </a:r>
            <a:r>
              <a:rPr lang="it-IT" sz="2000" dirty="0" err="1"/>
              <a:t>Simondon</a:t>
            </a:r>
            <a:r>
              <a:rPr lang="it-IT" sz="2000" dirty="0"/>
              <a:t> (1964) la buona forma “è la struttura di contabilità e </a:t>
            </a:r>
            <a:r>
              <a:rPr lang="it-IT" sz="2000" dirty="0" smtClean="0"/>
              <a:t>di vivibilità</a:t>
            </a:r>
            <a:r>
              <a:rPr lang="it-IT" sz="2000" dirty="0"/>
              <a:t>, è la </a:t>
            </a:r>
            <a:r>
              <a:rPr lang="it-IT" sz="2000" dirty="0" err="1"/>
              <a:t>dimensionalità</a:t>
            </a:r>
            <a:r>
              <a:rPr lang="it-IT" sz="2000" dirty="0"/>
              <a:t> inventata secondo la quale c'è compatibilità </a:t>
            </a:r>
            <a:r>
              <a:rPr lang="it-IT" sz="2000" dirty="0" smtClean="0"/>
              <a:t>senza degradazione</a:t>
            </a:r>
            <a:r>
              <a:rPr lang="it-IT" sz="2000" dirty="0"/>
              <a:t>... la forma compare così come la comunicazione attiva, la risonanza </a:t>
            </a:r>
            <a:r>
              <a:rPr lang="it-IT" sz="2000" dirty="0" smtClean="0"/>
              <a:t>interna che </a:t>
            </a:r>
            <a:r>
              <a:rPr lang="it-IT" sz="2000" dirty="0"/>
              <a:t>opera </a:t>
            </a:r>
            <a:r>
              <a:rPr lang="it-IT" sz="2000" dirty="0" smtClean="0"/>
              <a:t>l'individuazione. </a:t>
            </a:r>
            <a:r>
              <a:rPr lang="it-IT" sz="2000" dirty="0"/>
              <a:t>La buona forma è il “risultato congiunto dell'etero </a:t>
            </a:r>
            <a:r>
              <a:rPr lang="it-IT" sz="2000" dirty="0" smtClean="0"/>
              <a:t>e dell'eco-formazione</a:t>
            </a:r>
            <a:r>
              <a:rPr lang="it-IT" sz="2000" dirty="0"/>
              <a:t>” (</a:t>
            </a:r>
            <a:r>
              <a:rPr lang="it-IT" sz="2000" dirty="0" err="1"/>
              <a:t>Pineau</a:t>
            </a:r>
            <a:r>
              <a:rPr lang="it-IT" sz="2000" dirty="0"/>
              <a:t>, 2004, p.27), il prodotto della relazione con </a:t>
            </a:r>
            <a:r>
              <a:rPr lang="it-IT" sz="2000" dirty="0" smtClean="0"/>
              <a:t>gli altri </a:t>
            </a:r>
            <a:r>
              <a:rPr lang="it-IT" sz="2000" dirty="0"/>
              <a:t>e con il </a:t>
            </a:r>
            <a:r>
              <a:rPr lang="it-IT" sz="2000" dirty="0" smtClean="0"/>
              <a:t>contesto.</a:t>
            </a:r>
          </a:p>
          <a:p>
            <a:pPr marL="0" indent="0" algn="just">
              <a:buNone/>
            </a:pPr>
            <a:r>
              <a:rPr lang="it-IT" sz="2000" dirty="0" smtClean="0"/>
              <a:t>Ma </a:t>
            </a:r>
            <a:r>
              <a:rPr lang="it-IT" sz="2000" dirty="0"/>
              <a:t>in questo quadro, dove si colloca il processo </a:t>
            </a:r>
            <a:r>
              <a:rPr lang="it-IT" sz="2000" dirty="0" err="1"/>
              <a:t>autoformativo</a:t>
            </a:r>
            <a:r>
              <a:rPr lang="it-IT" sz="2000" dirty="0"/>
              <a:t>? E qual è la </a:t>
            </a:r>
            <a:r>
              <a:rPr lang="it-IT" sz="2000" dirty="0" smtClean="0"/>
              <a:t>sua funzione</a:t>
            </a:r>
            <a:r>
              <a:rPr lang="it-IT" sz="2000" dirty="0"/>
              <a:t>? </a:t>
            </a:r>
            <a:r>
              <a:rPr lang="it-IT" sz="2000" dirty="0" err="1"/>
              <a:t>Pineau</a:t>
            </a:r>
            <a:r>
              <a:rPr lang="it-IT" sz="2000" dirty="0"/>
              <a:t> elabora ulteriormente il suo quadro teorico, </a:t>
            </a:r>
            <a:r>
              <a:rPr lang="it-IT" sz="2000" dirty="0" smtClean="0"/>
              <a:t>attribuendo all’</a:t>
            </a:r>
            <a:r>
              <a:rPr lang="it-IT" sz="2000" dirty="0" err="1" smtClean="0"/>
              <a:t>eteroformazione</a:t>
            </a:r>
            <a:r>
              <a:rPr lang="it-IT" sz="2000" dirty="0" smtClean="0"/>
              <a:t> </a:t>
            </a:r>
            <a:r>
              <a:rPr lang="it-IT" sz="2000" dirty="0"/>
              <a:t>e all’</a:t>
            </a:r>
            <a:r>
              <a:rPr lang="it-IT" sz="2000" dirty="0" err="1"/>
              <a:t>ecoformazione</a:t>
            </a:r>
            <a:r>
              <a:rPr lang="it-IT" sz="2000" dirty="0"/>
              <a:t> la funzione determinante di generatori </a:t>
            </a:r>
            <a:r>
              <a:rPr lang="it-IT" sz="2000" dirty="0" smtClean="0"/>
              <a:t>di energia</a:t>
            </a:r>
            <a:r>
              <a:rPr lang="it-IT" sz="2000" dirty="0"/>
              <a:t>, di serbatoi di incentivi che spingono l’individuo alla ricerca di un </a:t>
            </a:r>
            <a:r>
              <a:rPr lang="it-IT" sz="2000" dirty="0" smtClean="0"/>
              <a:t>proprio equilibrio </a:t>
            </a:r>
            <a:r>
              <a:rPr lang="it-IT" sz="2000" dirty="0"/>
              <a:t>(Quaglino, 2004b, p. XIV</a:t>
            </a:r>
            <a:r>
              <a:rPr lang="it-IT" sz="2000" dirty="0" smtClean="0"/>
              <a:t>). Il </a:t>
            </a:r>
            <a:r>
              <a:rPr lang="it-IT" sz="2000" dirty="0"/>
              <a:t>processo </a:t>
            </a:r>
            <a:r>
              <a:rPr lang="it-IT" sz="2000" dirty="0" err="1"/>
              <a:t>autoformativo</a:t>
            </a:r>
            <a:r>
              <a:rPr lang="it-IT" sz="2000" dirty="0"/>
              <a:t> si identifica, allora, nella presa di coscienza </a:t>
            </a:r>
            <a:r>
              <a:rPr lang="it-IT" sz="2000" dirty="0" smtClean="0"/>
              <a:t>della aspirazione </a:t>
            </a:r>
            <a:r>
              <a:rPr lang="it-IT" sz="2000" dirty="0"/>
              <a:t>alla buona forma. L’autoformazione risulta, perciò, la terza </a:t>
            </a:r>
            <a:r>
              <a:rPr lang="it-IT" sz="2000" i="1" dirty="0"/>
              <a:t>forza </a:t>
            </a:r>
            <a:r>
              <a:rPr lang="it-IT" sz="2000" i="1" dirty="0" smtClean="0"/>
              <a:t>di formazione</a:t>
            </a:r>
            <a:r>
              <a:rPr lang="it-IT" sz="2000" dirty="0"/>
              <a:t>, quella forza che rende complesso il percorso della vita e che determina </a:t>
            </a:r>
            <a:r>
              <a:rPr lang="it-IT" sz="2000" i="1" dirty="0" smtClean="0"/>
              <a:t>un campo dialettico </a:t>
            </a:r>
            <a:r>
              <a:rPr lang="it-IT" sz="2000" i="1" dirty="0"/>
              <a:t>di tensioni </a:t>
            </a:r>
            <a:r>
              <a:rPr lang="it-IT" sz="2000" dirty="0"/>
              <a:t>in un quadro formativo tridimensionale</a:t>
            </a:r>
            <a:r>
              <a:rPr lang="it-IT" sz="2000" dirty="0" smtClean="0"/>
              <a:t>. </a:t>
            </a:r>
            <a:r>
              <a:rPr lang="it-IT" sz="2000" dirty="0"/>
              <a:t>Per </a:t>
            </a:r>
            <a:r>
              <a:rPr lang="it-IT" sz="2000" dirty="0" err="1"/>
              <a:t>Pineau</a:t>
            </a:r>
            <a:r>
              <a:rPr lang="it-IT" sz="2000" dirty="0"/>
              <a:t> la quasi esclusiva applicazione di modelli di </a:t>
            </a:r>
            <a:r>
              <a:rPr lang="it-IT" sz="2000" dirty="0" err="1"/>
              <a:t>eteroformazione</a:t>
            </a:r>
            <a:r>
              <a:rPr lang="it-IT" sz="2000" dirty="0"/>
              <a:t> e </a:t>
            </a:r>
            <a:r>
              <a:rPr lang="it-IT" sz="2000" dirty="0" smtClean="0"/>
              <a:t>la concezione </a:t>
            </a:r>
            <a:r>
              <a:rPr lang="it-IT" sz="2000" dirty="0"/>
              <a:t>statica del corso della vita dell’adulto sono le cause del ritardato e </a:t>
            </a:r>
            <a:r>
              <a:rPr lang="it-IT" sz="2000" dirty="0" smtClean="0"/>
              <a:t>limitato sviluppo </a:t>
            </a:r>
            <a:r>
              <a:rPr lang="it-IT" sz="2000" dirty="0"/>
              <a:t>della ricerca nel campo della autoformazione.</a:t>
            </a:r>
            <a:endParaRPr lang="it-IT" sz="2000" b="1" dirty="0">
              <a:solidFill>
                <a:srgbClr val="17082E"/>
              </a:solidFill>
            </a:endParaRPr>
          </a:p>
        </p:txBody>
      </p:sp>
    </p:spTree>
    <p:extLst>
      <p:ext uri="{BB962C8B-B14F-4D97-AF65-F5344CB8AC3E}">
        <p14:creationId xmlns:p14="http://schemas.microsoft.com/office/powerpoint/2010/main" xmlns="" val="2909575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26 </a:t>
            </a:r>
            <a:r>
              <a:rPr lang="it-IT" sz="2200" b="1" dirty="0" err="1" smtClean="0">
                <a:solidFill>
                  <a:srgbClr val="FF0000"/>
                </a:solidFill>
              </a:rPr>
              <a:t>Pineau</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Questa visione della </a:t>
            </a:r>
            <a:r>
              <a:rPr lang="it-IT" sz="2000" dirty="0" smtClean="0"/>
              <a:t>vita dell’adulto </a:t>
            </a:r>
            <a:r>
              <a:rPr lang="it-IT" sz="2000" dirty="0"/>
              <a:t>ha caratterizzato per molto tempo in modo particolare </a:t>
            </a:r>
            <a:r>
              <a:rPr lang="it-IT" sz="2000" dirty="0" smtClean="0"/>
              <a:t>l’Europa, alimentando </a:t>
            </a:r>
            <a:r>
              <a:rPr lang="it-IT" sz="2000" dirty="0"/>
              <a:t>convincimenti a causa dei quali si fa ancora fatica a concepire le fasi </a:t>
            </a:r>
            <a:r>
              <a:rPr lang="it-IT" sz="2000" dirty="0" smtClean="0"/>
              <a:t>di mezzo </a:t>
            </a:r>
            <a:r>
              <a:rPr lang="it-IT" sz="2000" dirty="0"/>
              <a:t>della esistenza degli individui come fasi nelle quali possono ancora </a:t>
            </a:r>
            <a:r>
              <a:rPr lang="it-IT" sz="2000" dirty="0" smtClean="0"/>
              <a:t>accadere importanti cambiamenti. A </a:t>
            </a:r>
            <a:r>
              <a:rPr lang="it-IT" sz="2000" dirty="0"/>
              <a:t>causa di queste distorsioni, ogni effettivo mutamento che si verifichi in età </a:t>
            </a:r>
            <a:r>
              <a:rPr lang="it-IT" sz="2000" dirty="0" smtClean="0"/>
              <a:t>matura è </a:t>
            </a:r>
            <a:r>
              <a:rPr lang="it-IT" sz="2000" dirty="0"/>
              <a:t>considerato </a:t>
            </a:r>
            <a:r>
              <a:rPr lang="it-IT" sz="2000" i="1" dirty="0"/>
              <a:t>auto-illusione </a:t>
            </a:r>
            <a:r>
              <a:rPr lang="it-IT" sz="2000" dirty="0"/>
              <a:t>e, di conseguenza, l’autoformazione è per lo più </a:t>
            </a:r>
            <a:r>
              <a:rPr lang="it-IT" sz="2000" dirty="0" smtClean="0"/>
              <a:t>reputata nient’altro </a:t>
            </a:r>
            <a:r>
              <a:rPr lang="it-IT" sz="2000" dirty="0"/>
              <a:t>che “un'ideologia più o meno nevrotica per occultare e </a:t>
            </a:r>
            <a:r>
              <a:rPr lang="it-IT" sz="2000" dirty="0" smtClean="0"/>
              <a:t>reprimere l'</a:t>
            </a:r>
            <a:r>
              <a:rPr lang="it-IT" sz="2000" dirty="0" err="1" smtClean="0"/>
              <a:t>eteroformazione</a:t>
            </a:r>
            <a:r>
              <a:rPr lang="it-IT" sz="2000" dirty="0" smtClean="0"/>
              <a:t> </a:t>
            </a:r>
            <a:r>
              <a:rPr lang="it-IT" sz="2000" dirty="0"/>
              <a:t>iniziale e l'</a:t>
            </a:r>
            <a:r>
              <a:rPr lang="it-IT" sz="2000" dirty="0" err="1"/>
              <a:t>autodecomposizione</a:t>
            </a:r>
            <a:r>
              <a:rPr lang="it-IT" sz="2000" dirty="0"/>
              <a:t> finale” (</a:t>
            </a:r>
            <a:r>
              <a:rPr lang="it-IT" sz="2000" dirty="0" err="1"/>
              <a:t>Pineau</a:t>
            </a:r>
            <a:r>
              <a:rPr lang="it-IT" sz="2000" dirty="0"/>
              <a:t>, 2004, p. 29</a:t>
            </a:r>
            <a:r>
              <a:rPr lang="it-IT" sz="2000" dirty="0" smtClean="0"/>
              <a:t>).</a:t>
            </a:r>
          </a:p>
          <a:p>
            <a:pPr marL="0" indent="0" algn="just">
              <a:buNone/>
            </a:pPr>
            <a:r>
              <a:rPr lang="it-IT" sz="2000" dirty="0" smtClean="0"/>
              <a:t>Con </a:t>
            </a:r>
            <a:r>
              <a:rPr lang="it-IT" sz="2000" dirty="0"/>
              <a:t>le premesse date, invece, e tenuto conto che la vita adulta non è un fluire </a:t>
            </a:r>
            <a:r>
              <a:rPr lang="it-IT" sz="2000" dirty="0" smtClean="0"/>
              <a:t>lineare di </a:t>
            </a:r>
            <a:r>
              <a:rPr lang="it-IT" sz="2000" dirty="0"/>
              <a:t>eventi prevedibili, né tanto meno un </a:t>
            </a:r>
            <a:r>
              <a:rPr lang="it-IT" sz="2000" i="1" dirty="0"/>
              <a:t>plateau piatto </a:t>
            </a:r>
            <a:r>
              <a:rPr lang="it-IT" sz="2000" dirty="0"/>
              <a:t>privo di opportunità per </a:t>
            </a:r>
            <a:r>
              <a:rPr lang="it-IT" sz="2000" dirty="0" smtClean="0"/>
              <a:t>ulteriori realizzazioni </a:t>
            </a:r>
            <a:r>
              <a:rPr lang="it-IT" sz="2000" dirty="0"/>
              <a:t>personali, la messa in forma permanente è strumento indispensabile </a:t>
            </a:r>
            <a:r>
              <a:rPr lang="it-IT" sz="2000" dirty="0" smtClean="0"/>
              <a:t>nella formazione </a:t>
            </a:r>
            <a:r>
              <a:rPr lang="it-IT" sz="2000" dirty="0"/>
              <a:t>dell’adulto</a:t>
            </a:r>
            <a:r>
              <a:rPr lang="it-IT" sz="2000" dirty="0" smtClean="0"/>
              <a:t>.</a:t>
            </a:r>
          </a:p>
          <a:p>
            <a:pPr marL="0" indent="0" algn="just">
              <a:buNone/>
            </a:pPr>
            <a:r>
              <a:rPr lang="it-IT" sz="2000" dirty="0"/>
              <a:t>L’autoformazione è affrontata da </a:t>
            </a:r>
            <a:r>
              <a:rPr lang="it-IT" sz="2000" dirty="0" err="1"/>
              <a:t>Pineau</a:t>
            </a:r>
            <a:r>
              <a:rPr lang="it-IT" sz="2000" dirty="0"/>
              <a:t> non solo da una prospettiva </a:t>
            </a:r>
            <a:r>
              <a:rPr lang="it-IT" sz="2000" dirty="0" smtClean="0"/>
              <a:t>morfogenetica, ma </a:t>
            </a:r>
            <a:r>
              <a:rPr lang="it-IT" sz="2000" dirty="0"/>
              <a:t>anche in un contesto di autonomizzazione. Un tratto distintivo del pensiero </a:t>
            </a:r>
            <a:r>
              <a:rPr lang="it-IT" sz="2000" dirty="0" smtClean="0"/>
              <a:t>di </a:t>
            </a:r>
            <a:r>
              <a:rPr lang="it-IT" sz="2000" dirty="0" err="1" smtClean="0"/>
              <a:t>Pineau</a:t>
            </a:r>
            <a:r>
              <a:rPr lang="it-IT" sz="2000" dirty="0" smtClean="0"/>
              <a:t> </a:t>
            </a:r>
            <a:r>
              <a:rPr lang="it-IT" sz="2000" dirty="0"/>
              <a:t>riguarda, infatti, la messa a fuoco del concetto di </a:t>
            </a:r>
            <a:r>
              <a:rPr lang="it-IT" sz="2000" i="1" dirty="0"/>
              <a:t>presa di potere </a:t>
            </a:r>
            <a:r>
              <a:rPr lang="it-IT" sz="2000" dirty="0"/>
              <a:t>da </a:t>
            </a:r>
            <a:r>
              <a:rPr lang="it-IT" sz="2000" dirty="0" smtClean="0"/>
              <a:t>parte dell’individuo </a:t>
            </a:r>
            <a:r>
              <a:rPr lang="it-IT" sz="2000" dirty="0"/>
              <a:t>all’atto di realizzare la propria autoformazione. Anzi, si tratterebbe </a:t>
            </a:r>
            <a:r>
              <a:rPr lang="it-IT" sz="2000" dirty="0" smtClean="0"/>
              <a:t>per </a:t>
            </a:r>
            <a:r>
              <a:rPr lang="it-IT" sz="2000" dirty="0" err="1" smtClean="0"/>
              <a:t>Pineau</a:t>
            </a:r>
            <a:r>
              <a:rPr lang="it-IT" sz="2000" dirty="0" smtClean="0"/>
              <a:t> </a:t>
            </a:r>
            <a:r>
              <a:rPr lang="it-IT" sz="2000" dirty="0"/>
              <a:t>di una doppia presa di potere perché, grazie al suo prefisso </a:t>
            </a:r>
            <a:r>
              <a:rPr lang="it-IT" sz="2000" dirty="0" smtClean="0"/>
              <a:t>riflessivo, </a:t>
            </a:r>
            <a:r>
              <a:rPr lang="it-IT" sz="2000" dirty="0" err="1" smtClean="0"/>
              <a:t>autoformarsi</a:t>
            </a:r>
            <a:r>
              <a:rPr lang="it-IT" sz="2000" dirty="0" smtClean="0"/>
              <a:t> </a:t>
            </a:r>
            <a:r>
              <a:rPr lang="it-IT" sz="2000" dirty="0"/>
              <a:t>“significa prendere in mano tale potere - diventare soggetti - ma </a:t>
            </a:r>
            <a:r>
              <a:rPr lang="it-IT" sz="2000" dirty="0" smtClean="0"/>
              <a:t>anche applicarlo </a:t>
            </a:r>
            <a:r>
              <a:rPr lang="it-IT" sz="2000" dirty="0"/>
              <a:t>a se stessi: diventare oggetto di formazione per se stessi” (</a:t>
            </a:r>
            <a:r>
              <a:rPr lang="it-IT" sz="2000" dirty="0" err="1"/>
              <a:t>Pineau</a:t>
            </a:r>
            <a:r>
              <a:rPr lang="it-IT" sz="2000" dirty="0"/>
              <a:t>, 2004, </a:t>
            </a:r>
            <a:endParaRPr lang="it-IT" sz="2000" b="1" dirty="0">
              <a:solidFill>
                <a:srgbClr val="17082E"/>
              </a:solidFill>
            </a:endParaRPr>
          </a:p>
        </p:txBody>
      </p:sp>
    </p:spTree>
    <p:extLst>
      <p:ext uri="{BB962C8B-B14F-4D97-AF65-F5344CB8AC3E}">
        <p14:creationId xmlns:p14="http://schemas.microsoft.com/office/powerpoint/2010/main" xmlns="" val="1387456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27. </a:t>
            </a:r>
            <a:r>
              <a:rPr lang="it-IT" sz="2200" b="1" dirty="0" err="1" smtClean="0">
                <a:solidFill>
                  <a:srgbClr val="FF0000"/>
                </a:solidFill>
              </a:rPr>
              <a:t>Pineau</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p. 28), dando soddisfazione al desiderio dei soggetti di governare il processo </a:t>
            </a:r>
            <a:r>
              <a:rPr lang="it-IT" sz="2000" dirty="0" smtClean="0"/>
              <a:t>di formazione </a:t>
            </a:r>
            <a:r>
              <a:rPr lang="it-IT" sz="2000" dirty="0"/>
              <a:t>di sé (</a:t>
            </a:r>
            <a:r>
              <a:rPr lang="it-IT" sz="2000" dirty="0" err="1"/>
              <a:t>Dumazedier</a:t>
            </a:r>
            <a:r>
              <a:rPr lang="it-IT" sz="2000" dirty="0"/>
              <a:t>, 1980</a:t>
            </a:r>
            <a:r>
              <a:rPr lang="it-IT" sz="2000" dirty="0" smtClean="0"/>
              <a:t>)*.</a:t>
            </a:r>
          </a:p>
          <a:p>
            <a:pPr marL="0" indent="0" algn="just">
              <a:buNone/>
            </a:pPr>
            <a:r>
              <a:rPr lang="it-IT" sz="2000" dirty="0"/>
              <a:t>L’intreccio delle diverse fonti di formazione è individuabile anche nel </a:t>
            </a:r>
            <a:r>
              <a:rPr lang="it-IT" sz="2000" dirty="0" smtClean="0"/>
              <a:t>senso attribuito </a:t>
            </a:r>
            <a:r>
              <a:rPr lang="it-IT" sz="2000" dirty="0"/>
              <a:t>alle storie di vita, intese non già come nuova tecnica </a:t>
            </a:r>
            <a:r>
              <a:rPr lang="it-IT" sz="2000" dirty="0" smtClean="0"/>
              <a:t>dell’</a:t>
            </a:r>
            <a:r>
              <a:rPr lang="it-IT" sz="2000" dirty="0" err="1" smtClean="0"/>
              <a:t>eteroformazione</a:t>
            </a:r>
            <a:r>
              <a:rPr lang="it-IT" sz="2000" dirty="0" smtClean="0"/>
              <a:t>, quanto </a:t>
            </a:r>
            <a:r>
              <a:rPr lang="it-IT" sz="2000" dirty="0"/>
              <a:t>piuttosto come modalità per sviluppare </a:t>
            </a:r>
            <a:r>
              <a:rPr lang="it-IT" sz="2000" dirty="0" smtClean="0"/>
              <a:t>l’autoformazione** </a:t>
            </a:r>
            <a:r>
              <a:rPr lang="it-IT" sz="2000" dirty="0"/>
              <a:t>Questa </a:t>
            </a:r>
            <a:r>
              <a:rPr lang="it-IT" sz="2000" dirty="0" smtClean="0"/>
              <a:t>può realizzarsi </a:t>
            </a:r>
            <a:r>
              <a:rPr lang="it-IT" sz="2000" dirty="0"/>
              <a:t>anche tramite la riflessione critica che ognuno mette in atto allorché </a:t>
            </a:r>
            <a:r>
              <a:rPr lang="it-IT" sz="2000" dirty="0" smtClean="0"/>
              <a:t>ascolta o </a:t>
            </a:r>
            <a:r>
              <a:rPr lang="it-IT" sz="2000" dirty="0"/>
              <a:t>legge un racconto di vita, ma il punto chiave generatore di autoformazione </a:t>
            </a:r>
            <a:r>
              <a:rPr lang="it-IT" sz="2000" dirty="0" smtClean="0"/>
              <a:t>è, piuttosto</a:t>
            </a:r>
            <a:r>
              <a:rPr lang="it-IT" sz="2000" dirty="0"/>
              <a:t>, la ricostruzione della propria storia operata dall’individuo allo scopo </a:t>
            </a:r>
            <a:r>
              <a:rPr lang="it-IT" sz="2000" dirty="0" smtClean="0"/>
              <a:t>di renderla trasmissibile </a:t>
            </a:r>
            <a:r>
              <a:rPr lang="it-IT" sz="2000" dirty="0"/>
              <a:t>a chi ascolta o legge</a:t>
            </a:r>
            <a:r>
              <a:rPr lang="it-IT" sz="2000" dirty="0" smtClean="0"/>
              <a:t>:</a:t>
            </a:r>
          </a:p>
          <a:p>
            <a:pPr marL="0" indent="0" algn="just">
              <a:buNone/>
            </a:pPr>
            <a:r>
              <a:rPr lang="it-IT" sz="1800" dirty="0" smtClean="0">
                <a:solidFill>
                  <a:srgbClr val="002060"/>
                </a:solidFill>
              </a:rPr>
              <a:t>“</a:t>
            </a:r>
            <a:r>
              <a:rPr lang="it-IT" sz="1800" dirty="0">
                <a:solidFill>
                  <a:srgbClr val="002060"/>
                </a:solidFill>
              </a:rPr>
              <a:t>Permettendo ai soggetti di raccogliere e mettere in forma i loro </a:t>
            </a:r>
            <a:r>
              <a:rPr lang="it-IT" sz="1800" dirty="0" smtClean="0">
                <a:solidFill>
                  <a:srgbClr val="002060"/>
                </a:solidFill>
              </a:rPr>
              <a:t>diversi frammenti </a:t>
            </a:r>
            <a:r>
              <a:rPr lang="it-IT" sz="1800" dirty="0">
                <a:solidFill>
                  <a:srgbClr val="002060"/>
                </a:solidFill>
              </a:rPr>
              <a:t>di vita disseminati e dispersi sul filo degli anni, la storia di vita li porta </a:t>
            </a:r>
            <a:r>
              <a:rPr lang="it-IT" sz="1800" dirty="0" smtClean="0">
                <a:solidFill>
                  <a:srgbClr val="002060"/>
                </a:solidFill>
              </a:rPr>
              <a:t>a costruire un tempo </a:t>
            </a:r>
            <a:r>
              <a:rPr lang="it-IT" sz="1800" dirty="0">
                <a:solidFill>
                  <a:srgbClr val="002060"/>
                </a:solidFill>
              </a:rPr>
              <a:t>proprio che conferisce loro una consistenza temporale </a:t>
            </a:r>
            <a:r>
              <a:rPr lang="it-IT" sz="1800" dirty="0" smtClean="0">
                <a:solidFill>
                  <a:srgbClr val="002060"/>
                </a:solidFill>
              </a:rPr>
              <a:t>specifica. La </a:t>
            </a:r>
            <a:r>
              <a:rPr lang="it-IT" sz="1800" dirty="0">
                <a:solidFill>
                  <a:srgbClr val="002060"/>
                </a:solidFill>
              </a:rPr>
              <a:t>costruzione e l'attuazione di questa storicità personale sono forse la </a:t>
            </a:r>
            <a:r>
              <a:rPr lang="it-IT" sz="1800" dirty="0" smtClean="0">
                <a:solidFill>
                  <a:srgbClr val="002060"/>
                </a:solidFill>
              </a:rPr>
              <a:t>caratteristica più </a:t>
            </a:r>
            <a:r>
              <a:rPr lang="it-IT" sz="1800" dirty="0">
                <a:solidFill>
                  <a:srgbClr val="002060"/>
                </a:solidFill>
              </a:rPr>
              <a:t>importante dell'autoformazione […].” (</a:t>
            </a:r>
            <a:r>
              <a:rPr lang="it-IT" sz="1800" dirty="0" err="1">
                <a:solidFill>
                  <a:srgbClr val="002060"/>
                </a:solidFill>
              </a:rPr>
              <a:t>Pineau</a:t>
            </a:r>
            <a:r>
              <a:rPr lang="it-IT" sz="1800" dirty="0">
                <a:solidFill>
                  <a:srgbClr val="002060"/>
                </a:solidFill>
              </a:rPr>
              <a:t>, 2004, p. 35</a:t>
            </a:r>
            <a:r>
              <a:rPr lang="it-IT" sz="1800" dirty="0" smtClean="0">
                <a:solidFill>
                  <a:srgbClr val="002060"/>
                </a:solidFill>
              </a:rPr>
              <a:t>)</a:t>
            </a:r>
          </a:p>
          <a:p>
            <a:pPr marL="0" indent="0" algn="just">
              <a:buNone/>
            </a:pPr>
            <a:r>
              <a:rPr lang="it-IT" sz="2000" dirty="0"/>
              <a:t>Raccontare o scrivere la propria storia è, quindi, un modo per imparare qualcosa di </a:t>
            </a:r>
            <a:r>
              <a:rPr lang="it-IT" sz="2000" dirty="0" smtClean="0"/>
              <a:t>sé e</a:t>
            </a:r>
            <a:r>
              <a:rPr lang="it-IT" sz="2000" dirty="0"/>
              <a:t>, nel contempo, è un modo per aiutare altri adulti a capire se stessi. È lo strumento </a:t>
            </a:r>
            <a:r>
              <a:rPr lang="it-IT" sz="2000" dirty="0" smtClean="0"/>
              <a:t>che provoca </a:t>
            </a:r>
            <a:r>
              <a:rPr lang="it-IT" sz="2000" dirty="0"/>
              <a:t>“processi di auto-osservazione, praticando l’arte della distinzione, e </a:t>
            </a:r>
            <a:r>
              <a:rPr lang="it-IT" sz="2000" dirty="0" smtClean="0"/>
              <a:t>cioè </a:t>
            </a:r>
            <a:r>
              <a:rPr lang="it-IT" sz="2000" dirty="0" err="1" smtClean="0"/>
              <a:t>autointerrogandosi</a:t>
            </a:r>
            <a:r>
              <a:rPr lang="it-IT" sz="2000" dirty="0" smtClean="0"/>
              <a:t> </a:t>
            </a:r>
            <a:r>
              <a:rPr lang="it-IT" sz="2000" dirty="0"/>
              <a:t>in termini di differenze” (Formenti, </a:t>
            </a:r>
            <a:r>
              <a:rPr lang="it-IT" sz="2000" dirty="0" smtClean="0"/>
              <a:t>1996)***. </a:t>
            </a:r>
            <a:r>
              <a:rPr lang="it-IT" sz="2000" dirty="0"/>
              <a:t>È un </a:t>
            </a:r>
            <a:r>
              <a:rPr lang="it-IT" sz="2000" dirty="0" smtClean="0"/>
              <a:t>proporsi obiettivi </a:t>
            </a:r>
            <a:r>
              <a:rPr lang="it-IT" sz="2000" dirty="0"/>
              <a:t>molteplici: metacognitivi (studiare la nostra mente quando </a:t>
            </a:r>
            <a:r>
              <a:rPr lang="it-IT" sz="2000" dirty="0" smtClean="0"/>
              <a:t>pensa </a:t>
            </a:r>
            <a:r>
              <a:rPr lang="it-IT" sz="2000" dirty="0"/>
              <a:t>consapevolizzare il cosa e il come essa pensi, e le cause che l’hanno portata a </a:t>
            </a:r>
            <a:r>
              <a:rPr lang="it-IT" sz="2000" dirty="0" smtClean="0"/>
              <a:t>pensare</a:t>
            </a:r>
            <a:endParaRPr lang="it-IT" sz="2000" dirty="0"/>
          </a:p>
        </p:txBody>
      </p:sp>
    </p:spTree>
    <p:extLst>
      <p:ext uri="{BB962C8B-B14F-4D97-AF65-F5344CB8AC3E}">
        <p14:creationId xmlns:p14="http://schemas.microsoft.com/office/powerpoint/2010/main" xmlns="" val="42741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28 </a:t>
            </a:r>
            <a:r>
              <a:rPr lang="it-IT" sz="2200" b="1" dirty="0" err="1" smtClean="0">
                <a:solidFill>
                  <a:srgbClr val="FF0000"/>
                </a:solidFill>
              </a:rPr>
              <a:t>Pineau</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come pensa), formativi (darsi un’identità e una progettualità), motivazionali (cogliere e apprezzare la propria capacità di ulteriore sviluppo e ricercare occasioni formative in cui saggiarle), ed euristici (dare un senso alla propria vita passata e presente attraverso il ricorso a teorie esplicative per progettare un futuro più consapevole).</a:t>
            </a:r>
            <a:endParaRPr lang="it-IT" sz="2000" b="1" dirty="0">
              <a:solidFill>
                <a:srgbClr val="002060"/>
              </a:solidFill>
            </a:endParaRPr>
          </a:p>
          <a:p>
            <a:pPr marL="0" indent="0" algn="just">
              <a:buNone/>
            </a:pPr>
            <a:r>
              <a:rPr lang="it-IT" sz="2000" dirty="0"/>
              <a:t>Con </a:t>
            </a:r>
            <a:r>
              <a:rPr lang="it-IT" sz="2000" dirty="0" err="1"/>
              <a:t>Pineau</a:t>
            </a:r>
            <a:r>
              <a:rPr lang="it-IT" sz="2000" dirty="0"/>
              <a:t>, quindi, il concetto di autoformazione continua quel processo </a:t>
            </a:r>
            <a:r>
              <a:rPr lang="it-IT" sz="2000" dirty="0" smtClean="0"/>
              <a:t>evolutivo iniziato </a:t>
            </a:r>
            <a:r>
              <a:rPr lang="it-IT" sz="2000" dirty="0"/>
              <a:t>con </a:t>
            </a:r>
            <a:r>
              <a:rPr lang="it-IT" sz="2000" dirty="0" err="1"/>
              <a:t>Knowles</a:t>
            </a:r>
            <a:r>
              <a:rPr lang="it-IT" sz="2000" dirty="0"/>
              <a:t> secondo il quale esso “non deve rifuggire la dipendenza </a:t>
            </a:r>
            <a:r>
              <a:rPr lang="it-IT" sz="2000" dirty="0" smtClean="0"/>
              <a:t>quanto piuttosto </a:t>
            </a:r>
            <a:r>
              <a:rPr lang="it-IT" sz="2000" dirty="0"/>
              <a:t>da essa apprendere” (Quaglino, 2004b, p. XIV). Dopo un periodo che </a:t>
            </a:r>
            <a:r>
              <a:rPr lang="it-IT" sz="2000" dirty="0" smtClean="0"/>
              <a:t>ha visto l’</a:t>
            </a:r>
            <a:r>
              <a:rPr lang="it-IT" sz="2000" dirty="0" err="1" smtClean="0"/>
              <a:t>eteroformazione</a:t>
            </a:r>
            <a:r>
              <a:rPr lang="it-IT" sz="2000" dirty="0" smtClean="0"/>
              <a:t> </a:t>
            </a:r>
            <a:r>
              <a:rPr lang="it-IT" sz="2000" dirty="0"/>
              <a:t>imporsi </a:t>
            </a:r>
            <a:r>
              <a:rPr lang="it-IT" sz="2000" dirty="0" err="1"/>
              <a:t>pervasivamente</a:t>
            </a:r>
            <a:r>
              <a:rPr lang="it-IT" sz="2000" dirty="0"/>
              <a:t> come unica modalità formativa, “</a:t>
            </a:r>
            <a:r>
              <a:rPr lang="it-IT" sz="2000" dirty="0" smtClean="0"/>
              <a:t>sembra attualmente </a:t>
            </a:r>
            <a:r>
              <a:rPr lang="it-IT" sz="2000" dirty="0"/>
              <a:t>affermarsi l'età neo-culturale dell'auto-eco-formazione che fa del processo </a:t>
            </a:r>
            <a:r>
              <a:rPr lang="it-IT" sz="2000" dirty="0" smtClean="0"/>
              <a:t>di formazione </a:t>
            </a:r>
            <a:r>
              <a:rPr lang="it-IT" sz="2000" dirty="0"/>
              <a:t>un processo permanente dialettico e multiforme” (</a:t>
            </a:r>
            <a:r>
              <a:rPr lang="it-IT" sz="2000" dirty="0" err="1"/>
              <a:t>Pineau</a:t>
            </a:r>
            <a:r>
              <a:rPr lang="it-IT" sz="2000" dirty="0"/>
              <a:t>, 2004, p. 38) e le </a:t>
            </a:r>
            <a:r>
              <a:rPr lang="it-IT" sz="2000" dirty="0" smtClean="0"/>
              <a:t>storie di </a:t>
            </a:r>
            <a:r>
              <a:rPr lang="it-IT" sz="2000" dirty="0"/>
              <a:t>vita sembrano permettere il disvelamento del sé che è insieme </a:t>
            </a:r>
            <a:r>
              <a:rPr lang="it-IT" sz="2000" i="1" dirty="0"/>
              <a:t>ricognitivo </a:t>
            </a:r>
            <a:r>
              <a:rPr lang="it-IT" sz="2000" dirty="0"/>
              <a:t>e </a:t>
            </a:r>
            <a:r>
              <a:rPr lang="it-IT" sz="2000" i="1" dirty="0" smtClean="0"/>
              <a:t>ricostruttivo </a:t>
            </a:r>
            <a:r>
              <a:rPr lang="it-IT" sz="2000" dirty="0" smtClean="0"/>
              <a:t>(Formenti</a:t>
            </a:r>
            <a:r>
              <a:rPr lang="it-IT" sz="2000" dirty="0"/>
              <a:t>, 1996, p. XI</a:t>
            </a:r>
            <a:r>
              <a:rPr lang="it-IT" sz="2000" dirty="0" smtClean="0"/>
              <a:t>).</a:t>
            </a:r>
          </a:p>
          <a:p>
            <a:pPr marL="0" indent="0" algn="just">
              <a:buNone/>
            </a:pPr>
            <a:r>
              <a:rPr lang="it-IT" sz="2000" dirty="0"/>
              <a:t>Sono pratiche che il positivismo e la sua fede nel sapere </a:t>
            </a:r>
            <a:r>
              <a:rPr lang="it-IT" sz="2000" dirty="0" smtClean="0"/>
              <a:t>scientifico ha </a:t>
            </a:r>
            <a:r>
              <a:rPr lang="it-IT" sz="2000" dirty="0"/>
              <a:t>giudicato </a:t>
            </a:r>
            <a:r>
              <a:rPr lang="it-IT" sz="2000" i="1" dirty="0"/>
              <a:t>troppo personali e locali</a:t>
            </a:r>
            <a:r>
              <a:rPr lang="it-IT" sz="2000" dirty="0"/>
              <a:t>, sospette, e perciò “la scienza moderna le ha messe </a:t>
            </a:r>
            <a:r>
              <a:rPr lang="it-IT" sz="2000" dirty="0" smtClean="0"/>
              <a:t>per lo </a:t>
            </a:r>
            <a:r>
              <a:rPr lang="it-IT" sz="2000" dirty="0"/>
              <a:t>più al bando come un ostacolo alla vera conoscenza” (Formenti, 1996, p. X). Oggi, </a:t>
            </a:r>
            <a:r>
              <a:rPr lang="it-IT" sz="2000" dirty="0" smtClean="0"/>
              <a:t>però, si </a:t>
            </a:r>
            <a:r>
              <a:rPr lang="it-IT" sz="2000" dirty="0"/>
              <a:t>tende a recuperare questo tipo di conoscenza locale, riconoscendone la valenza </a:t>
            </a:r>
            <a:r>
              <a:rPr lang="it-IT" sz="2000" dirty="0" smtClean="0"/>
              <a:t>altamente formativa </a:t>
            </a:r>
            <a:r>
              <a:rPr lang="it-IT" sz="2000" dirty="0"/>
              <a:t>in una dinamica relazionale con il sé e con coloro a cui il racconto di vita è </a:t>
            </a:r>
            <a:r>
              <a:rPr lang="it-IT" sz="2000" dirty="0" smtClean="0"/>
              <a:t>rivolto. È </a:t>
            </a:r>
            <a:r>
              <a:rPr lang="it-IT" sz="2000" dirty="0"/>
              <a:t>significativo che a distanza di pochi anni dai lavori di </a:t>
            </a:r>
            <a:r>
              <a:rPr lang="it-IT" sz="2000" dirty="0" err="1"/>
              <a:t>Pineau</a:t>
            </a:r>
            <a:r>
              <a:rPr lang="it-IT" sz="2000" dirty="0"/>
              <a:t> sulle storie di vita e la </a:t>
            </a:r>
            <a:r>
              <a:rPr lang="it-IT" sz="2000" dirty="0" smtClean="0"/>
              <a:t>sua teoria </a:t>
            </a:r>
            <a:r>
              <a:rPr lang="it-IT" sz="2000" dirty="0"/>
              <a:t>della </a:t>
            </a:r>
            <a:r>
              <a:rPr lang="it-IT" sz="2000" i="1" dirty="0"/>
              <a:t>messa in forma di sé</a:t>
            </a:r>
            <a:r>
              <a:rPr lang="it-IT" sz="2000" dirty="0"/>
              <a:t>, </a:t>
            </a:r>
            <a:r>
              <a:rPr lang="it-IT" sz="2000" dirty="0" err="1"/>
              <a:t>Knowles</a:t>
            </a:r>
            <a:r>
              <a:rPr lang="it-IT" sz="2000" dirty="0"/>
              <a:t> stesso, </a:t>
            </a:r>
            <a:r>
              <a:rPr lang="it-IT" sz="2000" dirty="0" smtClean="0"/>
              <a:t>il</a:t>
            </a:r>
            <a:endParaRPr lang="it-IT" sz="2000" b="1" dirty="0">
              <a:solidFill>
                <a:srgbClr val="17082E"/>
              </a:solidFill>
            </a:endParaRPr>
          </a:p>
        </p:txBody>
      </p:sp>
    </p:spTree>
    <p:extLst>
      <p:ext uri="{BB962C8B-B14F-4D97-AF65-F5344CB8AC3E}">
        <p14:creationId xmlns:p14="http://schemas.microsoft.com/office/powerpoint/2010/main" xmlns="" val="956201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29 </a:t>
            </a:r>
            <a:r>
              <a:rPr lang="it-IT" sz="2200" b="1" dirty="0" err="1" smtClean="0">
                <a:solidFill>
                  <a:srgbClr val="FF0000"/>
                </a:solidFill>
              </a:rPr>
              <a:t>Pineau</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padre dell’educazione degli adulti, </a:t>
            </a:r>
            <a:r>
              <a:rPr lang="it-IT" sz="2000" dirty="0" smtClean="0"/>
              <a:t>in una </a:t>
            </a:r>
            <a:r>
              <a:rPr lang="it-IT" sz="2000" dirty="0"/>
              <a:t>delle sue opere più recenti, </a:t>
            </a:r>
            <a:r>
              <a:rPr lang="it-IT" sz="2000" i="1" dirty="0"/>
              <a:t>La formazione degli adulti come autobiografia</a:t>
            </a:r>
            <a:r>
              <a:rPr lang="it-IT" sz="2000" dirty="0"/>
              <a:t>, </a:t>
            </a:r>
            <a:r>
              <a:rPr lang="it-IT" sz="2000" i="1" dirty="0" smtClean="0"/>
              <a:t>il prender </a:t>
            </a:r>
            <a:r>
              <a:rPr lang="it-IT" sz="2000" i="1" dirty="0"/>
              <a:t>forma </a:t>
            </a:r>
            <a:r>
              <a:rPr lang="it-IT" sz="2000" dirty="0"/>
              <a:t>della sua vita sotto forma di </a:t>
            </a:r>
            <a:r>
              <a:rPr lang="it-IT" sz="2000" i="1" dirty="0"/>
              <a:t>una sorta di autobiografia, </a:t>
            </a:r>
            <a:r>
              <a:rPr lang="it-IT" sz="2000" dirty="0"/>
              <a:t>riconoscendo in </a:t>
            </a:r>
            <a:r>
              <a:rPr lang="it-IT" sz="2000" dirty="0" smtClean="0"/>
              <a:t>tal modo </a:t>
            </a:r>
            <a:r>
              <a:rPr lang="it-IT" sz="2000" dirty="0"/>
              <a:t>le intrinseche molteplici valenze del metodo autobiografico </a:t>
            </a:r>
            <a:r>
              <a:rPr lang="it-IT" sz="2000" dirty="0" smtClean="0"/>
              <a:t>nell’educazione</a:t>
            </a:r>
            <a:r>
              <a:rPr lang="it-IT" sz="2000" dirty="0"/>
              <a:t> </a:t>
            </a:r>
            <a:r>
              <a:rPr lang="it-IT" sz="2000" dirty="0" smtClean="0"/>
              <a:t>degli </a:t>
            </a:r>
            <a:r>
              <a:rPr lang="it-IT" sz="2000" dirty="0"/>
              <a:t>adulti</a:t>
            </a:r>
            <a:r>
              <a:rPr lang="it-IT" sz="2000" dirty="0" smtClean="0"/>
              <a:t>.</a:t>
            </a:r>
          </a:p>
          <a:p>
            <a:pPr marL="0" indent="0" algn="just">
              <a:buNone/>
            </a:pPr>
            <a:endParaRPr lang="it-IT" sz="2000" dirty="0" smtClean="0">
              <a:latin typeface="Times New Roman" pitchFamily="18" charset="0"/>
              <a:cs typeface="Times New Roman" pitchFamily="18" charset="0"/>
            </a:endParaRPr>
          </a:p>
          <a:p>
            <a:pPr marL="0" indent="0" algn="just">
              <a:buNone/>
            </a:pPr>
            <a:r>
              <a:rPr lang="it-IT" sz="2000" dirty="0" smtClean="0">
                <a:latin typeface="Times New Roman" pitchFamily="18" charset="0"/>
                <a:cs typeface="Times New Roman" pitchFamily="18" charset="0"/>
              </a:rPr>
              <a:t>Ci piace qui riportare un breve passo significativo  di </a:t>
            </a:r>
            <a:r>
              <a:rPr lang="it-IT" sz="2000" dirty="0" smtClean="0">
                <a:latin typeface="Times New Roman" pitchFamily="18" charset="0"/>
                <a:cs typeface="Times New Roman" pitchFamily="18" charset="0"/>
              </a:rPr>
              <a:t>O. Sacks, </a:t>
            </a:r>
            <a:r>
              <a:rPr lang="it-IT" sz="2000" i="1" dirty="0" smtClean="0">
                <a:latin typeface="Times New Roman" pitchFamily="18" charset="0"/>
                <a:cs typeface="Times New Roman" pitchFamily="18" charset="0"/>
              </a:rPr>
              <a:t>L'uomo che scambiò sua moglie per un </a:t>
            </a:r>
            <a:r>
              <a:rPr lang="it-IT" sz="2000" i="1" dirty="0" smtClean="0">
                <a:latin typeface="Times New Roman" pitchFamily="18" charset="0"/>
                <a:cs typeface="Times New Roman" pitchFamily="18" charset="0"/>
              </a:rPr>
              <a:t>cappello</a:t>
            </a:r>
            <a:r>
              <a:rPr lang="it-IT" sz="2000" dirty="0" smtClean="0">
                <a:latin typeface="Times New Roman" pitchFamily="18" charset="0"/>
                <a:cs typeface="Times New Roman" pitchFamily="18" charset="0"/>
              </a:rPr>
              <a:t>,Milano</a:t>
            </a:r>
            <a:r>
              <a:rPr lang="it-IT" sz="2000" dirty="0" smtClean="0">
                <a:latin typeface="Times New Roman" pitchFamily="18" charset="0"/>
                <a:cs typeface="Times New Roman" pitchFamily="18" charset="0"/>
              </a:rPr>
              <a:t>, Adelphi, (</a:t>
            </a:r>
            <a:r>
              <a:rPr lang="it-IT" sz="2000" dirty="0" err="1" smtClean="0">
                <a:latin typeface="Times New Roman" pitchFamily="18" charset="0"/>
                <a:cs typeface="Times New Roman" pitchFamily="18" charset="0"/>
              </a:rPr>
              <a:t>tr.it.</a:t>
            </a:r>
            <a:r>
              <a:rPr lang="it-IT" sz="2000" dirty="0" smtClean="0">
                <a:latin typeface="Times New Roman" pitchFamily="18" charset="0"/>
                <a:cs typeface="Times New Roman" pitchFamily="18" charset="0"/>
              </a:rPr>
              <a:t>), 1986, pp.153-4.</a:t>
            </a:r>
          </a:p>
          <a:p>
            <a:pPr marL="0" indent="0" algn="just">
              <a:buNone/>
            </a:pPr>
            <a:r>
              <a:rPr lang="it-IT" sz="2400" b="1" i="1" dirty="0" smtClean="0">
                <a:latin typeface="Times New Roman" pitchFamily="18" charset="0"/>
                <a:cs typeface="Times New Roman" pitchFamily="18" charset="0"/>
              </a:rPr>
              <a:t>Ognuno </a:t>
            </a:r>
            <a:r>
              <a:rPr lang="it-IT" sz="2400" b="1" i="1" dirty="0" smtClean="0">
                <a:latin typeface="Times New Roman" pitchFamily="18" charset="0"/>
                <a:cs typeface="Times New Roman" pitchFamily="18" charset="0"/>
              </a:rPr>
              <a:t>di noi ha una storia del proprio vissuto, un racconto interiore, la cui continuità il cui senso è la nostra </a:t>
            </a:r>
            <a:r>
              <a:rPr lang="it-IT" sz="2400" b="1" i="1" dirty="0" smtClean="0">
                <a:latin typeface="Times New Roman" pitchFamily="18" charset="0"/>
                <a:cs typeface="Times New Roman" pitchFamily="18" charset="0"/>
              </a:rPr>
              <a:t>vita. Si </a:t>
            </a:r>
            <a:r>
              <a:rPr lang="it-IT" sz="2400" b="1" i="1" dirty="0" smtClean="0">
                <a:latin typeface="Times New Roman" pitchFamily="18" charset="0"/>
                <a:cs typeface="Times New Roman" pitchFamily="18" charset="0"/>
              </a:rPr>
              <a:t>potrebbe dire che ognuno di noi costruisce e vive un racconto, e che questo racconto è noi stessi, la nostra identità. Per essere noi stessi, dobbiamo avere noi stessi, possedere se necessario </a:t>
            </a:r>
            <a:r>
              <a:rPr lang="it-IT" sz="2400" b="1" i="1" dirty="0" err="1" smtClean="0">
                <a:latin typeface="Times New Roman" pitchFamily="18" charset="0"/>
                <a:cs typeface="Times New Roman" pitchFamily="18" charset="0"/>
              </a:rPr>
              <a:t>ripossedere</a:t>
            </a:r>
            <a:r>
              <a:rPr lang="it-IT" sz="2400" b="1" i="1" dirty="0" smtClean="0">
                <a:latin typeface="Times New Roman" pitchFamily="18" charset="0"/>
                <a:cs typeface="Times New Roman" pitchFamily="18" charset="0"/>
              </a:rPr>
              <a:t>, la storia del nostro vissuto. Dobbiamo ripetere noi stessi, nel senso etimologico del termine, rievocare il dramma interiore, il racconto di noi stessi. L'uomo ha bisogno di questo racconto, di un racconto interiore continuo, per conservare la sua identità, il suo sé".</a:t>
            </a:r>
          </a:p>
          <a:p>
            <a:pPr marL="0" indent="0" algn="just">
              <a:buNone/>
            </a:pPr>
            <a:endParaRPr lang="it-IT" sz="2400" b="1" i="1" dirty="0" smtClean="0"/>
          </a:p>
          <a:p>
            <a:pPr marL="0" indent="0" algn="just">
              <a:buNone/>
            </a:pPr>
            <a:endParaRPr lang="it-IT" sz="2000" b="1" dirty="0">
              <a:solidFill>
                <a:srgbClr val="17082E"/>
              </a:solidFill>
            </a:endParaRP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1463564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30</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b="1" dirty="0" smtClean="0">
                <a:solidFill>
                  <a:srgbClr val="0070C0"/>
                </a:solidFill>
              </a:rPr>
              <a:t>Premessa </a:t>
            </a:r>
            <a:r>
              <a:rPr lang="it-IT" sz="2000" b="1" dirty="0" smtClean="0">
                <a:solidFill>
                  <a:srgbClr val="0070C0"/>
                </a:solidFill>
              </a:rPr>
              <a:t>a </a:t>
            </a:r>
            <a:r>
              <a:rPr lang="it-IT" sz="2000" b="1" dirty="0"/>
              <a:t>Le storie di vita e la ricerca di senso: Marie Christine </a:t>
            </a:r>
            <a:r>
              <a:rPr lang="it-IT" sz="2000" b="1" dirty="0" err="1"/>
              <a:t>Josso</a:t>
            </a:r>
            <a:r>
              <a:rPr lang="it-IT" sz="2000" b="1" dirty="0"/>
              <a:t> e Pascal </a:t>
            </a:r>
            <a:r>
              <a:rPr lang="it-IT" sz="2000" b="1" dirty="0" smtClean="0"/>
              <a:t>Galvani. </a:t>
            </a:r>
            <a:r>
              <a:rPr lang="it-IT" sz="2000" b="1" dirty="0" smtClean="0">
                <a:solidFill>
                  <a:srgbClr val="0070C0"/>
                </a:solidFill>
              </a:rPr>
              <a:t>Le origini e il significato formativo delle storie di vita e del metodo autobiografico.</a:t>
            </a:r>
          </a:p>
          <a:p>
            <a:pPr marL="0" indent="0" algn="just">
              <a:buNone/>
            </a:pPr>
            <a:r>
              <a:rPr lang="it-IT" sz="2000" dirty="0"/>
              <a:t>I</a:t>
            </a:r>
            <a:r>
              <a:rPr lang="it-IT" sz="2000" dirty="0" smtClean="0"/>
              <a:t>l </a:t>
            </a:r>
            <a:r>
              <a:rPr lang="it-IT" sz="2000" dirty="0"/>
              <a:t>quadro di riferimento delineato da </a:t>
            </a:r>
            <a:r>
              <a:rPr lang="it-IT" sz="2000" dirty="0" err="1"/>
              <a:t>Mezirow</a:t>
            </a:r>
            <a:r>
              <a:rPr lang="it-IT" sz="2000" dirty="0"/>
              <a:t> (2003, 2004), secondo il </a:t>
            </a:r>
            <a:r>
              <a:rPr lang="it-IT" sz="2000" dirty="0" smtClean="0"/>
              <a:t>quale l’autoformazione </a:t>
            </a:r>
            <a:r>
              <a:rPr lang="it-IT" sz="2000" dirty="0"/>
              <a:t>nell’adulto si identifica con un processo di trasformazione, </a:t>
            </a:r>
            <a:r>
              <a:rPr lang="it-IT" sz="2000" dirty="0" smtClean="0"/>
              <a:t>viene elaborato </a:t>
            </a:r>
            <a:r>
              <a:rPr lang="it-IT" sz="2000" dirty="0"/>
              <a:t>in successivi studi da parte di altri ricercatori che, prendendo le mosse </a:t>
            </a:r>
            <a:r>
              <a:rPr lang="it-IT" sz="2000" dirty="0" smtClean="0"/>
              <a:t>dal paradigma </a:t>
            </a:r>
            <a:r>
              <a:rPr lang="it-IT" sz="2000" dirty="0"/>
              <a:t>trasformazionale, vi innestano il dispositivo del racconto di vita (</a:t>
            </a:r>
            <a:r>
              <a:rPr lang="it-IT" sz="2000" dirty="0" err="1" smtClean="0"/>
              <a:t>Josso</a:t>
            </a:r>
            <a:r>
              <a:rPr lang="it-IT" sz="2000" dirty="0" smtClean="0"/>
              <a:t>, 2004; </a:t>
            </a:r>
            <a:r>
              <a:rPr lang="it-IT" sz="2000" dirty="0"/>
              <a:t>Galvani, 2004</a:t>
            </a:r>
            <a:r>
              <a:rPr lang="it-IT" sz="2000" dirty="0" smtClean="0"/>
              <a:t>).</a:t>
            </a:r>
          </a:p>
          <a:p>
            <a:pPr marL="0" indent="0" algn="just">
              <a:buNone/>
            </a:pPr>
            <a:r>
              <a:rPr lang="it-IT" sz="2000" dirty="0"/>
              <a:t>La scrittura di sé, della propria storia di vita o autobiografismo (dal greco</a:t>
            </a:r>
            <a:r>
              <a:rPr lang="it-IT" sz="2000" i="1" dirty="0"/>
              <a:t> </a:t>
            </a:r>
            <a:r>
              <a:rPr lang="it-IT" sz="2000" i="1" dirty="0" err="1"/>
              <a:t>autobiografè</a:t>
            </a:r>
            <a:r>
              <a:rPr lang="it-IT" sz="2000" dirty="0"/>
              <a:t>) consiste essenzialmente in una pratica pedagogica, comunicativa, di lunga tradizione, già utilizzata, in tempi antichi da Marco Aurelio, S. Agostino, Pascal, Rousseau ed, in seguito, anche da tutta la letteratura femminile relativa alla tematica di emancipazione della donna nel ‘900 </a:t>
            </a:r>
            <a:r>
              <a:rPr lang="it-IT" sz="2000" dirty="0" smtClean="0"/>
              <a:t>(Simone De </a:t>
            </a:r>
            <a:r>
              <a:rPr lang="it-IT" sz="2000" dirty="0" err="1"/>
              <a:t>Beauvoir</a:t>
            </a:r>
            <a:r>
              <a:rPr lang="it-IT" sz="2000" dirty="0"/>
              <a:t>, </a:t>
            </a:r>
            <a:r>
              <a:rPr lang="it-IT" sz="2000" dirty="0" smtClean="0"/>
              <a:t>Sibilla Aleramo</a:t>
            </a:r>
            <a:r>
              <a:rPr lang="it-IT" sz="2000" dirty="0"/>
              <a:t>, </a:t>
            </a:r>
            <a:r>
              <a:rPr lang="it-IT" sz="2000" dirty="0" smtClean="0"/>
              <a:t>Simona Weil, Virginia </a:t>
            </a:r>
            <a:r>
              <a:rPr lang="it-IT" sz="2000" dirty="0" err="1" smtClean="0"/>
              <a:t>Wolf</a:t>
            </a:r>
            <a:r>
              <a:rPr lang="it-IT" sz="2000" dirty="0" smtClean="0"/>
              <a:t>). </a:t>
            </a:r>
            <a:r>
              <a:rPr lang="it-IT" sz="2000" dirty="0"/>
              <a:t>Il metodo (auto)biografico inizia a svilupparsi come corrente educativa, in situazioni di grande povertà e miseria esistenziale, intorno alla figura dello studioso Paulo </a:t>
            </a:r>
            <a:r>
              <a:rPr lang="it-IT" sz="2000" dirty="0" err="1"/>
              <a:t>Freire</a:t>
            </a:r>
            <a:r>
              <a:rPr lang="it-IT" sz="2000" dirty="0"/>
              <a:t>, che approntava una nuova pedagogia sociale, “della strada”, raccogliendo e utilizzando le tragiche storie di vita dei campesinos nelle favelas brasiliane (anni ‘60 e ’70). </a:t>
            </a:r>
            <a:endParaRPr lang="it-IT" sz="2000" dirty="0" smtClean="0"/>
          </a:p>
          <a:p>
            <a:pPr marL="0" indent="0" algn="just">
              <a:buNone/>
            </a:pPr>
            <a:endParaRPr lang="it-IT" sz="2000" b="1" dirty="0">
              <a:solidFill>
                <a:srgbClr val="0070C0"/>
              </a:solidFill>
            </a:endParaRP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3749690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31</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Letteratura personale attiva, racconto in prima persona è l’autobiografia (dal greco), oppure letteratura personale passiva o biografia, quando gli autori scrivono storie di vita altrui.  Il racconto, la narrazione della personale storia di vita emancipa il soggetto da ogni rischio di manipolazione, di “revisionismo storico” della propria </a:t>
            </a:r>
            <a:r>
              <a:rPr lang="it-IT" sz="2000" dirty="0" smtClean="0"/>
              <a:t>esistenza. L’autobiografia </a:t>
            </a:r>
            <a:r>
              <a:rPr lang="it-IT" sz="2000" dirty="0"/>
              <a:t>risulta un metodo pedagogico ricognitivo che pone una storia di fronte al legittimo autore, ricostruendo e rimembrando una memoria personale, nel desiderio di autorappresentazione che genera uno specchio di eventi condivisi da altri. Il segreto dell’</a:t>
            </a:r>
            <a:r>
              <a:rPr lang="it-IT" sz="2000" dirty="0" err="1"/>
              <a:t>altruità</a:t>
            </a:r>
            <a:r>
              <a:rPr lang="it-IT" sz="2000" dirty="0"/>
              <a:t> e alterità a cui attende il biografo consiste nella capacità di essere nel “qui e ora” e nei </a:t>
            </a:r>
            <a:r>
              <a:rPr lang="it-IT" sz="2000" dirty="0" err="1"/>
              <a:t>topoi</a:t>
            </a:r>
            <a:r>
              <a:rPr lang="it-IT" sz="2000" dirty="0"/>
              <a:t> del passato, ingenerando e suscitando la </a:t>
            </a:r>
            <a:r>
              <a:rPr lang="it-IT" sz="2000" dirty="0" err="1"/>
              <a:t>reminescenza</a:t>
            </a:r>
            <a:r>
              <a:rPr lang="it-IT" sz="2000" dirty="0"/>
              <a:t> di sé (anamnesi), in una prospettiva di bi-locazione cognitiva: capacità di scoprirsi dotati della possibilità di “dividersi senza perdersi”, nel rimembrare </a:t>
            </a:r>
            <a:r>
              <a:rPr lang="it-IT" sz="2000" dirty="0" err="1"/>
              <a:t>ri</a:t>
            </a:r>
            <a:r>
              <a:rPr lang="it-IT" sz="2000" dirty="0"/>
              <a:t>-evocativo degli eventi. L’autobiografia non rappresenta solo la sede del ritorno a ciò che si è stati in passato, ma il desiderio di nuove esplorazioni nei meandri dell’esistenza, dove la memoria risulta depositaria dell’esperienza, </a:t>
            </a:r>
            <a:r>
              <a:rPr lang="it-IT" sz="2000" dirty="0" smtClean="0"/>
              <a:t>c consentendo </a:t>
            </a:r>
            <a:r>
              <a:rPr lang="it-IT" sz="2000" dirty="0"/>
              <a:t>al </a:t>
            </a:r>
            <a:r>
              <a:rPr lang="it-IT" sz="2000" dirty="0" err="1"/>
              <a:t>ri-cordo</a:t>
            </a:r>
            <a:r>
              <a:rPr lang="it-IT" sz="2000" dirty="0"/>
              <a:t> di prendere forma</a:t>
            </a:r>
            <a:r>
              <a:rPr lang="it-IT" sz="2000" dirty="0" smtClean="0"/>
              <a:t>.</a:t>
            </a:r>
          </a:p>
        </p:txBody>
      </p:sp>
    </p:spTree>
    <p:extLst>
      <p:ext uri="{BB962C8B-B14F-4D97-AF65-F5344CB8AC3E}">
        <p14:creationId xmlns:p14="http://schemas.microsoft.com/office/powerpoint/2010/main" xmlns="" val="1077097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32</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La narrazione di sé consiste in un metodo cognitivo che include </a:t>
            </a:r>
            <a:r>
              <a:rPr lang="it-IT" sz="2000" b="1" dirty="0">
                <a:solidFill>
                  <a:srgbClr val="FF0000"/>
                </a:solidFill>
              </a:rPr>
              <a:t>la memoria, la </a:t>
            </a:r>
            <a:r>
              <a:rPr lang="it-IT" sz="2000" b="1" dirty="0" err="1">
                <a:solidFill>
                  <a:srgbClr val="FF0000"/>
                </a:solidFill>
              </a:rPr>
              <a:t>reminescenza</a:t>
            </a:r>
            <a:r>
              <a:rPr lang="it-IT" sz="2000" dirty="0"/>
              <a:t> nella prospettiva di percorso </a:t>
            </a:r>
            <a:r>
              <a:rPr lang="it-IT" sz="2000" b="1" dirty="0">
                <a:solidFill>
                  <a:srgbClr val="FF0000"/>
                </a:solidFill>
              </a:rPr>
              <a:t>auto ed etero-educativo per una autodidattica dell’intelligenza</a:t>
            </a:r>
            <a:r>
              <a:rPr lang="it-IT" sz="2000" dirty="0"/>
              <a:t>, nel cui ambito la retrospezione attua una </a:t>
            </a:r>
            <a:r>
              <a:rPr lang="it-IT" sz="2000" b="1" dirty="0">
                <a:solidFill>
                  <a:srgbClr val="FF0000"/>
                </a:solidFill>
              </a:rPr>
              <a:t>riforma del pensiero (G. </a:t>
            </a:r>
            <a:r>
              <a:rPr lang="it-IT" sz="2000" b="1" dirty="0" err="1">
                <a:solidFill>
                  <a:srgbClr val="FF0000"/>
                </a:solidFill>
              </a:rPr>
              <a:t>Bachelard</a:t>
            </a:r>
            <a:r>
              <a:rPr lang="it-IT" sz="2000" b="1" dirty="0">
                <a:solidFill>
                  <a:srgbClr val="FF0000"/>
                </a:solidFill>
              </a:rPr>
              <a:t>)</a:t>
            </a:r>
            <a:r>
              <a:rPr lang="it-IT" sz="2000" dirty="0"/>
              <a:t>. Raccontare la propria biografia educativa, in una nuova prospettiva didattica dell’intelligenza, attraverso il metodo autobiografico finalizzato allo sviluppo cognitivo del soggetto, significa riappropriarsi di un personale potere </a:t>
            </a:r>
            <a:r>
              <a:rPr lang="it-IT" sz="2000" b="1" dirty="0" err="1">
                <a:solidFill>
                  <a:srgbClr val="FF0000"/>
                </a:solidFill>
              </a:rPr>
              <a:t>autoformativo</a:t>
            </a:r>
            <a:r>
              <a:rPr lang="it-IT" sz="2000" dirty="0"/>
              <a:t> (facoltà di dominio), confrontando, le esperienze di educazione istituzionale con processi di autoformazione, emergenti da diversi tipi di legame con gli altri, le cose, se stessi.</a:t>
            </a:r>
          </a:p>
          <a:p>
            <a:pPr marL="0" indent="0" algn="just">
              <a:buNone/>
            </a:pPr>
            <a:endParaRPr lang="it-IT" sz="2000" b="1" dirty="0" smtClean="0">
              <a:solidFill>
                <a:srgbClr val="17082E"/>
              </a:solidFill>
            </a:endParaRPr>
          </a:p>
          <a:p>
            <a:pPr marL="0" indent="0" algn="just">
              <a:buNone/>
            </a:pPr>
            <a:endParaRPr lang="it-IT" sz="2000" b="1" dirty="0">
              <a:solidFill>
                <a:srgbClr val="17082E"/>
              </a:solidFill>
            </a:endParaRPr>
          </a:p>
          <a:p>
            <a:pPr marL="0" indent="0" algn="just">
              <a:buNone/>
            </a:pPr>
            <a:endParaRPr lang="it-IT" sz="2000" b="1" dirty="0" smtClean="0">
              <a:solidFill>
                <a:srgbClr val="17082E"/>
              </a:solidFill>
            </a:endParaRPr>
          </a:p>
          <a:p>
            <a:pPr marL="0" indent="0" algn="just">
              <a:buNone/>
            </a:pPr>
            <a:endParaRPr lang="it-IT" sz="2000" b="1" dirty="0">
              <a:solidFill>
                <a:srgbClr val="17082E"/>
              </a:solidFill>
            </a:endParaRPr>
          </a:p>
          <a:p>
            <a:pPr marL="0" indent="0" algn="just">
              <a:buNone/>
            </a:pPr>
            <a:endParaRPr lang="it-IT" sz="2000" b="1" dirty="0" smtClean="0">
              <a:solidFill>
                <a:srgbClr val="17082E"/>
              </a:solidFill>
            </a:endParaRPr>
          </a:p>
          <a:p>
            <a:pPr marL="0" indent="0" algn="just">
              <a:buNone/>
            </a:pPr>
            <a:endParaRPr lang="it-IT" sz="2000" b="1" dirty="0">
              <a:solidFill>
                <a:srgbClr val="17082E"/>
              </a:solidFill>
            </a:endParaRPr>
          </a:p>
          <a:p>
            <a:pPr marL="0" indent="0" algn="just">
              <a:buNone/>
            </a:pPr>
            <a:endParaRPr lang="it-IT" sz="2000" b="1" dirty="0" smtClean="0">
              <a:solidFill>
                <a:srgbClr val="17082E"/>
              </a:solidFill>
            </a:endParaRPr>
          </a:p>
          <a:p>
            <a:pPr marL="0" indent="0" algn="just">
              <a:buNone/>
            </a:pPr>
            <a:endParaRPr lang="it-IT" sz="2000" b="1" dirty="0">
              <a:solidFill>
                <a:srgbClr val="17082E"/>
              </a:solidFill>
            </a:endParaRP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348464" cy="432048"/>
          </a:xfrm>
        </p:spPr>
        <p:txBody>
          <a:bodyPr/>
          <a:lstStyle/>
          <a:p>
            <a:r>
              <a:rPr lang="it-IT" sz="2000" b="1" dirty="0" smtClean="0">
                <a:solidFill>
                  <a:srgbClr val="FF0000"/>
                </a:solidFill>
              </a:rPr>
              <a:t>33</a:t>
            </a:r>
            <a:endParaRPr lang="it-IT" sz="2000" b="1" dirty="0" smtClean="0">
              <a:solidFill>
                <a:srgbClr val="FF0000"/>
              </a:solidFill>
            </a:endParaRPr>
          </a:p>
        </p:txBody>
      </p:sp>
      <p:sp>
        <p:nvSpPr>
          <p:cNvPr id="48131" name="Segnaposto contenuto 2"/>
          <p:cNvSpPr>
            <a:spLocks noGrp="1"/>
          </p:cNvSpPr>
          <p:nvPr>
            <p:ph idx="1"/>
          </p:nvPr>
        </p:nvSpPr>
        <p:spPr>
          <a:xfrm>
            <a:off x="179512" y="692696"/>
            <a:ext cx="8784976" cy="5904656"/>
          </a:xfrm>
        </p:spPr>
        <p:txBody>
          <a:bodyPr/>
          <a:lstStyle/>
          <a:p>
            <a:pPr marL="0" indent="0" algn="just">
              <a:buNone/>
            </a:pPr>
            <a:r>
              <a:rPr lang="it-IT" sz="2000" dirty="0" smtClean="0"/>
              <a:t>Breve storia delle «storie di vita»</a:t>
            </a:r>
          </a:p>
          <a:p>
            <a:pPr marL="0" indent="0" algn="just">
              <a:buNone/>
            </a:pPr>
            <a:r>
              <a:rPr lang="it-IT" sz="2000" dirty="0" smtClean="0"/>
              <a:t>• </a:t>
            </a:r>
            <a:r>
              <a:rPr lang="it-IT" sz="2000" dirty="0"/>
              <a:t>Le confessioni di S. Agostino</a:t>
            </a:r>
          </a:p>
          <a:p>
            <a:pPr marL="0" indent="0" algn="just">
              <a:buNone/>
            </a:pPr>
            <a:r>
              <a:rPr lang="it-IT" sz="2000" dirty="0"/>
              <a:t>possono essere viste come riconoscimenti della sua vita, con i suoi limiti, situazione avanzata che delimita questa vita ma che lascia anche intravedere l’infinito della vita</a:t>
            </a:r>
            <a:r>
              <a:rPr lang="it-IT" sz="2000" dirty="0" smtClean="0"/>
              <a:t>.</a:t>
            </a:r>
          </a:p>
          <a:p>
            <a:pPr marL="0" indent="0">
              <a:buNone/>
            </a:pPr>
            <a:r>
              <a:rPr lang="it-IT" sz="2000" dirty="0" smtClean="0"/>
              <a:t>• Le </a:t>
            </a:r>
            <a:r>
              <a:rPr lang="it-IT" sz="2000" dirty="0"/>
              <a:t>canzoni di gesta</a:t>
            </a:r>
          </a:p>
          <a:p>
            <a:pPr marL="0" indent="0" algn="just">
              <a:buNone/>
            </a:pPr>
            <a:r>
              <a:rPr lang="it-IT" sz="2000" dirty="0"/>
              <a:t>Le canzoni di gesta sono un modo poetico medievale di comunicare il significato di un fatto temporale memorabile, sia esso di natura politica, amorosa o religiosa. Si </a:t>
            </a:r>
            <a:r>
              <a:rPr lang="it-IT" sz="2000" dirty="0" smtClean="0"/>
              <a:t>distinguono </a:t>
            </a:r>
            <a:r>
              <a:rPr lang="it-IT" sz="2000" dirty="0"/>
              <a:t>le canzoni d’amore, di crociata e di storia</a:t>
            </a:r>
            <a:r>
              <a:rPr lang="it-IT" sz="2000" dirty="0" smtClean="0"/>
              <a:t>.</a:t>
            </a:r>
          </a:p>
          <a:p>
            <a:pPr marL="0" indent="0">
              <a:buNone/>
            </a:pPr>
            <a:r>
              <a:rPr lang="it-IT" sz="2000" dirty="0"/>
              <a:t>• Saggi di </a:t>
            </a:r>
            <a:r>
              <a:rPr lang="it-IT" sz="2000" dirty="0" err="1"/>
              <a:t>Montaigne</a:t>
            </a:r>
            <a:endParaRPr lang="it-IT" sz="2000" dirty="0"/>
          </a:p>
          <a:p>
            <a:pPr marL="0" indent="0" algn="just">
              <a:buNone/>
            </a:pPr>
            <a:r>
              <a:rPr lang="it-IT" sz="2000" dirty="0"/>
              <a:t>Nel XVI secolo appaiono o si moltiplicano nuovi generi di scrittura di vita. Annotano grandi avvenimenti sociali vissuti; per esempio le «memorie». Philippe de </a:t>
            </a:r>
            <a:r>
              <a:rPr lang="it-IT" sz="2000" dirty="0" err="1"/>
              <a:t>Commynes</a:t>
            </a:r>
            <a:r>
              <a:rPr lang="it-IT" sz="2000" dirty="0"/>
              <a:t> pubblica nel 1524 le sue </a:t>
            </a:r>
            <a:r>
              <a:rPr lang="it-IT" sz="2000" dirty="0" err="1"/>
              <a:t>Mémoires</a:t>
            </a:r>
            <a:r>
              <a:rPr lang="it-IT" sz="2000" dirty="0"/>
              <a:t> consacrate al regno di Luigi XI di cui era stato consigliere. Nel 1571 a 38 anni, nel giorno del suo compleanno, Michel de </a:t>
            </a:r>
            <a:r>
              <a:rPr lang="it-IT" sz="2000" dirty="0" err="1"/>
              <a:t>Montaigne</a:t>
            </a:r>
            <a:r>
              <a:rPr lang="it-IT" sz="2000" dirty="0"/>
              <a:t> decide di ritirarsi e di riprendere l’abitudine familiare di scrittura quotidiana già esercitata da suo padre e da suo nonno. </a:t>
            </a:r>
          </a:p>
          <a:p>
            <a:pPr marL="0" indent="0" algn="just">
              <a:buNone/>
            </a:pPr>
            <a:endParaRPr lang="it-IT" sz="2000" dirty="0" smtClean="0"/>
          </a:p>
        </p:txBody>
      </p:sp>
    </p:spTree>
    <p:extLst>
      <p:ext uri="{BB962C8B-B14F-4D97-AF65-F5344CB8AC3E}">
        <p14:creationId xmlns:p14="http://schemas.microsoft.com/office/powerpoint/2010/main" xmlns="" val="4129331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350696" cy="432048"/>
          </a:xfrm>
        </p:spPr>
        <p:txBody>
          <a:bodyPr/>
          <a:lstStyle/>
          <a:p>
            <a:r>
              <a:rPr lang="it-IT" sz="2000" b="1" dirty="0" smtClean="0">
                <a:solidFill>
                  <a:srgbClr val="FF0000"/>
                </a:solidFill>
              </a:rPr>
              <a:t>34</a:t>
            </a:r>
            <a:endParaRPr lang="it-IT" sz="2000" b="1" dirty="0" smtClean="0">
              <a:solidFill>
                <a:srgbClr val="FF0000"/>
              </a:solidFill>
            </a:endParaRPr>
          </a:p>
        </p:txBody>
      </p:sp>
      <p:sp>
        <p:nvSpPr>
          <p:cNvPr id="48131" name="Segnaposto contenuto 2"/>
          <p:cNvSpPr>
            <a:spLocks noGrp="1"/>
          </p:cNvSpPr>
          <p:nvPr>
            <p:ph idx="1"/>
          </p:nvPr>
        </p:nvSpPr>
        <p:spPr>
          <a:xfrm>
            <a:off x="179512" y="836712"/>
            <a:ext cx="8784976" cy="5760640"/>
          </a:xfrm>
        </p:spPr>
        <p:txBody>
          <a:bodyPr/>
          <a:lstStyle/>
          <a:p>
            <a:pPr marL="0" indent="0" algn="just">
              <a:buNone/>
            </a:pPr>
            <a:r>
              <a:rPr lang="it-IT" sz="2000" dirty="0"/>
              <a:t>Nove anni dopo, nel 1580, pubblica i suoi </a:t>
            </a:r>
            <a:r>
              <a:rPr lang="it-IT" sz="2000" i="1" dirty="0" err="1"/>
              <a:t>Essais</a:t>
            </a:r>
            <a:r>
              <a:rPr lang="it-IT" sz="2000" dirty="0"/>
              <a:t>: Autobiografia e al tempo stesso diario intimo, senza essere esattamente né l’uno né l’altro, gli </a:t>
            </a:r>
            <a:r>
              <a:rPr lang="it-IT" sz="2000" i="1" dirty="0" err="1"/>
              <a:t>Essais</a:t>
            </a:r>
            <a:r>
              <a:rPr lang="it-IT" sz="2000" dirty="0"/>
              <a:t> impongono un neologismo sia nell’ambito del vocabolario che in materia di componimento letterario; essi aprono una strada maestra che conduce all’opera di Tolstoj (Infanzia, </a:t>
            </a:r>
            <a:r>
              <a:rPr lang="it-IT" sz="2000" dirty="0" err="1"/>
              <a:t>Adoloscenza</a:t>
            </a:r>
            <a:r>
              <a:rPr lang="it-IT" sz="2000" dirty="0"/>
              <a:t>, Giovinezza) di André Gide (Se il seme di grano non muore); di Sibilla Aleramo e di Virginia </a:t>
            </a:r>
            <a:r>
              <a:rPr lang="it-IT" sz="2000" dirty="0" err="1"/>
              <a:t>Wolf</a:t>
            </a:r>
            <a:r>
              <a:rPr lang="it-IT" sz="2000" dirty="0" smtClean="0"/>
              <a:t>.</a:t>
            </a:r>
          </a:p>
          <a:p>
            <a:pPr marL="0" indent="0">
              <a:buNone/>
            </a:pPr>
            <a:r>
              <a:rPr lang="it-IT" sz="2000" dirty="0"/>
              <a:t>• Le autobiografie del XIX secolo</a:t>
            </a:r>
          </a:p>
          <a:p>
            <a:pPr marL="0" indent="0" algn="just">
              <a:buNone/>
            </a:pPr>
            <a:r>
              <a:rPr lang="it-IT" sz="2000" dirty="0"/>
              <a:t>Il XVIII e il XIX secolo vedono in Europa una vera e propria esplosione di confessioni, memorie, ricordi, vite o storie di vita, pubblicazioni sottolineate dall’apparizione in Germania ed Inghilterra intorno agli anni 1800 della parola «autobiografia». Lejeune enuncia sin dal 1971 un’affermazione perentoria dell’ origine dell’autobiografia che suscita ancora molte polemiche.</a:t>
            </a:r>
            <a:br>
              <a:rPr lang="it-IT" sz="2000" dirty="0"/>
            </a:br>
            <a:r>
              <a:rPr lang="it-IT" sz="2000" dirty="0"/>
              <a:t>La parola “autobiografia” designa un fenomeno radicalmente nuovo nella storia della civiltà che si è sviluppata nell’Europa occidentale dalla metà del XVIII secolo: l’uso di raccontare e di pubblicare la storia della propria personalità.</a:t>
            </a:r>
          </a:p>
          <a:p>
            <a:pPr marL="0" indent="0" algn="just">
              <a:buNone/>
            </a:pPr>
            <a:endParaRPr lang="it-IT" sz="2000" dirty="0"/>
          </a:p>
        </p:txBody>
      </p:sp>
    </p:spTree>
    <p:extLst>
      <p:ext uri="{BB962C8B-B14F-4D97-AF65-F5344CB8AC3E}">
        <p14:creationId xmlns:p14="http://schemas.microsoft.com/office/powerpoint/2010/main" xmlns="" val="3052095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350696" cy="432048"/>
          </a:xfrm>
        </p:spPr>
        <p:txBody>
          <a:bodyPr/>
          <a:lstStyle/>
          <a:p>
            <a:pPr algn="just"/>
            <a:r>
              <a:rPr lang="it-IT" sz="2000" b="1" dirty="0" smtClean="0">
                <a:solidFill>
                  <a:srgbClr val="FF0000"/>
                </a:solidFill>
              </a:rPr>
              <a:t>35</a:t>
            </a:r>
            <a:endParaRPr lang="it-IT" sz="2000" b="1" dirty="0" smtClean="0">
              <a:solidFill>
                <a:srgbClr val="FF0000"/>
              </a:solidFill>
            </a:endParaRPr>
          </a:p>
        </p:txBody>
      </p:sp>
      <p:sp>
        <p:nvSpPr>
          <p:cNvPr id="48131" name="Segnaposto contenuto 2"/>
          <p:cNvSpPr>
            <a:spLocks noGrp="1"/>
          </p:cNvSpPr>
          <p:nvPr>
            <p:ph idx="1"/>
          </p:nvPr>
        </p:nvSpPr>
        <p:spPr>
          <a:xfrm>
            <a:off x="179512" y="620688"/>
            <a:ext cx="8784976" cy="5976664"/>
          </a:xfrm>
        </p:spPr>
        <p:txBody>
          <a:bodyPr/>
          <a:lstStyle/>
          <a:p>
            <a:pPr marL="0" indent="0" algn="just">
              <a:buNone/>
            </a:pPr>
            <a:r>
              <a:rPr lang="it-IT" sz="2000" dirty="0"/>
              <a:t>• La scuola di Chicago</a:t>
            </a:r>
          </a:p>
          <a:p>
            <a:pPr marL="0" indent="0" algn="just">
              <a:buNone/>
            </a:pPr>
            <a:r>
              <a:rPr lang="it-IT" sz="2000" dirty="0"/>
              <a:t>I sociologi della Scuola di Chicago, negli anni 1920, utilizzano anch’essi le storie di vita per tentare di capire i processi in atto nei fenomeni dell’immigrazione, della delinquenza e della devianza. Il contadino polacco in Europa e negli Stati Uniti di Florian </a:t>
            </a:r>
            <a:r>
              <a:rPr lang="it-IT" sz="2000" dirty="0" err="1"/>
              <a:t>Znaniecki</a:t>
            </a:r>
            <a:r>
              <a:rPr lang="it-IT" sz="2000" dirty="0"/>
              <a:t> costituisce un’opera fondante della sociologia americana; si basa sull’analisi dei racconti di vita raccolti presso la popolazione di migranti polacchi di origine rurale venuti a popolare massicciamente le città del nord degli Stati Uniti all’inizio del XX secolo. Pierre </a:t>
            </a:r>
            <a:r>
              <a:rPr lang="it-IT" sz="2000" dirty="0" err="1"/>
              <a:t>Bourdieu</a:t>
            </a:r>
            <a:r>
              <a:rPr lang="it-IT" sz="2000" dirty="0"/>
              <a:t>, dopo aver denunciato ciò che chiamerà l’illusione biografica e dichiarato che “la maledizione della sociologia è di avere a che fare con oggetti che parlano”, farà ricorso anch’egli ai racconti di vita in occasione di una ricerca collettiva che diresse agli inizi degli anni ’80, pubblicata poi col titolo di </a:t>
            </a:r>
            <a:r>
              <a:rPr lang="it-IT" sz="2000" i="1" dirty="0"/>
              <a:t>La miseria del mondo</a:t>
            </a:r>
            <a:r>
              <a:rPr lang="it-IT" sz="2000" dirty="0" smtClean="0"/>
              <a:t>.</a:t>
            </a:r>
          </a:p>
          <a:p>
            <a:pPr marL="0" indent="0">
              <a:buNone/>
            </a:pPr>
            <a:r>
              <a:rPr lang="it-IT" sz="2000" dirty="0" smtClean="0"/>
              <a:t>• </a:t>
            </a:r>
            <a:r>
              <a:rPr lang="it-IT" sz="2000" dirty="0"/>
              <a:t>Il cavallo d’</a:t>
            </a:r>
            <a:r>
              <a:rPr lang="it-IT" sz="2000" dirty="0" err="1"/>
              <a:t>Orgueil</a:t>
            </a:r>
            <a:endParaRPr lang="it-IT" sz="2000" dirty="0"/>
          </a:p>
          <a:p>
            <a:pPr marL="0" indent="0" algn="just">
              <a:buNone/>
            </a:pPr>
            <a:r>
              <a:rPr lang="it-IT" sz="2000" dirty="0"/>
              <a:t>Le memorie di un bretone del paese </a:t>
            </a:r>
            <a:r>
              <a:rPr lang="it-IT" sz="2000" dirty="0" err="1"/>
              <a:t>Bigouden</a:t>
            </a:r>
            <a:r>
              <a:rPr lang="it-IT" sz="2000" dirty="0"/>
              <a:t> di Pierre </a:t>
            </a:r>
            <a:r>
              <a:rPr lang="it-IT" sz="2000" dirty="0" err="1"/>
              <a:t>Jakez</a:t>
            </a:r>
            <a:r>
              <a:rPr lang="it-IT" sz="2000" dirty="0"/>
              <a:t> </a:t>
            </a:r>
            <a:r>
              <a:rPr lang="it-IT" sz="2000" dirty="0" err="1"/>
              <a:t>Hélias</a:t>
            </a:r>
            <a:r>
              <a:rPr lang="it-IT" sz="2000" dirty="0"/>
              <a:t> racchiudono un fortissimo valore euristico sia per la loro autenticità che per la complessità che evidenziano. Quest’opera è stata pubblicata in più di due milioni di copie negli anni 1970; vi si racconta la storia di un contadino bretone che si trova a confrontarsi con le mutazioni del suo mestiere e del suo ambiente. </a:t>
            </a:r>
          </a:p>
        </p:txBody>
      </p:sp>
    </p:spTree>
    <p:extLst>
      <p:ext uri="{BB962C8B-B14F-4D97-AF65-F5344CB8AC3E}">
        <p14:creationId xmlns:p14="http://schemas.microsoft.com/office/powerpoint/2010/main" xmlns="" val="2006376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928992" cy="432048"/>
          </a:xfrm>
        </p:spPr>
        <p:txBody>
          <a:bodyPr/>
          <a:lstStyle/>
          <a:p>
            <a:r>
              <a:rPr lang="it-IT" sz="2000" b="1" dirty="0" smtClean="0">
                <a:solidFill>
                  <a:srgbClr val="FF0000"/>
                </a:solidFill>
              </a:rPr>
              <a:t>36</a:t>
            </a:r>
            <a:endParaRPr lang="it-IT" sz="2000" dirty="0" smtClean="0"/>
          </a:p>
        </p:txBody>
      </p:sp>
      <p:sp>
        <p:nvSpPr>
          <p:cNvPr id="48131" name="Segnaposto contenuto 2"/>
          <p:cNvSpPr>
            <a:spLocks noGrp="1"/>
          </p:cNvSpPr>
          <p:nvPr>
            <p:ph idx="1"/>
          </p:nvPr>
        </p:nvSpPr>
        <p:spPr>
          <a:xfrm>
            <a:off x="179512" y="836712"/>
            <a:ext cx="8784976" cy="5760640"/>
          </a:xfrm>
        </p:spPr>
        <p:txBody>
          <a:bodyPr/>
          <a:lstStyle/>
          <a:p>
            <a:pPr marL="0" indent="0" algn="just">
              <a:buNone/>
            </a:pPr>
            <a:r>
              <a:rPr lang="it-IT" sz="2000" dirty="0"/>
              <a:t>Quest’opera non è solo un romanzo o la storia di un contadino, è soprattutto la testimonianza delle mutazioni della nostra società, e pertanto, può essere considerato come un riferimento in </a:t>
            </a:r>
            <a:r>
              <a:rPr lang="it-IT" sz="2000" dirty="0" smtClean="0"/>
              <a:t>etnologia (Le </a:t>
            </a:r>
            <a:r>
              <a:rPr lang="it-IT" sz="2000" dirty="0" err="1"/>
              <a:t>Grand</a:t>
            </a:r>
            <a:r>
              <a:rPr lang="it-IT" sz="2000" dirty="0"/>
              <a:t>, M.J. Colon, 2003). D’altronde J.L. Le </a:t>
            </a:r>
            <a:r>
              <a:rPr lang="it-IT" sz="2000" dirty="0" err="1"/>
              <a:t>Grand</a:t>
            </a:r>
            <a:r>
              <a:rPr lang="it-IT" sz="2000" dirty="0"/>
              <a:t> ci dice che: «Infatti vista l’ampiezza del fenomeno, esso raggiunge una dimensione antropologica fondamentale, quella della necessità di una memoria collettiva in un periodo di mutazione rapida. Con la globalizzazione degli scambi, la trasformazione accelerata dei modi di produzione, il bisogno di fabbricazione di memorie è un bisogno quasi vitale non solo degli individui ma delle collettività, dei gruppi sociali e delle società» ( </a:t>
            </a:r>
            <a:r>
              <a:rPr lang="it-IT" sz="2000" dirty="0" err="1"/>
              <a:t>J.L.Le</a:t>
            </a:r>
            <a:r>
              <a:rPr lang="it-IT" sz="2000" dirty="0"/>
              <a:t> Grande t </a:t>
            </a:r>
            <a:r>
              <a:rPr lang="it-IT" sz="2000" dirty="0" err="1"/>
              <a:t>M.J.Coulon</a:t>
            </a:r>
            <a:r>
              <a:rPr lang="it-IT" sz="2000" dirty="0"/>
              <a:t>, 2000</a:t>
            </a:r>
            <a:r>
              <a:rPr lang="it-IT" sz="2000" dirty="0" smtClean="0"/>
              <a:t>).</a:t>
            </a:r>
          </a:p>
          <a:p>
            <a:pPr marL="0" indent="0" algn="just">
              <a:buNone/>
            </a:pPr>
            <a:r>
              <a:rPr lang="it-IT" sz="2000" dirty="0" smtClean="0"/>
              <a:t>Per </a:t>
            </a:r>
            <a:r>
              <a:rPr lang="it-IT" sz="2000" dirty="0"/>
              <a:t>concludere su questa breve ma speriamo significativa ricostruzione storica in apporto alle storie di vita</a:t>
            </a:r>
            <a:r>
              <a:rPr lang="it-IT" sz="2000" dirty="0" smtClean="0"/>
              <a:t>, </a:t>
            </a:r>
            <a:r>
              <a:rPr lang="it-IT" sz="2000" dirty="0"/>
              <a:t>l</a:t>
            </a:r>
            <a:r>
              <a:rPr lang="it-IT" sz="2000" dirty="0" smtClean="0"/>
              <a:t>’autobiografia </a:t>
            </a:r>
            <a:r>
              <a:rPr lang="it-IT" sz="2000" dirty="0"/>
              <a:t>educativa possiede un valore regolativo, perché esplicita al soggetto narrante le modalità per cui ha acquisito, tramite processi cognitivi di apprendimento, nozioni e capacità (apprendimento cognitivo). L’</a:t>
            </a:r>
            <a:r>
              <a:rPr lang="it-IT" sz="2000" dirty="0" err="1"/>
              <a:t>autonarrazione</a:t>
            </a:r>
            <a:r>
              <a:rPr lang="it-IT" sz="2000" dirty="0"/>
              <a:t> risulta una presa di distanza per rivedere e verificare lo sviluppo evolutivo personale e raccontarlo all’alterità/</a:t>
            </a:r>
            <a:r>
              <a:rPr lang="it-IT" sz="2000" dirty="0" err="1"/>
              <a:t>altruità</a:t>
            </a:r>
            <a:r>
              <a:rPr lang="it-IT" sz="2000" dirty="0"/>
              <a:t>, in una prospettiva di riappropriazione della responsabilizzazione individuale rispetto alla propria autoformazione.</a:t>
            </a:r>
          </a:p>
          <a:p>
            <a:pPr marL="0" indent="0" algn="just">
              <a:buNone/>
            </a:pPr>
            <a:r>
              <a:rPr lang="it-IT" sz="2000" dirty="0" smtClean="0"/>
              <a:t>.</a:t>
            </a:r>
            <a:endParaRPr lang="it-IT" sz="2000" dirty="0"/>
          </a:p>
          <a:p>
            <a:pPr marL="0" indent="0" algn="just">
              <a:buNone/>
            </a:pPr>
            <a:endParaRPr lang="it-IT" sz="2000" dirty="0"/>
          </a:p>
          <a:p>
            <a:pPr marL="0" indent="0">
              <a:buNone/>
            </a:pPr>
            <a:endParaRPr lang="it-IT" sz="2000" dirty="0" smtClean="0"/>
          </a:p>
        </p:txBody>
      </p:sp>
    </p:spTree>
    <p:extLst>
      <p:ext uri="{BB962C8B-B14F-4D97-AF65-F5344CB8AC3E}">
        <p14:creationId xmlns:p14="http://schemas.microsoft.com/office/powerpoint/2010/main" xmlns="" val="1622416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928992" cy="360040"/>
          </a:xfrm>
        </p:spPr>
        <p:txBody>
          <a:bodyPr/>
          <a:lstStyle/>
          <a:p>
            <a:r>
              <a:rPr lang="it-IT" sz="2000" b="1" dirty="0" smtClean="0">
                <a:solidFill>
                  <a:srgbClr val="FF0000"/>
                </a:solidFill>
              </a:rPr>
              <a:t>37</a:t>
            </a:r>
            <a:endParaRPr lang="it-IT" sz="2000" dirty="0" smtClean="0"/>
          </a:p>
        </p:txBody>
      </p:sp>
      <p:sp>
        <p:nvSpPr>
          <p:cNvPr id="48131" name="Segnaposto contenuto 2"/>
          <p:cNvSpPr>
            <a:spLocks noGrp="1"/>
          </p:cNvSpPr>
          <p:nvPr>
            <p:ph idx="1"/>
          </p:nvPr>
        </p:nvSpPr>
        <p:spPr>
          <a:xfrm>
            <a:off x="107504" y="692696"/>
            <a:ext cx="8928992" cy="6048672"/>
          </a:xfrm>
        </p:spPr>
        <p:txBody>
          <a:bodyPr/>
          <a:lstStyle/>
          <a:p>
            <a:pPr marL="0" indent="0" algn="just">
              <a:buNone/>
            </a:pPr>
            <a:r>
              <a:rPr lang="fr-FR" sz="2000" dirty="0"/>
              <a:t>Parla a se </a:t>
            </a:r>
            <a:r>
              <a:rPr lang="fr-FR" sz="2000" dirty="0" err="1"/>
              <a:t>stessa</a:t>
            </a:r>
            <a:r>
              <a:rPr lang="fr-FR" sz="2000" dirty="0"/>
              <a:t> e, per </a:t>
            </a:r>
            <a:r>
              <a:rPr lang="fr-FR" sz="2000" dirty="0" err="1"/>
              <a:t>estensione</a:t>
            </a:r>
            <a:r>
              <a:rPr lang="fr-FR" sz="2000" dirty="0"/>
              <a:t>, la </a:t>
            </a:r>
            <a:r>
              <a:rPr lang="fr-FR" sz="2000" dirty="0" err="1"/>
              <a:t>scrittura</a:t>
            </a:r>
            <a:r>
              <a:rPr lang="fr-FR" sz="2000" dirty="0"/>
              <a:t> si è </a:t>
            </a:r>
            <a:r>
              <a:rPr lang="fr-FR" sz="2000" dirty="0" err="1"/>
              <a:t>basata</a:t>
            </a:r>
            <a:r>
              <a:rPr lang="fr-FR" sz="2000" dirty="0"/>
              <a:t> su </a:t>
            </a:r>
            <a:r>
              <a:rPr lang="fr-FR" sz="2000" dirty="0" err="1"/>
              <a:t>aggiornamenti</a:t>
            </a:r>
            <a:r>
              <a:rPr lang="fr-FR" sz="2000" dirty="0"/>
              <a:t> e un </a:t>
            </a:r>
            <a:r>
              <a:rPr lang="fr-FR" sz="2000" dirty="0" err="1"/>
              <a:t>argomento</a:t>
            </a:r>
            <a:r>
              <a:rPr lang="fr-FR" sz="2000" dirty="0"/>
              <a:t> </a:t>
            </a:r>
            <a:r>
              <a:rPr lang="fr-FR" sz="2000" dirty="0" err="1"/>
              <a:t>che</a:t>
            </a:r>
            <a:r>
              <a:rPr lang="fr-FR" sz="2000" dirty="0"/>
              <a:t> </a:t>
            </a:r>
            <a:r>
              <a:rPr lang="fr-FR" sz="2000" dirty="0" err="1"/>
              <a:t>vuole</a:t>
            </a:r>
            <a:r>
              <a:rPr lang="fr-FR" sz="2000" dirty="0"/>
              <a:t> </a:t>
            </a:r>
            <a:r>
              <a:rPr lang="fr-FR" sz="2000" dirty="0" err="1"/>
              <a:t>essere</a:t>
            </a:r>
            <a:r>
              <a:rPr lang="fr-FR" sz="2000" dirty="0"/>
              <a:t> libero. </a:t>
            </a:r>
            <a:r>
              <a:rPr lang="fr-FR" sz="2000" dirty="0" smtClean="0"/>
              <a:t>«Que </a:t>
            </a:r>
            <a:r>
              <a:rPr lang="fr-FR" sz="2000" dirty="0"/>
              <a:t>vais je faire de ce que l'on a fait de </a:t>
            </a:r>
            <a:r>
              <a:rPr lang="fr-FR" sz="2000" dirty="0" smtClean="0"/>
              <a:t>moi?» </a:t>
            </a:r>
            <a:r>
              <a:rPr lang="fr-FR" sz="2000" dirty="0"/>
              <a:t>"</a:t>
            </a:r>
            <a:r>
              <a:rPr lang="fr-FR" sz="2000" dirty="0" err="1"/>
              <a:t>Cosa</a:t>
            </a:r>
            <a:r>
              <a:rPr lang="fr-FR" sz="2000" dirty="0"/>
              <a:t> </a:t>
            </a:r>
            <a:r>
              <a:rPr lang="fr-FR" sz="2000" dirty="0" err="1"/>
              <a:t>devo</a:t>
            </a:r>
            <a:r>
              <a:rPr lang="fr-FR" sz="2000" dirty="0"/>
              <a:t> </a:t>
            </a:r>
            <a:r>
              <a:rPr lang="fr-FR" sz="2000" dirty="0" err="1"/>
              <a:t>fare</a:t>
            </a:r>
            <a:r>
              <a:rPr lang="fr-FR" sz="2000" dirty="0"/>
              <a:t> con </a:t>
            </a:r>
            <a:r>
              <a:rPr lang="fr-FR" sz="2000" dirty="0" err="1"/>
              <a:t>ciò</a:t>
            </a:r>
            <a:r>
              <a:rPr lang="fr-FR" sz="2000" dirty="0"/>
              <a:t> </a:t>
            </a:r>
            <a:r>
              <a:rPr lang="fr-FR" sz="2000" dirty="0" err="1"/>
              <a:t>che</a:t>
            </a:r>
            <a:r>
              <a:rPr lang="fr-FR" sz="2000" dirty="0"/>
              <a:t> è </a:t>
            </a:r>
            <a:r>
              <a:rPr lang="fr-FR" sz="2000" dirty="0" err="1"/>
              <a:t>stato</a:t>
            </a:r>
            <a:r>
              <a:rPr lang="fr-FR" sz="2000" dirty="0"/>
              <a:t> </a:t>
            </a:r>
            <a:r>
              <a:rPr lang="fr-FR" sz="2000" dirty="0" err="1"/>
              <a:t>fatto</a:t>
            </a:r>
            <a:r>
              <a:rPr lang="fr-FR" sz="2000" dirty="0"/>
              <a:t> a me</a:t>
            </a:r>
            <a:r>
              <a:rPr lang="fr-FR" sz="2000" dirty="0" smtClean="0"/>
              <a:t>?» </a:t>
            </a:r>
            <a:r>
              <a:rPr lang="fr-FR" sz="2000" dirty="0" err="1" smtClean="0"/>
              <a:t>Questa</a:t>
            </a:r>
            <a:r>
              <a:rPr lang="fr-FR" sz="2000" dirty="0" smtClean="0"/>
              <a:t> </a:t>
            </a:r>
            <a:r>
              <a:rPr lang="fr-FR" sz="2000" dirty="0"/>
              <a:t>è la </a:t>
            </a:r>
            <a:r>
              <a:rPr lang="fr-FR" sz="2000" dirty="0" err="1"/>
              <a:t>domanda</a:t>
            </a:r>
            <a:r>
              <a:rPr lang="fr-FR" sz="2000" dirty="0"/>
              <a:t> fondamentale </a:t>
            </a:r>
            <a:r>
              <a:rPr lang="fr-FR" sz="2000" dirty="0" err="1"/>
              <a:t>dell'esistenzialismo</a:t>
            </a:r>
            <a:r>
              <a:rPr lang="fr-FR" sz="2000" dirty="0"/>
              <a:t> </a:t>
            </a:r>
            <a:r>
              <a:rPr lang="fr-FR" sz="2000" dirty="0" err="1"/>
              <a:t>chiesto</a:t>
            </a:r>
            <a:r>
              <a:rPr lang="fr-FR" sz="2000" dirty="0"/>
              <a:t> </a:t>
            </a:r>
            <a:r>
              <a:rPr lang="fr-FR" sz="2000" dirty="0" smtClean="0"/>
              <a:t>da </a:t>
            </a:r>
            <a:r>
              <a:rPr lang="fr-FR" sz="2000" dirty="0"/>
              <a:t>Jean Paul Sartre. </a:t>
            </a:r>
            <a:r>
              <a:rPr lang="fr-FR" sz="2000" dirty="0" err="1" smtClean="0"/>
              <a:t>Pertanto</a:t>
            </a:r>
            <a:r>
              <a:rPr lang="fr-FR" sz="2000" dirty="0"/>
              <a:t>, non è più il "grande </a:t>
            </a:r>
            <a:r>
              <a:rPr lang="fr-FR" sz="2000" dirty="0" err="1"/>
              <a:t>evento</a:t>
            </a:r>
            <a:r>
              <a:rPr lang="fr-FR" sz="2000" dirty="0"/>
              <a:t>" </a:t>
            </a:r>
            <a:r>
              <a:rPr lang="fr-FR" sz="2000" dirty="0" err="1"/>
              <a:t>che</a:t>
            </a:r>
            <a:r>
              <a:rPr lang="fr-FR" sz="2000" dirty="0"/>
              <a:t> </a:t>
            </a:r>
            <a:r>
              <a:rPr lang="fr-FR" sz="2000" dirty="0" err="1"/>
              <a:t>governa</a:t>
            </a:r>
            <a:r>
              <a:rPr lang="fr-FR" sz="2000" dirty="0"/>
              <a:t> la </a:t>
            </a:r>
            <a:r>
              <a:rPr lang="fr-FR" sz="2000" dirty="0" err="1"/>
              <a:t>legittimità</a:t>
            </a:r>
            <a:r>
              <a:rPr lang="fr-FR" sz="2000" dirty="0"/>
              <a:t> </a:t>
            </a:r>
            <a:r>
              <a:rPr lang="fr-FR" sz="2000" dirty="0" err="1"/>
              <a:t>della</a:t>
            </a:r>
            <a:r>
              <a:rPr lang="fr-FR" sz="2000" dirty="0"/>
              <a:t> </a:t>
            </a:r>
            <a:r>
              <a:rPr lang="fr-FR" sz="2000" dirty="0" err="1"/>
              <a:t>scrittura</a:t>
            </a:r>
            <a:r>
              <a:rPr lang="fr-FR" sz="2000" dirty="0"/>
              <a:t> </a:t>
            </a:r>
            <a:r>
              <a:rPr lang="fr-FR" sz="2000" dirty="0" err="1"/>
              <a:t>biografica</a:t>
            </a:r>
            <a:r>
              <a:rPr lang="fr-FR" sz="2000" dirty="0"/>
              <a:t>, ma </a:t>
            </a:r>
            <a:r>
              <a:rPr lang="fr-FR" sz="2000" dirty="0" err="1"/>
              <a:t>piuttosto</a:t>
            </a:r>
            <a:r>
              <a:rPr lang="fr-FR" sz="2000" dirty="0"/>
              <a:t> la sua radicale </a:t>
            </a:r>
            <a:r>
              <a:rPr lang="fr-FR" sz="2000" dirty="0" smtClean="0"/>
              <a:t>«</a:t>
            </a:r>
            <a:r>
              <a:rPr lang="fr-FR" sz="2000" dirty="0" err="1" smtClean="0"/>
              <a:t>qualitativité</a:t>
            </a:r>
            <a:r>
              <a:rPr lang="fr-FR" sz="2000" dirty="0" smtClean="0"/>
              <a:t> </a:t>
            </a:r>
            <a:r>
              <a:rPr lang="fr-FR" sz="2000" dirty="0" err="1" smtClean="0"/>
              <a:t>soggettiva</a:t>
            </a:r>
            <a:r>
              <a:rPr lang="fr-FR" sz="2000" dirty="0" smtClean="0"/>
              <a:t>».</a:t>
            </a:r>
          </a:p>
          <a:p>
            <a:pPr marL="0" indent="0" algn="just">
              <a:buNone/>
            </a:pPr>
            <a:r>
              <a:rPr lang="fr-FR" sz="2000" dirty="0" smtClean="0"/>
              <a:t>Nella </a:t>
            </a:r>
            <a:r>
              <a:rPr lang="fr-FR" sz="2000" dirty="0" err="1" smtClean="0"/>
              <a:t>scrittura</a:t>
            </a:r>
            <a:r>
              <a:rPr lang="fr-FR" sz="2000" dirty="0" smtClean="0"/>
              <a:t> </a:t>
            </a:r>
            <a:r>
              <a:rPr lang="fr-FR" sz="2000" dirty="0" err="1" smtClean="0"/>
              <a:t>autobiografica</a:t>
            </a:r>
            <a:r>
              <a:rPr lang="fr-FR" sz="2000" dirty="0"/>
              <a:t> </a:t>
            </a:r>
            <a:r>
              <a:rPr lang="fr-FR" sz="2000" dirty="0" smtClean="0"/>
              <a:t>si </a:t>
            </a:r>
            <a:r>
              <a:rPr lang="fr-FR" sz="2000" dirty="0" err="1" smtClean="0"/>
              <a:t>evidenziano</a:t>
            </a:r>
            <a:r>
              <a:rPr lang="fr-FR" sz="2000" dirty="0" smtClean="0"/>
              <a:t> </a:t>
            </a:r>
            <a:r>
              <a:rPr lang="fr-FR" sz="2000" dirty="0" err="1" smtClean="0"/>
              <a:t>tre</a:t>
            </a:r>
            <a:r>
              <a:rPr lang="fr-FR" sz="2000" dirty="0" smtClean="0"/>
              <a:t> </a:t>
            </a:r>
            <a:r>
              <a:rPr lang="fr-FR" sz="2000" dirty="0" err="1" smtClean="0"/>
              <a:t>domini</a:t>
            </a:r>
            <a:r>
              <a:rPr lang="fr-FR" sz="2000" dirty="0" smtClean="0"/>
              <a:t>: </a:t>
            </a:r>
          </a:p>
          <a:p>
            <a:pPr marL="0" indent="0" algn="just">
              <a:buNone/>
            </a:pPr>
            <a:r>
              <a:rPr lang="it-IT" sz="2000" dirty="0">
                <a:sym typeface="Symbol"/>
              </a:rPr>
              <a:t></a:t>
            </a:r>
            <a:r>
              <a:rPr lang="it-IT" sz="2000" i="1" dirty="0"/>
              <a:t> Dominio </a:t>
            </a:r>
            <a:r>
              <a:rPr lang="it-IT" sz="2000" i="1" dirty="0" err="1"/>
              <a:t>autocognitivo</a:t>
            </a:r>
            <a:r>
              <a:rPr lang="it-IT" sz="2000" dirty="0"/>
              <a:t> – (esercizio rimemorazione, pensiero retrospettivo) consiste nell’e-vocazione del proprio passato attraverso l’introspezione, in un’attività </a:t>
            </a:r>
            <a:r>
              <a:rPr lang="it-IT" sz="2000" dirty="0" err="1"/>
              <a:t>autocognitiva</a:t>
            </a:r>
            <a:r>
              <a:rPr lang="it-IT" sz="2000" dirty="0"/>
              <a:t>.</a:t>
            </a:r>
          </a:p>
          <a:p>
            <a:pPr marL="0" indent="0" algn="just">
              <a:buNone/>
            </a:pPr>
            <a:r>
              <a:rPr lang="it-IT" sz="2000" dirty="0">
                <a:sym typeface="Symbol"/>
              </a:rPr>
              <a:t></a:t>
            </a:r>
            <a:r>
              <a:rPr lang="it-IT" sz="2000" i="1" dirty="0"/>
              <a:t> Dominio estatico</a:t>
            </a:r>
            <a:r>
              <a:rPr lang="it-IT" sz="2000" dirty="0"/>
              <a:t> – (attesa estatica) implica l’uscita da sé, accogliendo tutte le sensazioni che derivano dalle percezioni, limitandosi, </a:t>
            </a:r>
            <a:r>
              <a:rPr lang="it-IT" sz="2000" dirty="0" err="1"/>
              <a:t>metacognitivamente</a:t>
            </a:r>
            <a:r>
              <a:rPr lang="it-IT" sz="2000" dirty="0"/>
              <a:t>, a descrivere ciò che si percepisce.</a:t>
            </a:r>
          </a:p>
          <a:p>
            <a:pPr marL="0" indent="0" algn="just">
              <a:buNone/>
            </a:pPr>
            <a:r>
              <a:rPr lang="it-IT" sz="2000" dirty="0">
                <a:sym typeface="Symbol"/>
              </a:rPr>
              <a:t></a:t>
            </a:r>
            <a:r>
              <a:rPr lang="it-IT" sz="2000" dirty="0"/>
              <a:t> </a:t>
            </a:r>
            <a:r>
              <a:rPr lang="it-IT" sz="2000" i="1" dirty="0"/>
              <a:t>Dominio </a:t>
            </a:r>
            <a:r>
              <a:rPr lang="it-IT" sz="2000" i="1" dirty="0" err="1"/>
              <a:t>eterocognitivo</a:t>
            </a:r>
            <a:r>
              <a:rPr lang="it-IT" sz="2000" dirty="0"/>
              <a:t> - (pensiero costruttivo) dove la cognizione lavora sugli altri, verso le cose esterne, con cui la mente organizza il reale, mediante classificazioni, attraverso un pensiero costruttivo.</a:t>
            </a:r>
          </a:p>
          <a:p>
            <a:pPr marL="0" indent="0" algn="just">
              <a:buNone/>
            </a:pPr>
            <a:r>
              <a:rPr lang="it-IT" sz="2000" dirty="0">
                <a:sym typeface="Symbol"/>
              </a:rPr>
              <a:t></a:t>
            </a:r>
            <a:r>
              <a:rPr lang="it-IT" sz="2000" dirty="0"/>
              <a:t> </a:t>
            </a:r>
            <a:r>
              <a:rPr lang="it-IT" sz="2000" i="1" dirty="0"/>
              <a:t>Dominio interpretativo</a:t>
            </a:r>
            <a:r>
              <a:rPr lang="it-IT" sz="2000" dirty="0"/>
              <a:t> – (pensiero categorizzante) utilizza modalità metaforiche, immagini simboliche per interpretare la realtà attraverso modelli mitici, entità umane o sovraumane che hanno potere di verità assoluta.</a:t>
            </a:r>
          </a:p>
          <a:p>
            <a:pPr marL="0" indent="0" algn="just">
              <a:buNone/>
            </a:pPr>
            <a:endParaRPr lang="it-IT" sz="2000" dirty="0" smtClean="0"/>
          </a:p>
        </p:txBody>
      </p:sp>
    </p:spTree>
    <p:extLst>
      <p:ext uri="{BB962C8B-B14F-4D97-AF65-F5344CB8AC3E}">
        <p14:creationId xmlns:p14="http://schemas.microsoft.com/office/powerpoint/2010/main" xmlns="" val="2917183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928992" cy="432048"/>
          </a:xfrm>
        </p:spPr>
        <p:txBody>
          <a:bodyPr/>
          <a:lstStyle/>
          <a:p>
            <a:r>
              <a:rPr lang="it-IT" sz="2000" b="1" dirty="0" smtClean="0">
                <a:solidFill>
                  <a:srgbClr val="FF0000"/>
                </a:solidFill>
              </a:rPr>
              <a:t>38</a:t>
            </a:r>
            <a:endParaRPr lang="it-IT" sz="2000" dirty="0" smtClean="0"/>
          </a:p>
        </p:txBody>
      </p:sp>
      <p:sp>
        <p:nvSpPr>
          <p:cNvPr id="48131" name="Segnaposto contenuto 2"/>
          <p:cNvSpPr>
            <a:spLocks noGrp="1"/>
          </p:cNvSpPr>
          <p:nvPr>
            <p:ph idx="1"/>
          </p:nvPr>
        </p:nvSpPr>
        <p:spPr>
          <a:xfrm>
            <a:off x="179512" y="836712"/>
            <a:ext cx="8784976" cy="5760640"/>
          </a:xfrm>
        </p:spPr>
        <p:txBody>
          <a:bodyPr/>
          <a:lstStyle/>
          <a:p>
            <a:pPr marL="0" indent="0" algn="just">
              <a:buNone/>
            </a:pPr>
            <a:r>
              <a:rPr lang="it-IT" sz="2000" dirty="0"/>
              <a:t>Le finalità didattiche del metodo autobiografico consistono nella messa in luce di stili, codici, funzioni comunicative, norme e regole di interazione per imparare a pensare: sperimentare il piacere e l’emozione di questa attività liberatoria, riabilitando la facoltà di pensiero, nell’attribuzione di senso e significato alla realtà (ermeneutica interpretativa), stimolando il potenziale cognitivo del soggetto.</a:t>
            </a:r>
          </a:p>
          <a:p>
            <a:pPr marL="0" indent="0">
              <a:buNone/>
            </a:pPr>
            <a:endParaRPr lang="it-IT" sz="2000" dirty="0" smtClean="0"/>
          </a:p>
        </p:txBody>
      </p:sp>
    </p:spTree>
    <p:extLst>
      <p:ext uri="{BB962C8B-B14F-4D97-AF65-F5344CB8AC3E}">
        <p14:creationId xmlns:p14="http://schemas.microsoft.com/office/powerpoint/2010/main" xmlns="" val="2917183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107504" y="116632"/>
            <a:ext cx="8928992" cy="432048"/>
          </a:xfrm>
        </p:spPr>
        <p:txBody>
          <a:bodyPr/>
          <a:lstStyle/>
          <a:p>
            <a:r>
              <a:rPr lang="it-IT" sz="2000" b="1" dirty="0" smtClean="0">
                <a:solidFill>
                  <a:srgbClr val="FF0000"/>
                </a:solidFill>
              </a:rPr>
              <a:t>39</a:t>
            </a:r>
            <a:endParaRPr lang="it-IT" sz="2000" dirty="0" smtClean="0"/>
          </a:p>
        </p:txBody>
      </p:sp>
      <p:sp>
        <p:nvSpPr>
          <p:cNvPr id="48131" name="Segnaposto contenuto 2"/>
          <p:cNvSpPr>
            <a:spLocks noGrp="1"/>
          </p:cNvSpPr>
          <p:nvPr>
            <p:ph idx="1"/>
          </p:nvPr>
        </p:nvSpPr>
        <p:spPr>
          <a:xfrm>
            <a:off x="179512" y="836712"/>
            <a:ext cx="8784976" cy="5760640"/>
          </a:xfrm>
        </p:spPr>
        <p:txBody>
          <a:bodyPr/>
          <a:lstStyle/>
          <a:p>
            <a:pPr marL="0" indent="0" algn="just">
              <a:buNone/>
            </a:pPr>
            <a:r>
              <a:rPr lang="it-IT" sz="2000" dirty="0"/>
              <a:t>Per psicologici (J. </a:t>
            </a:r>
            <a:r>
              <a:rPr lang="it-IT" sz="2000" dirty="0" err="1"/>
              <a:t>Bruner</a:t>
            </a:r>
            <a:r>
              <a:rPr lang="it-IT" sz="2000" dirty="0"/>
              <a:t>) e sociologici (Foucault) e pedagogisti, la </a:t>
            </a:r>
            <a:r>
              <a:rPr lang="it-IT" sz="2000" dirty="0" smtClean="0"/>
              <a:t>scrittura di </a:t>
            </a:r>
            <a:r>
              <a:rPr lang="it-IT" sz="2000" b="1" dirty="0" smtClean="0"/>
              <a:t>sé</a:t>
            </a:r>
            <a:r>
              <a:rPr lang="it-IT" sz="2000" dirty="0" smtClean="0"/>
              <a:t> </a:t>
            </a:r>
            <a:r>
              <a:rPr lang="it-IT" sz="2000" dirty="0"/>
              <a:t>e le </a:t>
            </a:r>
            <a:r>
              <a:rPr lang="it-IT" sz="2000" dirty="0" smtClean="0"/>
              <a:t>storie di vita </a:t>
            </a:r>
            <a:r>
              <a:rPr lang="it-IT" sz="2000" dirty="0"/>
              <a:t>diventano occasioni </a:t>
            </a:r>
            <a:r>
              <a:rPr lang="it-IT" sz="2000" b="1" dirty="0"/>
              <a:t>di</a:t>
            </a:r>
            <a:r>
              <a:rPr lang="it-IT" sz="2000" dirty="0"/>
              <a:t> meditazione </a:t>
            </a:r>
            <a:r>
              <a:rPr lang="it-IT" sz="2000" dirty="0" smtClean="0"/>
              <a:t>e di </a:t>
            </a:r>
            <a:r>
              <a:rPr lang="it-IT" sz="2000" dirty="0"/>
              <a:t>rigenerazione intellettuale. L’orientamento autobiografico italiano nasce all’inizio degli anni Novanta a Milano all’interno del </a:t>
            </a:r>
            <a:r>
              <a:rPr lang="it-IT" sz="2000" dirty="0" smtClean="0"/>
              <a:t>gruppo di </a:t>
            </a:r>
            <a:r>
              <a:rPr lang="it-IT" sz="2000" dirty="0"/>
              <a:t>ricerca Condizione adulta e processi formativi dell’Università Statale, coordinato da Duccio Demetrio; e poi nella recente istituzione della Libera Università dell’Autobiografia ad </a:t>
            </a:r>
            <a:r>
              <a:rPr lang="it-IT" sz="2000" dirty="0" err="1"/>
              <a:t>Anghero</a:t>
            </a:r>
            <a:r>
              <a:rPr lang="it-IT" sz="2000" dirty="0"/>
              <a:t> (Arezzo</a:t>
            </a:r>
            <a:r>
              <a:rPr lang="it-IT" sz="2000" dirty="0" smtClean="0"/>
              <a:t>).</a:t>
            </a:r>
          </a:p>
          <a:p>
            <a:pPr marL="0" indent="0" algn="just">
              <a:buNone/>
            </a:pPr>
            <a:endParaRPr lang="it-IT" sz="2000" dirty="0"/>
          </a:p>
          <a:p>
            <a:pPr marL="0" indent="0">
              <a:buNone/>
            </a:pPr>
            <a:endParaRPr lang="it-IT" sz="2000" dirty="0" smtClean="0"/>
          </a:p>
        </p:txBody>
      </p:sp>
    </p:spTree>
    <p:extLst>
      <p:ext uri="{BB962C8B-B14F-4D97-AF65-F5344CB8AC3E}">
        <p14:creationId xmlns:p14="http://schemas.microsoft.com/office/powerpoint/2010/main" xmlns="" val="2917183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40</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b="1" dirty="0" smtClean="0">
                <a:solidFill>
                  <a:srgbClr val="17082E"/>
                </a:solidFill>
              </a:rPr>
              <a:t>Marie Christine </a:t>
            </a:r>
            <a:r>
              <a:rPr lang="it-IT" sz="2000" b="1" dirty="0" err="1" smtClean="0">
                <a:solidFill>
                  <a:srgbClr val="17082E"/>
                </a:solidFill>
              </a:rPr>
              <a:t>Josso</a:t>
            </a:r>
            <a:endParaRPr lang="it-IT" sz="2000" b="1" dirty="0" smtClean="0">
              <a:solidFill>
                <a:srgbClr val="17082E"/>
              </a:solidFill>
            </a:endParaRPr>
          </a:p>
          <a:p>
            <a:pPr marL="0" indent="0" algn="just">
              <a:buNone/>
            </a:pPr>
            <a:r>
              <a:rPr lang="it-IT" sz="2000" dirty="0"/>
              <a:t>Le storie di vita hanno riscontrato un considerevole successo negli anni </a:t>
            </a:r>
            <a:r>
              <a:rPr lang="it-IT" sz="2000" dirty="0" smtClean="0"/>
              <a:t>successivi alla </a:t>
            </a:r>
            <a:r>
              <a:rPr lang="it-IT" sz="2000" dirty="0"/>
              <a:t>loro individuazione da parte di </a:t>
            </a:r>
            <a:r>
              <a:rPr lang="it-IT" sz="2000" dirty="0" err="1"/>
              <a:t>Pineau</a:t>
            </a:r>
            <a:r>
              <a:rPr lang="it-IT" sz="2000" dirty="0"/>
              <a:t> come strumenti atti a </a:t>
            </a:r>
            <a:r>
              <a:rPr lang="it-IT" sz="2000" dirty="0" smtClean="0"/>
              <a:t>promuovere </a:t>
            </a:r>
            <a:r>
              <a:rPr lang="it-IT" sz="2000" dirty="0"/>
              <a:t>nell’individuo una riflessione formativa (</a:t>
            </a:r>
            <a:r>
              <a:rPr lang="it-IT" sz="2000" dirty="0" err="1"/>
              <a:t>Josso</a:t>
            </a:r>
            <a:r>
              <a:rPr lang="it-IT" sz="2000" dirty="0"/>
              <a:t>, </a:t>
            </a:r>
            <a:r>
              <a:rPr lang="it-IT" sz="2000" dirty="0" smtClean="0"/>
              <a:t>1991; Galvani</a:t>
            </a:r>
            <a:r>
              <a:rPr lang="it-IT" sz="2000" dirty="0"/>
              <a:t>, </a:t>
            </a:r>
            <a:r>
              <a:rPr lang="it-IT" sz="2000" dirty="0" smtClean="0"/>
              <a:t>2004)*.</a:t>
            </a:r>
          </a:p>
          <a:p>
            <a:pPr marL="0" indent="0" algn="just">
              <a:buNone/>
            </a:pPr>
            <a:r>
              <a:rPr lang="it-IT" sz="2000" dirty="0"/>
              <a:t>Per </a:t>
            </a:r>
            <a:r>
              <a:rPr lang="it-IT" sz="2000" dirty="0" err="1"/>
              <a:t>Josso</a:t>
            </a:r>
            <a:r>
              <a:rPr lang="it-IT" sz="2000" dirty="0"/>
              <a:t>, la procedura del racconto di vita si propone di indurre </a:t>
            </a:r>
            <a:r>
              <a:rPr lang="it-IT" sz="2000" dirty="0" smtClean="0"/>
              <a:t>una riconsiderazione </a:t>
            </a:r>
            <a:r>
              <a:rPr lang="it-IT" sz="2000" dirty="0"/>
              <a:t>del proprio passato in chiave esistenziale per comprendere i </a:t>
            </a:r>
            <a:r>
              <a:rPr lang="it-IT" sz="2000" dirty="0" smtClean="0"/>
              <a:t>propri processi </a:t>
            </a:r>
            <a:r>
              <a:rPr lang="it-IT" sz="2000" dirty="0"/>
              <a:t>di formazione, di conoscenza e di apprendimento, e per progettare il </a:t>
            </a:r>
            <a:r>
              <a:rPr lang="it-IT" sz="2000" dirty="0" smtClean="0"/>
              <a:t>proprio itinerario </a:t>
            </a:r>
            <a:r>
              <a:rPr lang="it-IT" sz="2000" dirty="0"/>
              <a:t>futuro. Per illustrare questo progetto di conoscenza di sé, </a:t>
            </a:r>
            <a:r>
              <a:rPr lang="it-IT" sz="2000" dirty="0" err="1"/>
              <a:t>Josso</a:t>
            </a:r>
            <a:r>
              <a:rPr lang="it-IT" sz="2000" dirty="0"/>
              <a:t> </a:t>
            </a:r>
            <a:r>
              <a:rPr lang="it-IT" sz="2000" dirty="0" smtClean="0"/>
              <a:t>utilizza l’immagine </a:t>
            </a:r>
            <a:r>
              <a:rPr lang="it-IT" sz="2000" dirty="0"/>
              <a:t>del </a:t>
            </a:r>
            <a:r>
              <a:rPr lang="it-IT" sz="2000" i="1" dirty="0"/>
              <a:t>camminare verso di sé </a:t>
            </a:r>
            <a:r>
              <a:rPr lang="it-IT" sz="2000" dirty="0"/>
              <a:t>(</a:t>
            </a:r>
            <a:r>
              <a:rPr lang="it-IT" sz="2000" dirty="0" err="1"/>
              <a:t>Josso</a:t>
            </a:r>
            <a:r>
              <a:rPr lang="it-IT" sz="2000" dirty="0"/>
              <a:t>, 2004</a:t>
            </a:r>
            <a:r>
              <a:rPr lang="it-IT" sz="2000" dirty="0" smtClean="0"/>
              <a:t>)**, </a:t>
            </a:r>
            <a:r>
              <a:rPr lang="it-IT" sz="2000" dirty="0"/>
              <a:t>nella quale il verbo “sottolinea </a:t>
            </a:r>
            <a:r>
              <a:rPr lang="it-IT" sz="2000" dirty="0" smtClean="0"/>
              <a:t>che si </a:t>
            </a:r>
            <a:r>
              <a:rPr lang="it-IT" sz="2000" dirty="0"/>
              <a:t>tratta appunto dell'attività di un soggetto” che si responsabilizza, prende coscienza </a:t>
            </a:r>
            <a:r>
              <a:rPr lang="it-IT" sz="2000" dirty="0" smtClean="0"/>
              <a:t>del proprio </a:t>
            </a:r>
            <a:r>
              <a:rPr lang="it-IT" sz="2000" dirty="0"/>
              <a:t>essere, delle proprie posture esistenziali e dei vincoli determinati dalla propria </a:t>
            </a:r>
            <a:r>
              <a:rPr lang="it-IT" sz="2000" dirty="0" smtClean="0"/>
              <a:t>storia o </a:t>
            </a:r>
            <a:r>
              <a:rPr lang="it-IT" sz="2000" dirty="0"/>
              <a:t>da influenze socioculturali per elaborare un </a:t>
            </a:r>
            <a:r>
              <a:rPr lang="it-IT" sz="2000" i="1" dirty="0"/>
              <a:t>autoritratto </a:t>
            </a:r>
            <a:r>
              <a:rPr lang="it-IT" sz="2000" i="1" dirty="0" smtClean="0"/>
              <a:t>dinamico</a:t>
            </a:r>
            <a:r>
              <a:rPr lang="it-IT" sz="2000" dirty="0" smtClean="0"/>
              <a:t>***.</a:t>
            </a:r>
          </a:p>
          <a:p>
            <a:pPr marL="0" indent="0" algn="just">
              <a:buNone/>
            </a:pPr>
            <a:r>
              <a:rPr lang="it-IT" sz="2000" dirty="0"/>
              <a:t>L’elaborazione del racconto e la sua scrittura non costituiscono il fine della </a:t>
            </a:r>
            <a:r>
              <a:rPr lang="it-IT" sz="2000" dirty="0" smtClean="0"/>
              <a:t>procedura, sono </a:t>
            </a:r>
            <a:r>
              <a:rPr lang="it-IT" sz="2000" dirty="0"/>
              <a:t>piuttosto il mezzo attraverso il quale l’individuo ripensa la propria vita assumendo </a:t>
            </a:r>
            <a:r>
              <a:rPr lang="it-IT" sz="2000" dirty="0" smtClean="0"/>
              <a:t>uno </a:t>
            </a:r>
            <a:r>
              <a:rPr lang="it-IT" sz="2000" i="1" dirty="0" smtClean="0"/>
              <a:t>sguardo </a:t>
            </a:r>
            <a:r>
              <a:rPr lang="it-IT" sz="2000" i="1" dirty="0"/>
              <a:t>retrospettivo </a:t>
            </a:r>
            <a:r>
              <a:rPr lang="it-IT" sz="2000" dirty="0"/>
              <a:t>rivolto al passato che gli permette poi di guardare in prospettiva </a:t>
            </a:r>
            <a:r>
              <a:rPr lang="it-IT" sz="2000" dirty="0" smtClean="0"/>
              <a:t>al proprio </a:t>
            </a:r>
            <a:r>
              <a:rPr lang="it-IT" sz="2000" dirty="0"/>
              <a:t>futuro. Questa è la “spirale retroattiva del camminare verso di sé”. Per </a:t>
            </a:r>
            <a:r>
              <a:rPr lang="it-IT" sz="2000" dirty="0" smtClean="0"/>
              <a:t>progettare il </a:t>
            </a:r>
            <a:r>
              <a:rPr lang="it-IT" sz="2000" dirty="0"/>
              <a:t>proprio futuro, per procedere a definire un proprio auto-orientamento, è cruciale </a:t>
            </a:r>
            <a:r>
              <a:rPr lang="it-IT" sz="2000" dirty="0" smtClean="0"/>
              <a:t>una auto-interpretazione </a:t>
            </a:r>
            <a:r>
              <a:rPr lang="it-IT" sz="2000" dirty="0"/>
              <a:t>del proprio vissuto e </a:t>
            </a:r>
            <a:r>
              <a:rPr lang="it-IT" sz="2000" dirty="0" smtClean="0"/>
              <a:t>la</a:t>
            </a: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41</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presa di coscienza dei </a:t>
            </a:r>
            <a:r>
              <a:rPr lang="it-IT" sz="2000" dirty="0" err="1"/>
              <a:t>saperi</a:t>
            </a:r>
            <a:r>
              <a:rPr lang="it-IT" sz="2000" dirty="0"/>
              <a:t> teorici che </a:t>
            </a:r>
            <a:r>
              <a:rPr lang="it-IT" sz="2000" dirty="0" smtClean="0"/>
              <a:t>hanno influenzato </a:t>
            </a:r>
            <a:r>
              <a:rPr lang="it-IT" sz="2000" dirty="0"/>
              <a:t>le nostre visioni e le nostre interpretazioni. Si tratta, in buona sostanza, di </a:t>
            </a:r>
            <a:r>
              <a:rPr lang="it-IT" sz="2000" dirty="0" smtClean="0"/>
              <a:t>un progetto </a:t>
            </a:r>
            <a:r>
              <a:rPr lang="it-IT" sz="2000" dirty="0"/>
              <a:t>di conoscenza e di progettazione di sé che esige un investimento affettivo </a:t>
            </a:r>
            <a:r>
              <a:rPr lang="it-IT" sz="2000" dirty="0" smtClean="0"/>
              <a:t>e intellettuale </a:t>
            </a:r>
            <a:r>
              <a:rPr lang="it-IT" sz="2000" dirty="0"/>
              <a:t>e che non ha fine se non con la fine della vita stessa</a:t>
            </a:r>
            <a:r>
              <a:rPr lang="it-IT" sz="2000" dirty="0" smtClean="0"/>
              <a:t>.</a:t>
            </a:r>
          </a:p>
          <a:p>
            <a:pPr marL="0" indent="0" algn="just">
              <a:buNone/>
            </a:pPr>
            <a:r>
              <a:rPr lang="it-IT" sz="2000" dirty="0"/>
              <a:t>La “riabilitazione progressiva del soggetto e dell’attore”, a cui può aver </a:t>
            </a:r>
            <a:r>
              <a:rPr lang="it-IT" sz="2000" dirty="0" smtClean="0"/>
              <a:t>contribuito l’abbandono </a:t>
            </a:r>
            <a:r>
              <a:rPr lang="it-IT" sz="2000" dirty="0"/>
              <a:t>del “modello di causalità deterministica” che ha caratterizzato la visione </a:t>
            </a:r>
            <a:r>
              <a:rPr lang="it-IT" sz="2000" dirty="0" smtClean="0"/>
              <a:t>del sociale </a:t>
            </a:r>
            <a:r>
              <a:rPr lang="it-IT" sz="2000" dirty="0"/>
              <a:t>e della storia fino alla fine degli anni Settanta (</a:t>
            </a:r>
            <a:r>
              <a:rPr lang="it-IT" sz="2000" dirty="0" err="1"/>
              <a:t>Josso</a:t>
            </a:r>
            <a:r>
              <a:rPr lang="it-IT" sz="2000" dirty="0"/>
              <a:t>, 2004), trova un </a:t>
            </a:r>
            <a:r>
              <a:rPr lang="it-IT" sz="2000" dirty="0" smtClean="0"/>
              <a:t>suo corrispettivo </a:t>
            </a:r>
            <a:r>
              <a:rPr lang="it-IT" sz="2000" dirty="0"/>
              <a:t>nella proposta di </a:t>
            </a:r>
            <a:r>
              <a:rPr lang="it-IT" sz="2000" dirty="0" err="1"/>
              <a:t>Josso</a:t>
            </a:r>
            <a:r>
              <a:rPr lang="it-IT" sz="2000" dirty="0"/>
              <a:t>. L’approccio globale alla persona tramite il racconto </a:t>
            </a:r>
            <a:r>
              <a:rPr lang="it-IT" sz="2000" dirty="0" smtClean="0"/>
              <a:t>di vita </a:t>
            </a:r>
            <a:r>
              <a:rPr lang="it-IT" sz="2000" dirty="0"/>
              <a:t>e la rinnovata figura del docente che assume il ruolo di </a:t>
            </a:r>
            <a:r>
              <a:rPr lang="it-IT" sz="2000" i="1" dirty="0"/>
              <a:t>accompagnante </a:t>
            </a:r>
            <a:r>
              <a:rPr lang="it-IT" sz="2000" dirty="0"/>
              <a:t>che stimola </a:t>
            </a:r>
            <a:r>
              <a:rPr lang="it-IT" sz="2000" dirty="0" smtClean="0"/>
              <a:t>la riflessione</a:t>
            </a:r>
            <a:r>
              <a:rPr lang="it-IT" sz="2000" dirty="0"/>
              <a:t>, danno sostanza al processo di autonomizzazione dell’individuo. Per di più, </a:t>
            </a:r>
            <a:r>
              <a:rPr lang="it-IT" sz="2000" dirty="0" smtClean="0"/>
              <a:t>si tratta </a:t>
            </a:r>
            <a:r>
              <a:rPr lang="it-IT" sz="2000" dirty="0"/>
              <a:t>di un progetto di formazione che non si esaurisce nella dimensione individuale, </a:t>
            </a:r>
            <a:r>
              <a:rPr lang="it-IT" sz="2000" dirty="0" smtClean="0"/>
              <a:t>ma </a:t>
            </a:r>
            <a:r>
              <a:rPr lang="it-IT" sz="2000" b="1" dirty="0" smtClean="0">
                <a:solidFill>
                  <a:srgbClr val="17082E"/>
                </a:solidFill>
              </a:rPr>
              <a:t> </a:t>
            </a:r>
            <a:r>
              <a:rPr lang="it-IT" sz="2000" dirty="0" smtClean="0"/>
              <a:t>che </a:t>
            </a:r>
            <a:r>
              <a:rPr lang="it-IT" sz="2000" dirty="0"/>
              <a:t>attualizza pure un orientamento collettivo, articolandosi, sotto questo profilo, </a:t>
            </a:r>
            <a:r>
              <a:rPr lang="it-IT" sz="2000" dirty="0" smtClean="0"/>
              <a:t>secondo il </a:t>
            </a:r>
            <a:r>
              <a:rPr lang="it-IT" sz="2000" dirty="0"/>
              <a:t>paradigma socio-cognitivo (</a:t>
            </a:r>
            <a:r>
              <a:rPr lang="it-IT" sz="2000" dirty="0" err="1"/>
              <a:t>Bruner</a:t>
            </a:r>
            <a:r>
              <a:rPr lang="it-IT" sz="2000" dirty="0"/>
              <a:t>, </a:t>
            </a:r>
            <a:r>
              <a:rPr lang="it-IT" sz="2000" dirty="0" smtClean="0"/>
              <a:t>2005; </a:t>
            </a:r>
            <a:r>
              <a:rPr lang="it-IT" sz="2000" dirty="0" err="1" smtClean="0"/>
              <a:t>Vygotskij</a:t>
            </a:r>
            <a:r>
              <a:rPr lang="it-IT" sz="2000" dirty="0"/>
              <a:t>, </a:t>
            </a:r>
            <a:r>
              <a:rPr lang="it-IT" sz="2000" dirty="0" smtClean="0"/>
              <a:t>1934; Demetrio</a:t>
            </a:r>
            <a:r>
              <a:rPr lang="it-IT" sz="2000" dirty="0"/>
              <a:t>, </a:t>
            </a:r>
            <a:r>
              <a:rPr lang="it-IT" sz="2000" dirty="0" smtClean="0"/>
              <a:t>1999)*.</a:t>
            </a: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42</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b="1" dirty="0" smtClean="0">
                <a:solidFill>
                  <a:srgbClr val="17082E"/>
                </a:solidFill>
              </a:rPr>
              <a:t>Pascal Galvani e il metodo del blasone.</a:t>
            </a:r>
          </a:p>
          <a:p>
            <a:pPr marL="0" indent="0" algn="just">
              <a:buNone/>
            </a:pPr>
            <a:r>
              <a:rPr lang="it-IT" sz="2000" dirty="0"/>
              <a:t>Anche la tecnica del blasone di Galvani (2004) fa riferimento al </a:t>
            </a:r>
            <a:r>
              <a:rPr lang="it-IT" sz="2000" dirty="0" smtClean="0"/>
              <a:t>potenziale </a:t>
            </a:r>
            <a:r>
              <a:rPr lang="it-IT" sz="2000" dirty="0" err="1" smtClean="0"/>
              <a:t>autoformativo</a:t>
            </a:r>
            <a:r>
              <a:rPr lang="it-IT" sz="2000" dirty="0" smtClean="0"/>
              <a:t> </a:t>
            </a:r>
            <a:r>
              <a:rPr lang="it-IT" sz="2000" dirty="0"/>
              <a:t>del racconto di sé, anche se, “per la sua forma di espressione, appartiene </a:t>
            </a:r>
            <a:r>
              <a:rPr lang="it-IT" sz="2000" dirty="0" smtClean="0"/>
              <a:t>più al </a:t>
            </a:r>
            <a:r>
              <a:rPr lang="it-IT" sz="2000" dirty="0"/>
              <a:t>dominio del simbolo, dell'immagine, che del racconto</a:t>
            </a:r>
            <a:r>
              <a:rPr lang="it-IT" sz="2000" dirty="0" smtClean="0"/>
              <a:t>”. Sono </a:t>
            </a:r>
            <a:r>
              <a:rPr lang="it-IT" sz="2000" dirty="0"/>
              <a:t>due forme </a:t>
            </a:r>
            <a:r>
              <a:rPr lang="it-IT" sz="2000" dirty="0" smtClean="0"/>
              <a:t>di esplorazione </a:t>
            </a:r>
            <a:r>
              <a:rPr lang="it-IT" sz="2000" dirty="0"/>
              <a:t>del sé che risultano diverse ma complementari perché le storie di vita </a:t>
            </a:r>
            <a:r>
              <a:rPr lang="it-IT" sz="2000" dirty="0" smtClean="0"/>
              <a:t>si collocano </a:t>
            </a:r>
            <a:r>
              <a:rPr lang="it-IT" sz="2000" dirty="0"/>
              <a:t>nella dimensione temporale, e pertanto permettono di cogliere la </a:t>
            </a:r>
            <a:r>
              <a:rPr lang="it-IT" sz="2000" i="1" dirty="0" smtClean="0"/>
              <a:t>coerenza diacronica</a:t>
            </a:r>
            <a:r>
              <a:rPr lang="it-IT" sz="2000" dirty="0"/>
              <a:t>, mentre il blasone, implicando una rappresentazione sintetica del </a:t>
            </a:r>
            <a:r>
              <a:rPr lang="it-IT" sz="2000" dirty="0" smtClean="0"/>
              <a:t>proprio percorso </a:t>
            </a:r>
            <a:r>
              <a:rPr lang="it-IT" sz="2000" dirty="0"/>
              <a:t>formativo (in forma grafica nella creazione del simbolo e in forma </a:t>
            </a:r>
            <a:r>
              <a:rPr lang="it-IT" sz="2000" dirty="0" smtClean="0"/>
              <a:t>verbale per </a:t>
            </a:r>
            <a:r>
              <a:rPr lang="it-IT" sz="2000" dirty="0"/>
              <a:t>la ideazione del motto), si situa in una dimensione </a:t>
            </a:r>
            <a:r>
              <a:rPr lang="it-IT" sz="2000" dirty="0" smtClean="0"/>
              <a:t>spaziale, </a:t>
            </a:r>
            <a:r>
              <a:rPr lang="it-IT" sz="2000" dirty="0"/>
              <a:t>in tal </a:t>
            </a:r>
            <a:r>
              <a:rPr lang="it-IT" sz="2000" dirty="0" smtClean="0"/>
              <a:t>senso Testimoniando </a:t>
            </a:r>
            <a:r>
              <a:rPr lang="it-IT" sz="2000" dirty="0"/>
              <a:t>per lo più </a:t>
            </a:r>
            <a:r>
              <a:rPr lang="it-IT" sz="2000" i="1" dirty="0"/>
              <a:t>gli stati di </a:t>
            </a:r>
            <a:r>
              <a:rPr lang="it-IT" sz="2000" i="1" dirty="0" smtClean="0"/>
              <a:t>sincronicità</a:t>
            </a:r>
            <a:r>
              <a:rPr lang="it-IT" sz="2000" dirty="0" smtClean="0"/>
              <a:t>. Il </a:t>
            </a:r>
            <a:r>
              <a:rPr lang="it-IT" sz="2000" dirty="0"/>
              <a:t>blasone permette di manifestare il proprio immaginario relativo alla </a:t>
            </a:r>
            <a:r>
              <a:rPr lang="it-IT" sz="2000" dirty="0" smtClean="0"/>
              <a:t>formazione e </a:t>
            </a:r>
            <a:r>
              <a:rPr lang="it-IT" sz="2000" dirty="0"/>
              <a:t>di confrontarlo con quello altrui sulla base della </a:t>
            </a:r>
            <a:r>
              <a:rPr lang="it-IT" sz="2000" i="1" dirty="0"/>
              <a:t>semanticità delle immagini</a:t>
            </a:r>
            <a:r>
              <a:rPr lang="it-IT" sz="2000" dirty="0"/>
              <a:t>: è </a:t>
            </a:r>
            <a:r>
              <a:rPr lang="it-IT" sz="2000" dirty="0" smtClean="0"/>
              <a:t>vero che </a:t>
            </a:r>
            <a:r>
              <a:rPr lang="it-IT" sz="2000" dirty="0"/>
              <a:t>ognuno attribuisce al proprio simbolo un significato specifico generato </a:t>
            </a:r>
            <a:r>
              <a:rPr lang="it-IT" sz="2000" dirty="0" smtClean="0"/>
              <a:t>da esperienze </a:t>
            </a:r>
            <a:r>
              <a:rPr lang="it-IT" sz="2000" dirty="0"/>
              <a:t>personali concrete, ma i possibili significati appartengono tutti alla </a:t>
            </a:r>
            <a:r>
              <a:rPr lang="it-IT" sz="2000" dirty="0" smtClean="0"/>
              <a:t>stessa </a:t>
            </a:r>
            <a:r>
              <a:rPr lang="it-IT" sz="2000" i="1" dirty="0" smtClean="0"/>
              <a:t>famiglia </a:t>
            </a:r>
            <a:r>
              <a:rPr lang="it-IT" sz="2000" i="1" dirty="0"/>
              <a:t>semantica</a:t>
            </a:r>
            <a:r>
              <a:rPr lang="it-IT" sz="2000" dirty="0"/>
              <a:t>. Questo parziale scostamento nella attribuzione dei </a:t>
            </a:r>
            <a:r>
              <a:rPr lang="it-IT" sz="2000" dirty="0" smtClean="0"/>
              <a:t>significati realizza </a:t>
            </a:r>
            <a:r>
              <a:rPr lang="it-IT" sz="2000" dirty="0"/>
              <a:t>una prerogativa del blasone, quella di essere “un luogo di espressione nel </a:t>
            </a:r>
            <a:r>
              <a:rPr lang="it-IT" sz="2000" dirty="0" smtClean="0"/>
              <a:t>quale ciascuno </a:t>
            </a:r>
            <a:r>
              <a:rPr lang="it-IT" sz="2000" dirty="0"/>
              <a:t>possa conservare la padronanza di ciò che svela di sé</a:t>
            </a:r>
            <a:r>
              <a:rPr lang="it-IT" sz="2000" dirty="0" smtClean="0"/>
              <a:t>”, </a:t>
            </a:r>
            <a:r>
              <a:rPr lang="it-IT" sz="2000" dirty="0"/>
              <a:t>in quanto i simboli </a:t>
            </a:r>
            <a:r>
              <a:rPr lang="it-IT" sz="2000" dirty="0" smtClean="0"/>
              <a:t>del blasone </a:t>
            </a:r>
            <a:r>
              <a:rPr lang="it-IT" sz="2000" dirty="0"/>
              <a:t>“rivelano la persona senza svelarla</a:t>
            </a:r>
            <a:r>
              <a:rPr lang="it-IT" sz="2000" dirty="0" smtClean="0"/>
              <a:t>”.</a:t>
            </a: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43</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Galvani sottolinea che “il blasone non è uno strumento né un gadget pedagogico</a:t>
            </a:r>
            <a:r>
              <a:rPr lang="it-IT" sz="2000" dirty="0" smtClean="0"/>
              <a:t>”, ma </a:t>
            </a:r>
            <a:r>
              <a:rPr lang="it-IT" sz="2000" dirty="0"/>
              <a:t>una “funzione fondamentale del processo di formazione esistenziale” (2004, </a:t>
            </a:r>
            <a:r>
              <a:rPr lang="it-IT" sz="2000" dirty="0" smtClean="0"/>
              <a:t>p. 98</a:t>
            </a:r>
            <a:r>
              <a:rPr lang="it-IT" sz="2000" dirty="0"/>
              <a:t>): noi ci </a:t>
            </a:r>
            <a:r>
              <a:rPr lang="it-IT" sz="2000" i="1" dirty="0"/>
              <a:t>blasoniamo </a:t>
            </a:r>
            <a:r>
              <a:rPr lang="it-IT" sz="2000" dirty="0"/>
              <a:t>costantemente, è una pratica che l’individuo </a:t>
            </a:r>
            <a:r>
              <a:rPr lang="it-IT" sz="2000" dirty="0" smtClean="0"/>
              <a:t>attua quotidianamente </a:t>
            </a:r>
            <a:r>
              <a:rPr lang="it-IT" sz="2000" dirty="0"/>
              <a:t>in contesti diversi e in situazioni relazionali diverse. Come </a:t>
            </a:r>
            <a:r>
              <a:rPr lang="it-IT" sz="2000" dirty="0" smtClean="0"/>
              <a:t>il raccontare </a:t>
            </a:r>
            <a:r>
              <a:rPr lang="it-IT" sz="2000" dirty="0"/>
              <a:t>storie di vita, il realizzare il proprio blasone e condividerne il significato </a:t>
            </a:r>
            <a:r>
              <a:rPr lang="it-IT" sz="2000" dirty="0" smtClean="0"/>
              <a:t>con altri </a:t>
            </a:r>
            <a:r>
              <a:rPr lang="it-IT" sz="2000" dirty="0"/>
              <a:t>è, quindi, una pratica a cui l’individuo è avvezzo, forse sono pratiche </a:t>
            </a:r>
            <a:r>
              <a:rPr lang="it-IT" sz="2000" i="1" dirty="0"/>
              <a:t>banali</a:t>
            </a:r>
            <a:r>
              <a:rPr lang="it-IT" sz="2000" dirty="0"/>
              <a:t>, </a:t>
            </a:r>
            <a:r>
              <a:rPr lang="it-IT" sz="2000" dirty="0" smtClean="0"/>
              <a:t>delle quali</a:t>
            </a:r>
            <a:r>
              <a:rPr lang="it-IT" sz="2000" dirty="0"/>
              <a:t>, però, è giusto </a:t>
            </a:r>
            <a:r>
              <a:rPr lang="it-IT" sz="2000" dirty="0" smtClean="0"/>
              <a:t>riconoscere </a:t>
            </a:r>
            <a:r>
              <a:rPr lang="it-IT" sz="2000" dirty="0"/>
              <a:t>il valore perché modalità conoscitive che </a:t>
            </a:r>
            <a:r>
              <a:rPr lang="it-IT" sz="2000" dirty="0" smtClean="0"/>
              <a:t>ci </a:t>
            </a:r>
            <a:r>
              <a:rPr lang="it-IT" sz="2000" dirty="0"/>
              <a:t>avvicinano sempre più al significato vero del nostro vissuto (Galvani, 2004, p. 98</a:t>
            </a:r>
            <a:r>
              <a:rPr lang="it-IT" sz="2000" dirty="0" smtClean="0"/>
              <a:t>). L’immaginazione </a:t>
            </a:r>
            <a:r>
              <a:rPr lang="it-IT" sz="2000" dirty="0"/>
              <a:t>e la creatività dell’individuo trovano nella realizzazione </a:t>
            </a:r>
            <a:r>
              <a:rPr lang="it-IT" sz="2000" dirty="0" smtClean="0"/>
              <a:t>del blasone </a:t>
            </a:r>
            <a:r>
              <a:rPr lang="it-IT" sz="2000" dirty="0"/>
              <a:t>una modalità diversa, perché non razionale, di ricercare le tracce lasciate su </a:t>
            </a:r>
            <a:r>
              <a:rPr lang="it-IT" sz="2000" dirty="0" smtClean="0"/>
              <a:t>di noi </a:t>
            </a:r>
            <a:r>
              <a:rPr lang="it-IT" sz="2000" dirty="0"/>
              <a:t>dal nostro vissuto </a:t>
            </a:r>
            <a:r>
              <a:rPr lang="it-IT" sz="2000" dirty="0" smtClean="0"/>
              <a:t>e interpretarne </a:t>
            </a:r>
            <a:r>
              <a:rPr lang="it-IT" sz="2000" dirty="0"/>
              <a:t>il senso. Sul blasone si rispecchia l’immagine </a:t>
            </a:r>
            <a:r>
              <a:rPr lang="it-IT" sz="2000" dirty="0" smtClean="0"/>
              <a:t>di noi </a:t>
            </a:r>
            <a:r>
              <a:rPr lang="it-IT" sz="2000" dirty="0"/>
              <a:t>stessi: vi si riflettono “le tracce delle nostre transazioni più significative </a:t>
            </a:r>
            <a:r>
              <a:rPr lang="it-IT" sz="2000" dirty="0" smtClean="0"/>
              <a:t>con l'ambiente</a:t>
            </a:r>
            <a:r>
              <a:rPr lang="it-IT" sz="2000" dirty="0"/>
              <a:t>. E forse ci vediamo dentro, in trasparenza, il mistero del sognatore a </a:t>
            </a:r>
            <a:r>
              <a:rPr lang="it-IT" sz="2000" dirty="0" smtClean="0"/>
              <a:t>occhi aperti </a:t>
            </a:r>
            <a:r>
              <a:rPr lang="it-IT" sz="2000" dirty="0"/>
              <a:t>che noi siamo” (Galvani, 2004, p. 101).</a:t>
            </a: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44</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b="1" dirty="0" smtClean="0"/>
              <a:t>Il </a:t>
            </a:r>
            <a:r>
              <a:rPr lang="it-IT" sz="2000" b="1" dirty="0" smtClean="0"/>
              <a:t>concetto </a:t>
            </a:r>
            <a:r>
              <a:rPr lang="it-IT" sz="2000" b="1" dirty="0"/>
              <a:t>confuciano di </a:t>
            </a:r>
            <a:r>
              <a:rPr lang="it-IT" sz="2000" b="1" dirty="0" smtClean="0"/>
              <a:t>auto-apprendimento.</a:t>
            </a:r>
          </a:p>
          <a:p>
            <a:pPr marL="0" indent="0" algn="just">
              <a:buNone/>
            </a:pPr>
            <a:r>
              <a:rPr lang="it-IT" sz="2000" dirty="0"/>
              <a:t>Il processo di genesi del concetto di autoformazione nell’ambito della </a:t>
            </a:r>
            <a:r>
              <a:rPr lang="it-IT" sz="2000" dirty="0" smtClean="0"/>
              <a:t>cultura occidentale </a:t>
            </a:r>
            <a:r>
              <a:rPr lang="it-IT" sz="2000" dirty="0"/>
              <a:t>ha seguito un percorso tale che la considerazione della prospettiva </a:t>
            </a:r>
            <a:r>
              <a:rPr lang="it-IT" sz="2000" dirty="0" smtClean="0"/>
              <a:t>orientale non </a:t>
            </a:r>
            <a:r>
              <a:rPr lang="it-IT" sz="2000" dirty="0"/>
              <a:t>può che risultare complementare per la definizione dei suoi ambiti e dei </a:t>
            </a:r>
            <a:r>
              <a:rPr lang="it-IT" sz="2000" dirty="0" smtClean="0"/>
              <a:t>suoi obiettivi</a:t>
            </a:r>
            <a:r>
              <a:rPr lang="it-IT" sz="2000" dirty="0"/>
              <a:t>. Ciò soprattutto perché nella dimensione confuciana vengono messi a fuoco </a:t>
            </a:r>
            <a:r>
              <a:rPr lang="it-IT" sz="2000" dirty="0" smtClean="0"/>
              <a:t>i concetti </a:t>
            </a:r>
            <a:r>
              <a:rPr lang="it-IT" sz="2000" dirty="0"/>
              <a:t>di responsabilità individuale nella formazione di sé, della funzione sociale </a:t>
            </a:r>
            <a:r>
              <a:rPr lang="it-IT" sz="2000" dirty="0" smtClean="0"/>
              <a:t>di questa </a:t>
            </a:r>
            <a:r>
              <a:rPr lang="it-IT" sz="2000" dirty="0"/>
              <a:t>e del suo continuo sviluppo nell’arco della vita degli </a:t>
            </a:r>
            <a:r>
              <a:rPr lang="it-IT" sz="2000" dirty="0" smtClean="0"/>
              <a:t>individui. Nella </a:t>
            </a:r>
            <a:r>
              <a:rPr lang="it-IT" sz="2000" dirty="0"/>
              <a:t>prospettiva confuciana, la coltivazione di sé è un’esperienza personale </a:t>
            </a:r>
            <a:r>
              <a:rPr lang="it-IT" sz="2000" dirty="0" smtClean="0"/>
              <a:t>che, però</a:t>
            </a:r>
            <a:r>
              <a:rPr lang="it-IT" sz="2000" dirty="0"/>
              <a:t>, costituisce “il punto di partenza per entrare in sintonia con gli altri” (</a:t>
            </a:r>
            <a:r>
              <a:rPr lang="it-IT" sz="2000" dirty="0" err="1"/>
              <a:t>Kyung</a:t>
            </a:r>
            <a:r>
              <a:rPr lang="it-IT" sz="2000" dirty="0"/>
              <a:t> </a:t>
            </a:r>
            <a:r>
              <a:rPr lang="it-IT" sz="2000" dirty="0" smtClean="0"/>
              <a:t>Hi, 2004</a:t>
            </a:r>
            <a:r>
              <a:rPr lang="it-IT" sz="2000" dirty="0"/>
              <a:t>, p. 155</a:t>
            </a:r>
            <a:r>
              <a:rPr lang="it-IT" sz="2000" dirty="0" smtClean="0"/>
              <a:t>). </a:t>
            </a:r>
            <a:r>
              <a:rPr lang="it-IT" sz="2000" dirty="0"/>
              <a:t>Si tratta di una ricerca che l’individuo intraprende autonomamente </a:t>
            </a:r>
            <a:r>
              <a:rPr lang="it-IT" sz="2000" dirty="0" smtClean="0"/>
              <a:t>per giungere </a:t>
            </a:r>
            <a:r>
              <a:rPr lang="it-IT" sz="2000" dirty="0"/>
              <a:t>alla </a:t>
            </a:r>
            <a:r>
              <a:rPr lang="it-IT" sz="2000" i="1" dirty="0"/>
              <a:t>mente smarrita </a:t>
            </a:r>
            <a:r>
              <a:rPr lang="it-IT" sz="2000" dirty="0"/>
              <a:t>(Legge, 1960, p. 414),141 cioè alla coscienza, per </a:t>
            </a:r>
            <a:r>
              <a:rPr lang="it-IT" sz="2000" dirty="0" smtClean="0"/>
              <a:t>la realizzazione </a:t>
            </a:r>
            <a:r>
              <a:rPr lang="it-IT" sz="2000" dirty="0"/>
              <a:t>del vero sé, e con lo scopo ultimo di produrre effetti positivi anche sugli </a:t>
            </a:r>
            <a:r>
              <a:rPr lang="it-IT" sz="2000" dirty="0" smtClean="0"/>
              <a:t>altri. Questa </a:t>
            </a:r>
            <a:r>
              <a:rPr lang="it-IT" sz="2000" dirty="0"/>
              <a:t>ricerca personale non si identifica con l’apprendimento eterodiretto o </a:t>
            </a:r>
            <a:r>
              <a:rPr lang="it-IT" sz="2000" dirty="0" smtClean="0"/>
              <a:t>l’apprendimento strumentale</a:t>
            </a:r>
            <a:r>
              <a:rPr lang="it-IT" sz="2000" dirty="0"/>
              <a:t>, perché questi conducono alla fama e al prestigio, ma con </a:t>
            </a:r>
            <a:r>
              <a:rPr lang="it-IT" sz="2000" dirty="0" smtClean="0"/>
              <a:t>l’auto-apprendimento, che </a:t>
            </a:r>
            <a:r>
              <a:rPr lang="it-IT" sz="2000" dirty="0"/>
              <a:t>è </a:t>
            </a:r>
            <a:r>
              <a:rPr lang="it-IT" sz="2000" dirty="0" err="1"/>
              <a:t>autocoltivazione</a:t>
            </a:r>
            <a:r>
              <a:rPr lang="it-IT" sz="2000" dirty="0"/>
              <a:t> delle virtù morali, la via privilegiata che conduce alla </a:t>
            </a:r>
            <a:r>
              <a:rPr lang="it-IT" sz="2000" i="1" dirty="0" smtClean="0"/>
              <a:t>manifestazione del </a:t>
            </a:r>
            <a:r>
              <a:rPr lang="it-IT" sz="2000" i="1" dirty="0"/>
              <a:t>carattere innato </a:t>
            </a:r>
            <a:r>
              <a:rPr lang="it-IT" sz="2000" dirty="0"/>
              <a:t>(</a:t>
            </a:r>
            <a:r>
              <a:rPr lang="it-IT" sz="2000" dirty="0" err="1"/>
              <a:t>Kyung</a:t>
            </a:r>
            <a:r>
              <a:rPr lang="it-IT" sz="2000" dirty="0"/>
              <a:t> Hi, </a:t>
            </a:r>
            <a:r>
              <a:rPr lang="it-IT" sz="2000" dirty="0" smtClean="0"/>
              <a:t>2004).</a:t>
            </a:r>
          </a:p>
          <a:p>
            <a:pPr marL="0" indent="0" algn="just">
              <a:buNone/>
            </a:pPr>
            <a:r>
              <a:rPr lang="it-IT" sz="2000" dirty="0"/>
              <a:t>É un apprendimento </a:t>
            </a:r>
            <a:r>
              <a:rPr lang="it-IT" sz="2000" i="1" dirty="0"/>
              <a:t>continuo </a:t>
            </a:r>
            <a:r>
              <a:rPr lang="it-IT" sz="2000" dirty="0"/>
              <a:t>(</a:t>
            </a:r>
            <a:r>
              <a:rPr lang="it-IT" sz="2000" dirty="0" err="1"/>
              <a:t>Kyung</a:t>
            </a:r>
            <a:r>
              <a:rPr lang="it-IT" sz="2000" dirty="0"/>
              <a:t> Hi, 2004, p. 154), che non si esaurisce </a:t>
            </a:r>
            <a:r>
              <a:rPr lang="it-IT" sz="2000" dirty="0" smtClean="0"/>
              <a:t>in limitati </a:t>
            </a:r>
            <a:r>
              <a:rPr lang="it-IT" sz="2000" dirty="0"/>
              <a:t>periodi di formazione ma che accompagna l’individuo nel corso della vita </a:t>
            </a:r>
            <a:r>
              <a:rPr lang="it-IT" sz="2000" i="1" dirty="0" smtClean="0"/>
              <a:t>fino alla </a:t>
            </a:r>
            <a:r>
              <a:rPr lang="it-IT" sz="2000" i="1" dirty="0"/>
              <a:t>fine </a:t>
            </a:r>
            <a:r>
              <a:rPr lang="it-IT" sz="2000" dirty="0"/>
              <a:t>(p. 157) e che si interseca con le rappresentazioni dell’ </a:t>
            </a:r>
            <a:r>
              <a:rPr lang="it-IT" sz="2000" i="1" dirty="0"/>
              <a:t>apprendimento </a:t>
            </a:r>
            <a:r>
              <a:rPr lang="it-IT" sz="2000" i="1" dirty="0" smtClean="0"/>
              <a:t>per</a:t>
            </a: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360040"/>
          </a:xfrm>
        </p:spPr>
        <p:txBody>
          <a:bodyPr/>
          <a:lstStyle/>
          <a:p>
            <a:pPr algn="just"/>
            <a:r>
              <a:rPr lang="it-IT" sz="2200" b="1" dirty="0" smtClean="0">
                <a:solidFill>
                  <a:srgbClr val="FF0000"/>
                </a:solidFill>
              </a:rPr>
              <a:t>45</a:t>
            </a:r>
            <a:endParaRPr lang="it-IT" sz="2200" b="1" dirty="0">
              <a:solidFill>
                <a:srgbClr val="FF0000"/>
              </a:solidFill>
            </a:endParaRPr>
          </a:p>
        </p:txBody>
      </p:sp>
      <p:sp>
        <p:nvSpPr>
          <p:cNvPr id="3" name="Segnaposto contenuto 2"/>
          <p:cNvSpPr>
            <a:spLocks noGrp="1"/>
          </p:cNvSpPr>
          <p:nvPr>
            <p:ph idx="1"/>
          </p:nvPr>
        </p:nvSpPr>
        <p:spPr>
          <a:xfrm>
            <a:off x="107504" y="620688"/>
            <a:ext cx="8928992" cy="6237312"/>
          </a:xfrm>
        </p:spPr>
        <p:txBody>
          <a:bodyPr/>
          <a:lstStyle/>
          <a:p>
            <a:pPr marL="0" indent="0" algn="just">
              <a:buNone/>
            </a:pPr>
            <a:r>
              <a:rPr lang="it-IT" sz="2000" i="1" dirty="0"/>
              <a:t>amore del proprio sé</a:t>
            </a:r>
            <a:r>
              <a:rPr lang="it-IT" sz="2000" dirty="0"/>
              <a:t>, del </a:t>
            </a:r>
            <a:r>
              <a:rPr lang="it-IT" sz="2000" i="1" dirty="0"/>
              <a:t>trovare direttamente la Via</a:t>
            </a:r>
            <a:r>
              <a:rPr lang="it-IT" sz="2000" dirty="0"/>
              <a:t>, e dell’ </a:t>
            </a:r>
            <a:r>
              <a:rPr lang="it-IT" sz="2000" i="1" dirty="0"/>
              <a:t>assumersi la responsabilità di se stessi</a:t>
            </a:r>
            <a:r>
              <a:rPr lang="it-IT" sz="2000" dirty="0"/>
              <a:t>.</a:t>
            </a:r>
            <a:endParaRPr lang="it-IT" sz="2000" b="1" dirty="0">
              <a:solidFill>
                <a:srgbClr val="17082E"/>
              </a:solidFill>
            </a:endParaRPr>
          </a:p>
          <a:p>
            <a:pPr marL="0" indent="0" algn="just">
              <a:buNone/>
            </a:pPr>
            <a:r>
              <a:rPr lang="it-IT" sz="2000" dirty="0" err="1"/>
              <a:t>Kyung</a:t>
            </a:r>
            <a:r>
              <a:rPr lang="it-IT" sz="2000" dirty="0"/>
              <a:t> Hi (2004) esamina queste trame di cui si intesse </a:t>
            </a:r>
            <a:r>
              <a:rPr lang="it-IT" sz="2000" dirty="0" smtClean="0"/>
              <a:t>l’auto-apprendimento. L’apprendimento </a:t>
            </a:r>
            <a:r>
              <a:rPr lang="it-IT" sz="2000" dirty="0"/>
              <a:t>per amore del proprio sé si contrappone all’apprendimento ispirato </a:t>
            </a:r>
            <a:r>
              <a:rPr lang="it-IT" sz="2000" dirty="0" smtClean="0"/>
              <a:t>dal </a:t>
            </a:r>
            <a:r>
              <a:rPr lang="it-IT" sz="2000" i="1" dirty="0" smtClean="0"/>
              <a:t>desiderio </a:t>
            </a:r>
            <a:r>
              <a:rPr lang="it-IT" sz="2000" i="1" dirty="0"/>
              <a:t>di compiacere gli altri</a:t>
            </a:r>
            <a:r>
              <a:rPr lang="it-IT" sz="2000" dirty="0"/>
              <a:t>. Confucio stigmatizza: “Nei tempi antichi, gli </a:t>
            </a:r>
            <a:r>
              <a:rPr lang="it-IT" sz="2000" dirty="0" smtClean="0"/>
              <a:t>uomini imparavano </a:t>
            </a:r>
            <a:r>
              <a:rPr lang="it-IT" sz="2000" dirty="0"/>
              <a:t>pensando al proprio miglioramento. Oggigiorno gli uomini </a:t>
            </a:r>
            <a:r>
              <a:rPr lang="it-IT" sz="2000" dirty="0" smtClean="0"/>
              <a:t>imparano pensando </a:t>
            </a:r>
            <a:r>
              <a:rPr lang="it-IT" sz="2000" dirty="0"/>
              <a:t>all'approvazione degli altri" (</a:t>
            </a:r>
            <a:r>
              <a:rPr lang="it-IT" sz="2000" i="1" dirty="0"/>
              <a:t>I dialoghi</a:t>
            </a:r>
            <a:r>
              <a:rPr lang="it-IT" sz="2000" dirty="0"/>
              <a:t>, 4:25</a:t>
            </a:r>
            <a:r>
              <a:rPr lang="it-IT" sz="2000" dirty="0" smtClean="0"/>
              <a:t>). </a:t>
            </a:r>
            <a:r>
              <a:rPr lang="it-IT" sz="2000" dirty="0"/>
              <a:t>L’apprendimento per </a:t>
            </a:r>
            <a:r>
              <a:rPr lang="it-IT" sz="2000" dirty="0" smtClean="0"/>
              <a:t>amore del </a:t>
            </a:r>
            <a:r>
              <a:rPr lang="it-IT" sz="2000" dirty="0"/>
              <a:t>proprio sé implica, allora, porsi l’obiettivo di capire se stessi e autorealizzarsi </a:t>
            </a:r>
            <a:r>
              <a:rPr lang="it-IT" sz="2000" dirty="0" smtClean="0"/>
              <a:t>a prescindere </a:t>
            </a:r>
            <a:r>
              <a:rPr lang="it-IT" sz="2000" dirty="0"/>
              <a:t>dal plauso altrui. Secondo questa visione, l’apprendimento per amore </a:t>
            </a:r>
            <a:r>
              <a:rPr lang="it-IT" sz="2000" dirty="0" smtClean="0"/>
              <a:t>del proprio </a:t>
            </a:r>
            <a:r>
              <a:rPr lang="it-IT" sz="2000" dirty="0"/>
              <a:t>sé potrebbe essere frainteso con una ricerca narcisistica di auto-compiacimento, </a:t>
            </a:r>
            <a:r>
              <a:rPr lang="it-IT" sz="2000" dirty="0" smtClean="0"/>
              <a:t>ma è </a:t>
            </a:r>
            <a:r>
              <a:rPr lang="it-IT" sz="2000" dirty="0"/>
              <a:t>invece “intimamente connesso con ‘l'onestà verso se stessi’, ‘la purificazione </a:t>
            </a:r>
            <a:r>
              <a:rPr lang="it-IT" sz="2000" dirty="0" smtClean="0"/>
              <a:t>della mente </a:t>
            </a:r>
            <a:r>
              <a:rPr lang="it-IT" sz="2000" dirty="0"/>
              <a:t>e la sincerità della volontà’ ”(</a:t>
            </a:r>
            <a:r>
              <a:rPr lang="it-IT" sz="2000" dirty="0" err="1"/>
              <a:t>Kyung</a:t>
            </a:r>
            <a:r>
              <a:rPr lang="it-IT" sz="2000" dirty="0"/>
              <a:t> Hi, </a:t>
            </a:r>
            <a:r>
              <a:rPr lang="it-IT" sz="2000" dirty="0" smtClean="0"/>
              <a:t>2004). </a:t>
            </a:r>
            <a:r>
              <a:rPr lang="it-IT" sz="2000" dirty="0"/>
              <a:t>Non solo c’è totale </a:t>
            </a:r>
            <a:r>
              <a:rPr lang="it-IT" sz="2000" dirty="0" smtClean="0"/>
              <a:t>assenza di </a:t>
            </a:r>
            <a:r>
              <a:rPr lang="it-IT" sz="2000" dirty="0"/>
              <a:t>ricerca della ammirazione altrui, ma c’è consapevolezza della ricaduta positiva che </a:t>
            </a:r>
            <a:r>
              <a:rPr lang="it-IT" sz="2000" dirty="0" smtClean="0"/>
              <a:t>il proprio </a:t>
            </a:r>
            <a:r>
              <a:rPr lang="it-IT" sz="2000" dirty="0"/>
              <a:t>apprendimento può avere sugli altri: </a:t>
            </a:r>
            <a:r>
              <a:rPr lang="it-IT" sz="2000" dirty="0" smtClean="0"/>
              <a:t>«l'uomo </a:t>
            </a:r>
            <a:r>
              <a:rPr lang="it-IT" sz="2000" dirty="0"/>
              <a:t>dotato di umanità,” dice Confucio </a:t>
            </a:r>
            <a:r>
              <a:rPr lang="it-IT" sz="2000" dirty="0" smtClean="0"/>
              <a:t>ne </a:t>
            </a:r>
            <a:r>
              <a:rPr lang="it-IT" sz="2000" i="1" dirty="0" smtClean="0"/>
              <a:t>I </a:t>
            </a:r>
            <a:r>
              <a:rPr lang="it-IT" sz="2000" i="1" dirty="0"/>
              <a:t>Dialoghi </a:t>
            </a:r>
            <a:r>
              <a:rPr lang="it-IT" sz="2000" dirty="0"/>
              <a:t>“volendo realizzare il suo vero carattere, realizza anche il carattere </a:t>
            </a:r>
            <a:r>
              <a:rPr lang="it-IT" sz="2000" dirty="0" smtClean="0"/>
              <a:t>degli altri» </a:t>
            </a:r>
            <a:r>
              <a:rPr lang="it-IT" sz="2000" dirty="0" err="1"/>
              <a:t>Cheng</a:t>
            </a:r>
            <a:r>
              <a:rPr lang="it-IT" sz="2000" dirty="0"/>
              <a:t> I, citato da </a:t>
            </a:r>
            <a:r>
              <a:rPr lang="it-IT" sz="2000" dirty="0" err="1"/>
              <a:t>Kyung</a:t>
            </a:r>
            <a:r>
              <a:rPr lang="it-IT" sz="2000" dirty="0"/>
              <a:t> Hi quale maggior interprete del </a:t>
            </a:r>
            <a:r>
              <a:rPr lang="it-IT" sz="2000" dirty="0" smtClean="0"/>
              <a:t>confucianesimo, commenta </a:t>
            </a:r>
            <a:r>
              <a:rPr lang="it-IT" sz="2000" dirty="0"/>
              <a:t>questo passo: “Quando gli antichi studiavano per sé, questo </a:t>
            </a:r>
            <a:r>
              <a:rPr lang="it-IT" sz="2000" dirty="0" smtClean="0"/>
              <a:t>loro atteggiamento </a:t>
            </a:r>
            <a:r>
              <a:rPr lang="it-IT" sz="2000" dirty="0"/>
              <a:t>portava infine allo sviluppo degli altri; oggi lo studio </a:t>
            </a:r>
            <a:r>
              <a:rPr lang="it-IT" sz="2000" dirty="0" smtClean="0"/>
              <a:t>finalizzato all'approvazione </a:t>
            </a:r>
            <a:r>
              <a:rPr lang="it-IT" sz="2000" dirty="0"/>
              <a:t>degli altri porta infine alla distruzione degli altri” (De </a:t>
            </a:r>
            <a:r>
              <a:rPr lang="it-IT" sz="2000" dirty="0" err="1"/>
              <a:t>Bary</a:t>
            </a:r>
            <a:r>
              <a:rPr lang="it-IT" sz="2000" dirty="0"/>
              <a:t>, 1983, </a:t>
            </a:r>
            <a:r>
              <a:rPr lang="it-IT" sz="2000" dirty="0" smtClean="0"/>
              <a:t>p. 22)</a:t>
            </a:r>
            <a:endParaRPr lang="it-IT" sz="2000" dirty="0"/>
          </a:p>
        </p:txBody>
      </p:sp>
    </p:spTree>
    <p:extLst>
      <p:ext uri="{BB962C8B-B14F-4D97-AF65-F5344CB8AC3E}">
        <p14:creationId xmlns:p14="http://schemas.microsoft.com/office/powerpoint/2010/main" xmlns="" val="1077097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46</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L’idea di </a:t>
            </a:r>
            <a:r>
              <a:rPr lang="it-IT" sz="2000" i="1" dirty="0"/>
              <a:t>trovare direttamente la via </a:t>
            </a:r>
            <a:r>
              <a:rPr lang="it-IT" sz="2000" dirty="0"/>
              <a:t>è intimamente connessa alla convinzione che la </a:t>
            </a:r>
            <a:r>
              <a:rPr lang="it-IT" sz="2000" i="1" dirty="0" smtClean="0"/>
              <a:t>via </a:t>
            </a:r>
            <a:r>
              <a:rPr lang="it-IT" sz="2000" dirty="0" smtClean="0"/>
              <a:t>non </a:t>
            </a:r>
            <a:r>
              <a:rPr lang="it-IT" sz="2000" dirty="0"/>
              <a:t>può che essere una conquista personale, perché l’individuo può trovarla solo se è </a:t>
            </a:r>
            <a:r>
              <a:rPr lang="it-IT" sz="2000" dirty="0" smtClean="0"/>
              <a:t>lui stesso </a:t>
            </a:r>
            <a:r>
              <a:rPr lang="it-IT" sz="2000" dirty="0"/>
              <a:t>a cercarla, perché la </a:t>
            </a:r>
            <a:r>
              <a:rPr lang="it-IT" sz="2000" i="1" dirty="0"/>
              <a:t>via </a:t>
            </a:r>
            <a:r>
              <a:rPr lang="it-IT" sz="2000" dirty="0"/>
              <a:t>non può essere donata da altri, non può </a:t>
            </a:r>
            <a:r>
              <a:rPr lang="it-IT" sz="2000" dirty="0" smtClean="0"/>
              <a:t>provenire dall’esterno</a:t>
            </a:r>
            <a:r>
              <a:rPr lang="it-IT" sz="2000" dirty="0"/>
              <a:t>, va ricercata dentro di noi e solamente la premura personale </a:t>
            </a:r>
            <a:r>
              <a:rPr lang="it-IT" sz="2000" dirty="0" smtClean="0"/>
              <a:t>profusa nell’impresa</a:t>
            </a:r>
            <a:r>
              <a:rPr lang="it-IT" sz="2000" dirty="0"/>
              <a:t>, cioè la determinazione nell’attivare il processo di indagine, può </a:t>
            </a:r>
            <a:r>
              <a:rPr lang="it-IT" sz="2000" dirty="0" smtClean="0"/>
              <a:t>condurre alla </a:t>
            </a:r>
            <a:r>
              <a:rPr lang="it-IT" sz="2000" dirty="0"/>
              <a:t>meta: “Cerca una cosa e la troverai; ignorala e la perderai” (Chan, 1963, p. 54</a:t>
            </a:r>
            <a:r>
              <a:rPr lang="it-IT" sz="2000" dirty="0" smtClean="0"/>
              <a:t>). E </a:t>
            </a:r>
            <a:r>
              <a:rPr lang="it-IT" sz="2000" dirty="0"/>
              <a:t>ancora: “Non apro la verità a chi non è desideroso di acquisire la conoscenza, e </a:t>
            </a:r>
            <a:r>
              <a:rPr lang="it-IT" sz="2000" dirty="0" smtClean="0"/>
              <a:t>non aiuto </a:t>
            </a:r>
            <a:r>
              <a:rPr lang="it-IT" sz="2000" dirty="0"/>
              <a:t>chi non è ansioso di spiegare se stesso” (Confucio, </a:t>
            </a:r>
            <a:r>
              <a:rPr lang="it-IT" sz="2000" i="1" dirty="0"/>
              <a:t>I dialoghi</a:t>
            </a:r>
            <a:r>
              <a:rPr lang="it-IT" sz="2000" dirty="0"/>
              <a:t>, 7:8</a:t>
            </a:r>
            <a:r>
              <a:rPr lang="it-IT" sz="2000" dirty="0" smtClean="0"/>
              <a:t>). Questo impegno </a:t>
            </a:r>
            <a:r>
              <a:rPr lang="it-IT" sz="2000" dirty="0"/>
              <a:t>che coinvolge l’individuo </a:t>
            </a:r>
            <a:r>
              <a:rPr lang="it-IT" sz="2000" i="1" dirty="0"/>
              <a:t>direttamente </a:t>
            </a:r>
            <a:r>
              <a:rPr lang="it-IT" sz="2000" dirty="0"/>
              <a:t>nel perseguire il proprio</a:t>
            </a:r>
          </a:p>
          <a:p>
            <a:pPr marL="0" indent="0" algn="just">
              <a:buNone/>
            </a:pPr>
            <a:r>
              <a:rPr lang="it-IT" sz="2000" dirty="0" err="1"/>
              <a:t>automiglioramento</a:t>
            </a:r>
            <a:r>
              <a:rPr lang="it-IT" sz="2000" dirty="0"/>
              <a:t> chiama in causa riflessività, affettività, creatività, e assunzione </a:t>
            </a:r>
            <a:r>
              <a:rPr lang="it-IT" sz="2000" dirty="0" smtClean="0"/>
              <a:t>di responsabilità </a:t>
            </a:r>
            <a:r>
              <a:rPr lang="it-IT" sz="2000" dirty="0"/>
              <a:t>personale perché il cammino intrapreso è scelto in piena </a:t>
            </a:r>
            <a:r>
              <a:rPr lang="it-IT" sz="2000" dirty="0" smtClean="0"/>
              <a:t>autonomia. Nella </a:t>
            </a:r>
            <a:r>
              <a:rPr lang="it-IT" sz="2000" dirty="0"/>
              <a:t>visione confuciana di auto-apprendimento si individuano assi concettuali </a:t>
            </a:r>
            <a:r>
              <a:rPr lang="it-IT" sz="2000" dirty="0" smtClean="0"/>
              <a:t>ai quali </a:t>
            </a:r>
            <a:r>
              <a:rPr lang="it-IT" sz="2000" dirty="0"/>
              <a:t>l’Occidente sembra essere pervenuto solo di recente: l’identificazione </a:t>
            </a:r>
            <a:r>
              <a:rPr lang="it-IT" sz="2000" dirty="0" smtClean="0"/>
              <a:t>dell’autoapprendimento con </a:t>
            </a:r>
            <a:r>
              <a:rPr lang="it-IT" sz="2000" dirty="0"/>
              <a:t>il processo di crescita psichica e morale dell’individuo la </a:t>
            </a:r>
            <a:r>
              <a:rPr lang="it-IT" sz="2000" dirty="0" smtClean="0"/>
              <a:t>cui maturazione </a:t>
            </a:r>
            <a:r>
              <a:rPr lang="it-IT" sz="2000" dirty="0"/>
              <a:t>è funzione di un viaggio verso il sé profondo e intimo compiuto </a:t>
            </a:r>
            <a:r>
              <a:rPr lang="it-IT" sz="2000" dirty="0" smtClean="0"/>
              <a:t>con determinazione</a:t>
            </a:r>
            <a:r>
              <a:rPr lang="it-IT" sz="2000" dirty="0"/>
              <a:t>, la convinzione che auto-apprendimento non è </a:t>
            </a:r>
            <a:r>
              <a:rPr lang="it-IT" sz="2000" dirty="0" smtClean="0"/>
              <a:t>apprendimento strumentale </a:t>
            </a:r>
            <a:r>
              <a:rPr lang="it-IT" sz="2000" dirty="0"/>
              <a:t>né eterodiretto, bensì un cammino lungo l’intera vita che ha lo scopo </a:t>
            </a:r>
            <a:r>
              <a:rPr lang="it-IT" sz="2000" dirty="0" smtClean="0"/>
              <a:t>di realizzare </a:t>
            </a:r>
            <a:r>
              <a:rPr lang="it-IT" sz="2000" dirty="0"/>
              <a:t>il sé e insieme procurare trasformazioni su altri individui con i </a:t>
            </a:r>
            <a:r>
              <a:rPr lang="it-IT" sz="2000" dirty="0" smtClean="0"/>
              <a:t>quali interagiamo</a:t>
            </a:r>
            <a:r>
              <a:rPr lang="it-IT" sz="2000" dirty="0"/>
              <a:t>, la progressiva reintegrazione dell’individuo soggetto attivo delle proprie</a:t>
            </a: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432048"/>
          </a:xfrm>
        </p:spPr>
        <p:txBody>
          <a:bodyPr/>
          <a:lstStyle/>
          <a:p>
            <a:pPr algn="just"/>
            <a:r>
              <a:rPr lang="it-IT" sz="2200" b="1" dirty="0" smtClean="0">
                <a:solidFill>
                  <a:srgbClr val="FF0000"/>
                </a:solidFill>
              </a:rPr>
              <a:t>47</a:t>
            </a:r>
            <a:endParaRPr lang="it-IT" sz="2200" b="1" dirty="0">
              <a:solidFill>
                <a:srgbClr val="FF0000"/>
              </a:solidFill>
            </a:endParaRPr>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2000" dirty="0"/>
              <a:t>trasformazioni, il concetto di armonia tra il sé e gli </a:t>
            </a:r>
            <a:r>
              <a:rPr lang="it-IT" sz="2000" dirty="0" smtClean="0"/>
              <a:t>altri. Sono </a:t>
            </a:r>
            <a:r>
              <a:rPr lang="it-IT" sz="2000" dirty="0"/>
              <a:t>questi temi che la ricerca occidentale sembra aver riscoperto negli </a:t>
            </a:r>
            <a:r>
              <a:rPr lang="it-IT" sz="2000" dirty="0" smtClean="0"/>
              <a:t>ultimi decenni</a:t>
            </a:r>
            <a:r>
              <a:rPr lang="it-IT" sz="2000" dirty="0"/>
              <a:t>, dopo un lungo periodo di stolta </a:t>
            </a:r>
            <a:r>
              <a:rPr lang="it-IT" sz="2000" i="1" dirty="0"/>
              <a:t>ipertrofia del </a:t>
            </a:r>
            <a:r>
              <a:rPr lang="it-IT" sz="2000" i="1" dirty="0" smtClean="0"/>
              <a:t>razionale</a:t>
            </a:r>
            <a:r>
              <a:rPr lang="it-IT" sz="2000" dirty="0" smtClean="0"/>
              <a:t>, </a:t>
            </a:r>
            <a:r>
              <a:rPr lang="it-IT" sz="2000" dirty="0"/>
              <a:t>mentre essi </a:t>
            </a:r>
            <a:r>
              <a:rPr lang="it-IT" sz="2000" dirty="0" smtClean="0"/>
              <a:t>fanno parte </a:t>
            </a:r>
            <a:r>
              <a:rPr lang="it-IT" sz="2000" dirty="0"/>
              <a:t>della cultura orientale da almeno duemila cinquecento anni. È arbitrario, scrive Margiotta, “credere che solo oggi il soggettivo irrompa nella nostra cultura, poiché </a:t>
            </a:r>
            <a:r>
              <a:rPr lang="it-IT" sz="2000" dirty="0" smtClean="0"/>
              <a:t>la cultura </a:t>
            </a:r>
            <a:r>
              <a:rPr lang="it-IT" sz="2000" dirty="0"/>
              <a:t>europea non è mai stata solamente razionale</a:t>
            </a:r>
            <a:r>
              <a:rPr lang="it-IT" sz="2000" dirty="0" smtClean="0"/>
              <a:t>”. </a:t>
            </a:r>
            <a:r>
              <a:rPr lang="it-IT" sz="2000" dirty="0"/>
              <a:t>Ci sono stati momenti </a:t>
            </a:r>
            <a:r>
              <a:rPr lang="it-IT" sz="2000" dirty="0" smtClean="0"/>
              <a:t>della nostra </a:t>
            </a:r>
            <a:r>
              <a:rPr lang="it-IT" sz="2000" dirty="0"/>
              <a:t>cultura occidentale in cui il raggiungimento di un equilibrio interiore, la pratica </a:t>
            </a:r>
            <a:r>
              <a:rPr lang="it-IT" sz="2000" dirty="0" smtClean="0"/>
              <a:t>di </a:t>
            </a:r>
            <a:r>
              <a:rPr lang="it-IT" sz="2000" i="1" dirty="0" smtClean="0"/>
              <a:t>tecniche </a:t>
            </a:r>
            <a:r>
              <a:rPr lang="it-IT" sz="2000" i="1" dirty="0"/>
              <a:t>di svuotamento del cuore</a:t>
            </a:r>
            <a:r>
              <a:rPr lang="it-IT" sz="2000" dirty="0"/>
              <a:t>, il dar voce al pensiero dionisiaco hanno occupato </a:t>
            </a:r>
            <a:r>
              <a:rPr lang="it-IT" sz="2000" dirty="0" smtClean="0"/>
              <a:t>le nostre </a:t>
            </a:r>
            <a:r>
              <a:rPr lang="it-IT" sz="2000" dirty="0"/>
              <a:t>menti. Ma il dualismo cartesiano mente-corpo ha segnato per lungo tempo </a:t>
            </a:r>
            <a:r>
              <a:rPr lang="it-IT" sz="2000" dirty="0" smtClean="0"/>
              <a:t>e costituisce </a:t>
            </a:r>
            <a:r>
              <a:rPr lang="it-IT" sz="2000" dirty="0"/>
              <a:t>ancora parte della nostra eredità culturale che solo di recente si sta </a:t>
            </a:r>
            <a:r>
              <a:rPr lang="it-IT" sz="2000" dirty="0" smtClean="0"/>
              <a:t>cercando di superare.</a:t>
            </a:r>
            <a:endParaRPr lang="it-IT" sz="2000" b="1" dirty="0">
              <a:solidFill>
                <a:srgbClr val="17082E"/>
              </a:solidFill>
            </a:endParaRPr>
          </a:p>
          <a:p>
            <a:pPr marL="0" indent="0" algn="just">
              <a:buNone/>
            </a:pPr>
            <a:endParaRPr lang="it-IT" sz="2000" b="1" dirty="0">
              <a:solidFill>
                <a:srgbClr val="17082E"/>
              </a:solidFill>
            </a:endParaRPr>
          </a:p>
        </p:txBody>
      </p:sp>
    </p:spTree>
    <p:extLst>
      <p:ext uri="{BB962C8B-B14F-4D97-AF65-F5344CB8AC3E}">
        <p14:creationId xmlns:p14="http://schemas.microsoft.com/office/powerpoint/2010/main" xmlns="" val="1077097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ELLI DI FORMAZIONE - TERZA PARTE - L'apprendimento in età adulta.">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Seren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a:defRPr>
        </a:defPPr>
      </a:lstStyle>
    </a:lnDef>
  </a:objectDefaults>
  <a:extraClrSchemeLst>
    <a:extraClrScheme>
      <a:clrScheme name="Sereno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MODELLI DI FORMAZIONE - TERZA PARTE - L'apprendimento in età adulta.</Template>
  <TotalTime>2220</TotalTime>
  <Words>10322</Words>
  <Application>Microsoft Office PowerPoint</Application>
  <PresentationFormat>Presentazione su schermo (4:3)</PresentationFormat>
  <Paragraphs>241</Paragraphs>
  <Slides>47</Slides>
  <Notes>39</Notes>
  <HiddenSlides>0</HiddenSlides>
  <MMClips>0</MMClips>
  <ScaleCrop>false</ScaleCrop>
  <HeadingPairs>
    <vt:vector size="4" baseType="variant">
      <vt:variant>
        <vt:lpstr>Tema</vt:lpstr>
      </vt:variant>
      <vt:variant>
        <vt:i4>1</vt:i4>
      </vt:variant>
      <vt:variant>
        <vt:lpstr>Titoli diapositive</vt:lpstr>
      </vt:variant>
      <vt:variant>
        <vt:i4>47</vt:i4>
      </vt:variant>
    </vt:vector>
  </HeadingPairs>
  <TitlesOfParts>
    <vt:vector size="48" baseType="lpstr">
      <vt:lpstr>MODELLI DI FORMAZIONE - TERZA PARTE - L'apprendimento in età adulta.</vt:lpstr>
      <vt:lpstr>1. L’apprendimento in età adulta.</vt:lpstr>
      <vt:lpstr>2</vt:lpstr>
      <vt:lpstr>3</vt:lpstr>
      <vt:lpstr>4</vt:lpstr>
      <vt:lpstr>5 Dewey</vt:lpstr>
      <vt:lpstr>6 Dewey</vt:lpstr>
      <vt:lpstr>7 </vt:lpstr>
      <vt:lpstr>8</vt:lpstr>
      <vt:lpstr>9</vt:lpstr>
      <vt:lpstr>10</vt:lpstr>
      <vt:lpstr>11</vt:lpstr>
      <vt:lpstr>12</vt:lpstr>
      <vt:lpstr>13</vt:lpstr>
      <vt:lpstr>14</vt:lpstr>
      <vt:lpstr>15</vt:lpstr>
      <vt:lpstr>16 Mezirow</vt:lpstr>
      <vt:lpstr>17 Mezirow</vt:lpstr>
      <vt:lpstr>18 Mezirow</vt:lpstr>
      <vt:lpstr>19 Mezirow</vt:lpstr>
      <vt:lpstr>20 Mezirow</vt:lpstr>
      <vt:lpstr>21 Mezirow</vt:lpstr>
      <vt:lpstr>22 Mezirow</vt:lpstr>
      <vt:lpstr>23 Mezirow</vt:lpstr>
      <vt:lpstr>24. Gustav Pineau</vt:lpstr>
      <vt:lpstr>25 Pineau</vt:lpstr>
      <vt:lpstr>26 Pineau</vt:lpstr>
      <vt:lpstr>27. Pineau</vt:lpstr>
      <vt:lpstr>28 Pineau</vt:lpstr>
      <vt:lpstr>29 Pineau</vt:lpstr>
      <vt:lpstr>30</vt:lpstr>
      <vt:lpstr>31</vt:lpstr>
      <vt:lpstr>32</vt:lpstr>
      <vt:lpstr>33</vt:lpstr>
      <vt:lpstr>34</vt:lpstr>
      <vt:lpstr>35</vt:lpstr>
      <vt:lpstr>36</vt:lpstr>
      <vt:lpstr>37</vt:lpstr>
      <vt:lpstr>38</vt:lpstr>
      <vt:lpstr>39</vt:lpstr>
      <vt:lpstr>40</vt:lpstr>
      <vt:lpstr>41</vt:lpstr>
      <vt:lpstr>42</vt:lpstr>
      <vt:lpstr>43</vt:lpstr>
      <vt:lpstr>44</vt:lpstr>
      <vt:lpstr>45</vt:lpstr>
      <vt:lpstr>46</vt:lpstr>
      <vt:lpstr>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Parte terza. L’apprendimento in età adulta.</dc:title>
  <dc:creator>Raffaele</dc:creator>
  <cp:lastModifiedBy>Lino</cp:lastModifiedBy>
  <cp:revision>80</cp:revision>
  <cp:lastPrinted>2004-03-23T14:23:01Z</cp:lastPrinted>
  <dcterms:created xsi:type="dcterms:W3CDTF">2013-01-12T17:55:41Z</dcterms:created>
  <dcterms:modified xsi:type="dcterms:W3CDTF">2014-06-15T11:05:07Z</dcterms:modified>
</cp:coreProperties>
</file>