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AB318-F8C9-404C-BCD4-E19506A7164A}" type="datetimeFigureOut">
              <a:rPr lang="it-IT" smtClean="0"/>
              <a:t>26/11/2012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D332-24B9-42E9-8CEE-95E417309CE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Tracce migranti e luoghi accoglienti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Sentieri pedagogici e spazi educativi </a:t>
            </a:r>
          </a:p>
          <a:p>
            <a:r>
              <a:rPr lang="it-IT" dirty="0" smtClean="0"/>
              <a:t>di Rosita </a:t>
            </a:r>
            <a:r>
              <a:rPr lang="it-IT" dirty="0" err="1" smtClean="0"/>
              <a:t>Deluigi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struttura del volume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Voce del verbo migrare: la realtà dei minori di origine straniera</a:t>
            </a:r>
          </a:p>
          <a:p>
            <a:r>
              <a:rPr lang="it-IT" b="1" dirty="0"/>
              <a:t>Dalla progettualità alla </a:t>
            </a:r>
            <a:r>
              <a:rPr lang="it-IT" b="1" dirty="0" smtClean="0"/>
              <a:t>progettazione: l’incontro </a:t>
            </a:r>
            <a:r>
              <a:rPr lang="it-IT" b="1" dirty="0"/>
              <a:t>fra teoria e </a:t>
            </a:r>
            <a:r>
              <a:rPr lang="it-IT" b="1" dirty="0" smtClean="0"/>
              <a:t>prassi</a:t>
            </a:r>
          </a:p>
          <a:p>
            <a:r>
              <a:rPr lang="it-IT" b="1" dirty="0" smtClean="0"/>
              <a:t>Una ricerca sul campo: i minori di origine straniera fra cortile e territorio</a:t>
            </a:r>
            <a:endParaRPr lang="it-IT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Nello scenario mondiale attuale si rileva la presenza di 214 </a:t>
            </a:r>
            <a:r>
              <a:rPr lang="it-IT" dirty="0" smtClean="0"/>
              <a:t>milioni di </a:t>
            </a:r>
            <a:r>
              <a:rPr lang="it-IT" dirty="0"/>
              <a:t>migranti. Un incremento significativo considerando </a:t>
            </a:r>
            <a:r>
              <a:rPr lang="it-IT" dirty="0" smtClean="0"/>
              <a:t>che, nel </a:t>
            </a:r>
            <a:r>
              <a:rPr lang="it-IT" dirty="0"/>
              <a:t>2000 la stima era di 150 milioni; le proiezioni più </a:t>
            </a:r>
            <a:r>
              <a:rPr lang="it-IT" dirty="0" smtClean="0"/>
              <a:t>attendibili </a:t>
            </a:r>
            <a:r>
              <a:rPr lang="it-IT" dirty="0"/>
              <a:t>prevedono di raggiungere i 405 milioni nel 20501. Secondo le </a:t>
            </a:r>
            <a:r>
              <a:rPr lang="it-IT" dirty="0" smtClean="0"/>
              <a:t>stime dell’ILO </a:t>
            </a:r>
            <a:r>
              <a:rPr lang="it-IT" dirty="0"/>
              <a:t>– </a:t>
            </a:r>
            <a:r>
              <a:rPr lang="it-IT" i="1" dirty="0"/>
              <a:t>International </a:t>
            </a:r>
            <a:r>
              <a:rPr lang="it-IT" i="1" dirty="0" err="1"/>
              <a:t>Labour</a:t>
            </a:r>
            <a:r>
              <a:rPr lang="it-IT" i="1" dirty="0"/>
              <a:t> </a:t>
            </a:r>
            <a:r>
              <a:rPr lang="it-IT" i="1" dirty="0" err="1"/>
              <a:t>Organization</a:t>
            </a:r>
            <a:r>
              <a:rPr lang="it-IT" i="1" dirty="0"/>
              <a:t>, inoltre, circa il </a:t>
            </a:r>
            <a:r>
              <a:rPr lang="it-IT" i="1" dirty="0" smtClean="0"/>
              <a:t>10-</a:t>
            </a:r>
            <a:r>
              <a:rPr lang="it-IT" dirty="0" smtClean="0"/>
              <a:t>15</a:t>
            </a:r>
            <a:r>
              <a:rPr lang="it-IT" dirty="0"/>
              <a:t>% di essi attualmente è </a:t>
            </a:r>
            <a:r>
              <a:rPr lang="it-IT" dirty="0" smtClean="0"/>
              <a:t>irregolare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A nostro avviso, gli elementi indispensabili per porre le </a:t>
            </a:r>
            <a:r>
              <a:rPr lang="it-IT" dirty="0" smtClean="0"/>
              <a:t>fondamenta di </a:t>
            </a:r>
            <a:r>
              <a:rPr lang="it-IT" dirty="0"/>
              <a:t>una politica sociale volta ad originare processi </a:t>
            </a:r>
            <a:r>
              <a:rPr lang="it-IT" dirty="0" smtClean="0"/>
              <a:t>educativi possono </a:t>
            </a:r>
            <a:r>
              <a:rPr lang="it-IT" dirty="0"/>
              <a:t>essere riassunti in: c</a:t>
            </a:r>
            <a:r>
              <a:rPr lang="it-IT" i="1" dirty="0"/>
              <a:t>onvergere per differenziare, sollecitare </a:t>
            </a:r>
            <a:r>
              <a:rPr lang="it-IT" i="1" dirty="0" smtClean="0"/>
              <a:t>per agire</a:t>
            </a:r>
            <a:r>
              <a:rPr lang="it-IT" i="1" dirty="0"/>
              <a:t>, concertare per innovare nell’interesse di ogni migrante e nativo. </a:t>
            </a:r>
            <a:r>
              <a:rPr lang="it-IT" i="1" dirty="0" smtClean="0"/>
              <a:t>Status, </a:t>
            </a:r>
            <a:r>
              <a:rPr lang="it-IT" dirty="0" smtClean="0"/>
              <a:t>questi </a:t>
            </a:r>
            <a:r>
              <a:rPr lang="it-IT" dirty="0"/>
              <a:t>ultimi, mai del tutto definitivi e molto spesso interscambiabili.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 smtClean="0"/>
              <a:t>Per quanto riguarda l’Europa, attualmente, si registra la presenza</a:t>
            </a:r>
          </a:p>
          <a:p>
            <a:pPr>
              <a:buNone/>
            </a:pPr>
            <a:r>
              <a:rPr lang="it-IT" dirty="0" smtClean="0"/>
              <a:t>di 71.8 milioni di immigrati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È </a:t>
            </a:r>
            <a:r>
              <a:rPr lang="it-IT" dirty="0"/>
              <a:t>l’Europa, infatti a registrare la più bassa natalità e il più alto numero</a:t>
            </a:r>
          </a:p>
          <a:p>
            <a:pPr>
              <a:buNone/>
            </a:pPr>
            <a:r>
              <a:rPr lang="it-IT" dirty="0"/>
              <a:t>di immigrati ed è chiaro che tali fenomeni diventino sfida</a:t>
            </a:r>
          </a:p>
          <a:p>
            <a:pPr>
              <a:buNone/>
            </a:pPr>
            <a:r>
              <a:rPr lang="it-IT" dirty="0"/>
              <a:t>da gestire per promuovere risorse trasversali piuttosto che dimensioni</a:t>
            </a:r>
          </a:p>
          <a:p>
            <a:pPr>
              <a:buNone/>
            </a:pPr>
            <a:r>
              <a:rPr lang="it-IT" dirty="0"/>
              <a:t>di esclusione sociale e di frammentazione. </a:t>
            </a:r>
            <a:endParaRPr lang="it-IT" dirty="0" smtClean="0"/>
          </a:p>
          <a:p>
            <a:pPr>
              <a:buNone/>
            </a:pPr>
            <a:r>
              <a:rPr lang="it-IT" i="1" dirty="0" smtClean="0"/>
              <a:t>Ormai </a:t>
            </a:r>
            <a:r>
              <a:rPr lang="it-IT" i="1" dirty="0"/>
              <a:t>è </a:t>
            </a:r>
            <a:r>
              <a:rPr lang="it-IT" i="1" dirty="0" smtClean="0"/>
              <a:t>evidente come </a:t>
            </a:r>
            <a:r>
              <a:rPr lang="it-IT" i="1" dirty="0"/>
              <a:t>l’identità europea sia passata dal </a:t>
            </a:r>
            <a:r>
              <a:rPr lang="it-IT" i="1" dirty="0" smtClean="0"/>
              <a:t>Vecchio Continente </a:t>
            </a:r>
            <a:r>
              <a:rPr lang="it-IT" i="1" dirty="0"/>
              <a:t>al </a:t>
            </a:r>
            <a:r>
              <a:rPr lang="it-IT" i="1" dirty="0" smtClean="0"/>
              <a:t>continente vecchio </a:t>
            </a:r>
            <a:r>
              <a:rPr lang="it-IT" i="1" dirty="0"/>
              <a:t>in cui il calo della natalità, l’aumento della speranza di </a:t>
            </a:r>
            <a:r>
              <a:rPr lang="it-IT" i="1" dirty="0" smtClean="0"/>
              <a:t>vita </a:t>
            </a:r>
            <a:r>
              <a:rPr lang="it-IT" dirty="0" smtClean="0"/>
              <a:t>e </a:t>
            </a:r>
            <a:r>
              <a:rPr lang="it-IT" dirty="0"/>
              <a:t>il conseguente invecchiamento con le sue componenti </a:t>
            </a:r>
            <a:r>
              <a:rPr lang="it-IT" dirty="0" smtClean="0"/>
              <a:t>relative viene </a:t>
            </a:r>
            <a:r>
              <a:rPr lang="it-IT" dirty="0"/>
              <a:t>in parte compensato dai fenomeni migratori.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Auspicando ad una Europa più aperta ne vediamo la maggiore</a:t>
            </a:r>
          </a:p>
          <a:p>
            <a:pPr>
              <a:buNone/>
            </a:pPr>
            <a:r>
              <a:rPr lang="it-IT" dirty="0" smtClean="0"/>
              <a:t>equità in una legislazione organica e coerente con il suo sviluppo</a:t>
            </a:r>
          </a:p>
          <a:p>
            <a:pPr>
              <a:buNone/>
            </a:pPr>
            <a:r>
              <a:rPr lang="it-IT" dirty="0" smtClean="0"/>
              <a:t>interno differenziato; il rafforzamento dovuto ad alleanze</a:t>
            </a:r>
          </a:p>
          <a:p>
            <a:pPr>
              <a:buNone/>
            </a:pPr>
            <a:r>
              <a:rPr lang="it-IT" dirty="0" smtClean="0"/>
              <a:t>socio-economiche e politiche che mettano al centro un ben-essere</a:t>
            </a:r>
          </a:p>
          <a:p>
            <a:pPr>
              <a:buNone/>
            </a:pPr>
            <a:r>
              <a:rPr lang="it-IT" dirty="0" smtClean="0"/>
              <a:t>diffuso e che favoriscano circoli virtuosi di scambi in ogni</a:t>
            </a:r>
          </a:p>
          <a:p>
            <a:pPr>
              <a:buNone/>
            </a:pPr>
            <a:r>
              <a:rPr lang="it-IT" dirty="0" smtClean="0"/>
              <a:t>settore; la rinnovata giovinezza non solo per l’incremento delle</a:t>
            </a:r>
          </a:p>
          <a:p>
            <a:pPr>
              <a:buNone/>
            </a:pPr>
            <a:r>
              <a:rPr lang="it-IT" dirty="0" smtClean="0"/>
              <a:t>nascite, spesso dovuto alla presenza di stranieri, ma anche per un</a:t>
            </a:r>
          </a:p>
          <a:p>
            <a:pPr>
              <a:buNone/>
            </a:pPr>
            <a:r>
              <a:rPr lang="it-IT" dirty="0" smtClean="0"/>
              <a:t>approccio dinamico e attivo di fronte ai cambiamenti, capace essa</a:t>
            </a:r>
          </a:p>
          <a:p>
            <a:pPr>
              <a:buNone/>
            </a:pPr>
            <a:r>
              <a:rPr lang="it-IT" dirty="0" smtClean="0"/>
              <a:t>stessa di promuovere cambiamenti in positivo.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Costa di attracco, via di fuga, meta di arrivo, punto di snodo,l’Italia con i suoi innumerevoli chilometri di confine che si perde nel mare, quasi 7.500, diventa un canale privilegiato di accesso in Europa soprattutto per i paesi Nord Africani e dell’Est Europa ma,seppur vero che molti vi transitano, altri vi restano spostandosi all’interno del paese e creando situazioni variegate a seconda delle regioni.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Gli ultimi dati dell’ISTAT (Istituto Nazionale di Statistica)rilevano </a:t>
            </a:r>
            <a:r>
              <a:rPr lang="it-IT" dirty="0" err="1" smtClean="0"/>
              <a:t>che…</a:t>
            </a:r>
            <a:endParaRPr lang="it-IT" dirty="0" smtClean="0"/>
          </a:p>
          <a:p>
            <a:r>
              <a:rPr lang="it-IT" dirty="0" smtClean="0"/>
              <a:t>i cittadini stranieri residenti in Italia al 1° gennaio 2010sono 4.235.059 pari al 7,0% del totale dei residenti. Al 1°gennaio 2009 essi rappresentavano il 6,5%. Nel corso dell’anno2009 il numero di stranieri è aumentato di 343.764unità (+8,8%), un incremento ancora molto elevato, sebbene inferiore a quello dei due anni precedenti (494 mila nel 2007 e 459 mila nel 2008, rispettivamente +16,8%e +13,4%), principalmente per effetto della diminuzione degli ingressi dalla Romania. I minori sono 932.675, il22,0% del totale degli stranieri residenti; circa 573 mila sono nati in Italia, mentre la restante parte è giunta nel nostro paese per ricongiungimento familiare18.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L’ISMU (Iniziative e Studi sulla </a:t>
            </a:r>
            <a:r>
              <a:rPr lang="it-IT" dirty="0" err="1"/>
              <a:t>Multietnicità</a:t>
            </a:r>
            <a:r>
              <a:rPr lang="it-IT" dirty="0"/>
              <a:t>) rileva </a:t>
            </a:r>
            <a:r>
              <a:rPr lang="it-IT" dirty="0" smtClean="0"/>
              <a:t>inoltre che, dagli </a:t>
            </a:r>
            <a:r>
              <a:rPr lang="it-IT" dirty="0"/>
              <a:t>ultimi dati relativi all’anno scolastico </a:t>
            </a:r>
            <a:r>
              <a:rPr lang="it-IT" dirty="0" smtClean="0"/>
              <a:t>2009/10, emerge </a:t>
            </a:r>
            <a:r>
              <a:rPr lang="it-IT" dirty="0"/>
              <a:t>che sono 673.592 gli allievi stranieri nelle </a:t>
            </a:r>
            <a:r>
              <a:rPr lang="it-IT" dirty="0" smtClean="0"/>
              <a:t>scuole italiane </a:t>
            </a:r>
            <a:r>
              <a:rPr lang="it-IT" dirty="0"/>
              <a:t>(il 7,5% della popolazione scolastica). Non vi </a:t>
            </a:r>
            <a:r>
              <a:rPr lang="it-IT" dirty="0" smtClean="0"/>
              <a:t>sono novità </a:t>
            </a:r>
            <a:r>
              <a:rPr lang="it-IT" dirty="0"/>
              <a:t>significative riguardo alle provenienze (tra </a:t>
            </a:r>
            <a:r>
              <a:rPr lang="it-IT" dirty="0" smtClean="0"/>
              <a:t>le prime </a:t>
            </a:r>
            <a:r>
              <a:rPr lang="it-IT" dirty="0"/>
              <a:t>nazionalità si confermano Romania, Albania, </a:t>
            </a:r>
            <a:r>
              <a:rPr lang="it-IT" dirty="0" smtClean="0"/>
              <a:t>Marocco, Cina</a:t>
            </a:r>
            <a:r>
              <a:rPr lang="it-IT" dirty="0"/>
              <a:t>, Ecuador). Si evidenzia inoltre che, a parità </a:t>
            </a:r>
            <a:r>
              <a:rPr lang="it-IT" dirty="0" smtClean="0"/>
              <a:t>di </a:t>
            </a:r>
            <a:r>
              <a:rPr lang="it-IT" dirty="0"/>
              <a:t>status e di capacità, nella scelta della scuola superiore </a:t>
            </a:r>
            <a:r>
              <a:rPr lang="it-IT" dirty="0" smtClean="0"/>
              <a:t>pesa l’essere </a:t>
            </a:r>
            <a:r>
              <a:rPr lang="it-IT" dirty="0"/>
              <a:t>straniero: è aumentato infatti il numero di </a:t>
            </a:r>
            <a:r>
              <a:rPr lang="it-IT" dirty="0" smtClean="0"/>
              <a:t>stranieri negli </a:t>
            </a:r>
            <a:r>
              <a:rPr lang="it-IT" dirty="0"/>
              <a:t>istituti </a:t>
            </a:r>
            <a:r>
              <a:rPr lang="it-IT" dirty="0" smtClean="0"/>
              <a:t>professionali.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Il fenomeno dei flussi migratori dal mondiale al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Il tesoro di 932 mila minori stranieri presenti in Italia è composto in maggioranza da bambini nati in Italia da genitori immigrati: alla data del 1° gennaio, i G2, ovvero i minori di seconda generazione, sono 572 mila, il 13,5% di tutti gli stranieri residenti, il 10,4% in più rispetto all’anno precedente. Questo significa che circa 6 minori “stranieri” su 10 non sono immigrati, ma sono a tutti gli effetti - </a:t>
            </a:r>
            <a:r>
              <a:rPr lang="it-IT" dirty="0" err="1" smtClean="0"/>
              <a:t>biograficamente</a:t>
            </a:r>
            <a:r>
              <a:rPr lang="it-IT" dirty="0" smtClean="0"/>
              <a:t>, culturalmente e linguisticamente - nuovi italiani. Per l’attuale ordinamento potranno ottenere la cittadinanza solo al compimento della maggiore età se, oltre ad essere stati registrati all’anagrafe, riusciranno entro un anno a dimostrare di avere avuto una residenza continuativa nel nostro paese.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860</Words>
  <Application>Microsoft Office PowerPoint</Application>
  <PresentationFormat>Presentazione su schermo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Tracce migranti e luoghi accoglienti </vt:lpstr>
      <vt:lpstr>La struttura del volume </vt:lpstr>
      <vt:lpstr>Il fenomeno dei flussi migratori dal mondiale al locale</vt:lpstr>
      <vt:lpstr>Il fenomeno dei flussi migratori dal mondiale al locale</vt:lpstr>
      <vt:lpstr>Il fenomeno dei flussi migratori dal mondiale al locale</vt:lpstr>
      <vt:lpstr>Il fenomeno dei flussi migratori dal mondiale al locale</vt:lpstr>
      <vt:lpstr>Il fenomeno dei flussi migratori dal mondiale al locale</vt:lpstr>
      <vt:lpstr>Il fenomeno dei flussi migratori dal mondiale al locale</vt:lpstr>
      <vt:lpstr>Il fenomeno dei flussi migratori dal mondiale al locale</vt:lpstr>
      <vt:lpstr>Il fenomeno dei flussi migratori dal mondiale al locale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Tracce migranti e luoghi accoglienti </dc:title>
  <dc:creator>utente</dc:creator>
  <cp:lastModifiedBy>utente</cp:lastModifiedBy>
  <cp:revision>5</cp:revision>
  <dcterms:created xsi:type="dcterms:W3CDTF">2012-11-26T14:01:20Z</dcterms:created>
  <dcterms:modified xsi:type="dcterms:W3CDTF">2012-11-26T15:48:47Z</dcterms:modified>
</cp:coreProperties>
</file>