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BF0EA-96DB-494B-A501-4894CD870DDE}" type="datetimeFigureOut">
              <a:rPr lang="it-IT" smtClean="0"/>
              <a:pPr/>
              <a:t>10/12/2012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F5A08-87DD-4D41-B2C0-E461FBE5075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L’</a:t>
            </a:r>
            <a:r>
              <a:rPr lang="it-IT" b="1" dirty="0" err="1" smtClean="0"/>
              <a:t>altrove…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78112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it-IT" sz="8000" dirty="0" smtClean="0"/>
              <a:t>… di per sé definisce un «</a:t>
            </a:r>
            <a:r>
              <a:rPr lang="it-IT" sz="8000" b="1" dirty="0" smtClean="0"/>
              <a:t>luogo</a:t>
            </a:r>
            <a:r>
              <a:rPr lang="it-IT" sz="8000" dirty="0" smtClean="0"/>
              <a:t>», fisico e simbolico, in cui si svilupperà il processo educativo e formativo di ciascuno.</a:t>
            </a:r>
          </a:p>
          <a:p>
            <a:pPr>
              <a:buNone/>
            </a:pPr>
            <a:r>
              <a:rPr lang="it-IT" sz="8000" dirty="0" smtClean="0"/>
              <a:t>Il </a:t>
            </a:r>
            <a:r>
              <a:rPr lang="it-IT" sz="8000" b="1" dirty="0" smtClean="0"/>
              <a:t>movimento</a:t>
            </a:r>
            <a:r>
              <a:rPr lang="it-IT" sz="8000" dirty="0" smtClean="0"/>
              <a:t> operatosi nello spazio geografico ristruttura il </a:t>
            </a:r>
            <a:r>
              <a:rPr lang="it-IT" sz="8000" b="1" dirty="0" smtClean="0"/>
              <a:t>vissuto</a:t>
            </a:r>
            <a:r>
              <a:rPr lang="it-IT" sz="8000" dirty="0" smtClean="0"/>
              <a:t> dell’emigrante, sia pure in modi diversi in relazione all’età, nei termini di una polarità spazio/temporale del tipo </a:t>
            </a:r>
            <a:r>
              <a:rPr lang="it-IT" sz="8000" i="1" dirty="0" smtClean="0"/>
              <a:t>qui/là, adesso/prima, esilio/patria.</a:t>
            </a:r>
          </a:p>
          <a:p>
            <a:pPr>
              <a:buNone/>
            </a:pPr>
            <a:r>
              <a:rPr lang="it-IT" sz="8000" i="1" dirty="0" smtClean="0"/>
              <a:t>La categoria </a:t>
            </a:r>
            <a:r>
              <a:rPr lang="it-IT" sz="8000" dirty="0" smtClean="0"/>
              <a:t>dell’</a:t>
            </a:r>
            <a:r>
              <a:rPr lang="it-IT" sz="8000" i="1" dirty="0" smtClean="0"/>
              <a:t>altrove e del prima diventa così un termine di riferimento </a:t>
            </a:r>
            <a:r>
              <a:rPr lang="it-IT" sz="8000" dirty="0" smtClean="0"/>
              <a:t>interno, a partire dalla quale lo </a:t>
            </a:r>
            <a:r>
              <a:rPr lang="it-IT" sz="8000" b="1" dirty="0" smtClean="0"/>
              <a:t>spazio/tempo</a:t>
            </a:r>
            <a:r>
              <a:rPr lang="it-IT" sz="8000" dirty="0" smtClean="0"/>
              <a:t> presente viene costantemente valutato, con alterni giudizi di valore. </a:t>
            </a:r>
          </a:p>
          <a:p>
            <a:pPr>
              <a:buNone/>
            </a:pPr>
            <a:r>
              <a:rPr lang="it-IT" sz="8000" dirty="0" smtClean="0"/>
              <a:t>L’</a:t>
            </a:r>
            <a:r>
              <a:rPr lang="it-IT" sz="8000" i="1" dirty="0" smtClean="0"/>
              <a:t>altrove (il paese/patria) riemerge costantemente </a:t>
            </a:r>
            <a:r>
              <a:rPr lang="it-IT" sz="8000" dirty="0" smtClean="0"/>
              <a:t>nel vissuto del bambino emigrante, anche indipendentemente dalla sua personale memoria di esso, come </a:t>
            </a:r>
            <a:r>
              <a:rPr lang="it-IT" sz="8000" b="1" dirty="0" smtClean="0"/>
              <a:t>luogo</a:t>
            </a:r>
            <a:r>
              <a:rPr lang="it-IT" sz="8000" dirty="0" smtClean="0"/>
              <a:t> mitizzato, come </a:t>
            </a:r>
            <a:r>
              <a:rPr lang="it-IT" sz="8000" i="1" dirty="0" smtClean="0"/>
              <a:t>patria/radice, come patria/progetto, o anche c</a:t>
            </a:r>
            <a:r>
              <a:rPr lang="it-IT" sz="8000" dirty="0" smtClean="0"/>
              <a:t>ome </a:t>
            </a:r>
            <a:r>
              <a:rPr lang="it-IT" sz="8000" i="1" dirty="0" smtClean="0"/>
              <a:t>destino/incubo, nei casi in cui la famiglia conserva il </a:t>
            </a:r>
            <a:r>
              <a:rPr lang="it-IT" sz="8000" dirty="0" smtClean="0"/>
              <a:t>proprio progetto di rientro a distanza di molti anni di soggiorno nella società di accoglienza. In quest’ultimo caso il figlio di emigranti vivrà una seconda esperienza di sradicamento da quella che è diventata negli anni della sua infanzia e adolescenza la patria «straniera», con nuovi dolorosi vissuti di perdita</a:t>
            </a:r>
          </a:p>
          <a:p>
            <a:pPr>
              <a:buNone/>
            </a:pPr>
            <a:endParaRPr lang="it-IT" dirty="0" smtClean="0"/>
          </a:p>
          <a:p>
            <a:pPr algn="r"/>
            <a:r>
              <a:rPr lang="it-IT" sz="5600" dirty="0" err="1" smtClean="0"/>
              <a:t>M.T.</a:t>
            </a:r>
            <a:r>
              <a:rPr lang="it-IT" sz="5600" dirty="0" smtClean="0"/>
              <a:t> Moscato, </a:t>
            </a:r>
            <a:r>
              <a:rPr lang="it-IT" sz="5600" i="1" dirty="0" smtClean="0"/>
              <a:t>L’io e l’altrove. Emigrazione e processi educativi, in G. </a:t>
            </a:r>
            <a:r>
              <a:rPr lang="it-IT" sz="5600" i="1" dirty="0" err="1" smtClean="0"/>
              <a:t>Chiosso</a:t>
            </a:r>
            <a:r>
              <a:rPr lang="it-IT" sz="5600" i="1" dirty="0" smtClean="0"/>
              <a:t> (a </a:t>
            </a:r>
            <a:r>
              <a:rPr lang="it-IT" sz="5600" dirty="0" smtClean="0"/>
              <a:t>cura di), </a:t>
            </a:r>
            <a:r>
              <a:rPr lang="it-IT" sz="5600" i="1" dirty="0" smtClean="0"/>
              <a:t>Luoghi e pratiche dell’educazione, Milano, Mondadori Università, </a:t>
            </a:r>
            <a:r>
              <a:rPr lang="it-IT" sz="5600" dirty="0" smtClean="0"/>
              <a:t>2009, p. 68.</a:t>
            </a:r>
            <a:endParaRPr lang="it-IT" sz="5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err="1" smtClean="0"/>
              <a:t>Liquida-mente</a:t>
            </a:r>
            <a:endParaRPr lang="it-IT" b="1" dirty="0" smtClean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La ricerca e la scoperta di sé e di un conseguente </a:t>
            </a:r>
            <a:r>
              <a:rPr lang="it-IT" dirty="0" smtClean="0"/>
              <a:t>equilibrio personale </a:t>
            </a:r>
            <a:r>
              <a:rPr lang="it-IT" dirty="0" smtClean="0"/>
              <a:t>si alimenta attraverso una progettualità che, in </a:t>
            </a:r>
            <a:r>
              <a:rPr lang="it-IT" dirty="0" smtClean="0"/>
              <a:t>qualsiasi situazione </a:t>
            </a:r>
            <a:r>
              <a:rPr lang="it-IT" dirty="0" smtClean="0"/>
              <a:t>possa creare continuità di identità e di ruolo e </a:t>
            </a:r>
            <a:r>
              <a:rPr lang="it-IT" dirty="0" smtClean="0"/>
              <a:t>non frammenti </a:t>
            </a:r>
            <a:r>
              <a:rPr lang="it-IT" dirty="0" smtClean="0"/>
              <a:t>di persona che si adeguano di volta in volta al </a:t>
            </a:r>
            <a:r>
              <a:rPr lang="it-IT" dirty="0" smtClean="0"/>
              <a:t>contesto in </a:t>
            </a:r>
            <a:r>
              <a:rPr lang="it-IT" dirty="0" smtClean="0"/>
              <a:t>cui si trovano.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In questo senso potremmo estendere la definizione di </a:t>
            </a:r>
            <a:r>
              <a:rPr lang="it-IT" dirty="0" err="1" smtClean="0"/>
              <a:t>Bauman</a:t>
            </a:r>
            <a:r>
              <a:rPr lang="it-IT" dirty="0" smtClean="0"/>
              <a:t> </a:t>
            </a:r>
            <a:r>
              <a:rPr lang="it-IT" dirty="0" smtClean="0"/>
              <a:t>da </a:t>
            </a:r>
            <a:r>
              <a:rPr lang="it-IT" dirty="0" smtClean="0"/>
              <a:t>società liquida a </a:t>
            </a:r>
            <a:r>
              <a:rPr lang="it-IT" i="1" dirty="0" smtClean="0"/>
              <a:t>uomo liquido; immagine a nostro </a:t>
            </a:r>
            <a:r>
              <a:rPr lang="it-IT" i="1" dirty="0" smtClean="0"/>
              <a:t>avviso ulteriormente</a:t>
            </a:r>
            <a:r>
              <a:rPr lang="it-IT" i="1" dirty="0" smtClean="0"/>
              <a:t> </a:t>
            </a:r>
            <a:r>
              <a:rPr lang="it-IT" dirty="0" smtClean="0"/>
              <a:t>inquietante </a:t>
            </a:r>
            <a:r>
              <a:rPr lang="it-IT" dirty="0" smtClean="0"/>
              <a:t>che fa comprendere come sia difficile </a:t>
            </a:r>
            <a:r>
              <a:rPr lang="it-IT" dirty="0" smtClean="0"/>
              <a:t>darsi forma </a:t>
            </a:r>
            <a:r>
              <a:rPr lang="it-IT" dirty="0" smtClean="0"/>
              <a:t>e mantenerla nel tempo se non vi sono strutture </a:t>
            </a:r>
            <a:r>
              <a:rPr lang="it-IT" dirty="0" smtClean="0"/>
              <a:t>interne ed </a:t>
            </a:r>
            <a:r>
              <a:rPr lang="it-IT" dirty="0" smtClean="0"/>
              <a:t>esterne di sostegno alla realizzazione autonoma dell’uomo </a:t>
            </a:r>
            <a:r>
              <a:rPr lang="it-IT" dirty="0" smtClean="0"/>
              <a:t>per sé </a:t>
            </a:r>
            <a:r>
              <a:rPr lang="it-IT" dirty="0" smtClean="0"/>
              <a:t>e con gli altri.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Identità in cambiamento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Fra conferme e </a:t>
            </a:r>
            <a:r>
              <a:rPr lang="it-IT" dirty="0" err="1" smtClean="0"/>
              <a:t>disconferme</a:t>
            </a:r>
            <a:r>
              <a:rPr lang="it-IT" dirty="0" smtClean="0"/>
              <a:t>, tradizioni e innovazioni si innesca:</a:t>
            </a:r>
          </a:p>
          <a:p>
            <a:r>
              <a:rPr lang="it-IT" dirty="0" smtClean="0"/>
              <a:t>un complesso processo di cambiamento incerto, frammentato, talvolta non compreso, ostacolato, conflittuale in cui si può rischiare di </a:t>
            </a:r>
            <a:r>
              <a:rPr lang="it-IT" i="1" dirty="0" smtClean="0"/>
              <a:t>sentirsi stranieri a se stessi. </a:t>
            </a:r>
          </a:p>
          <a:p>
            <a:r>
              <a:rPr lang="it-IT" i="1" dirty="0" smtClean="0"/>
              <a:t>Tale incertezza sul proprio percorso </a:t>
            </a:r>
            <a:r>
              <a:rPr lang="it-IT" dirty="0" smtClean="0"/>
              <a:t>di crescita può avere delle ripercussioni sulle relazioni educative tra adulti e minori.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Possibili dinamiche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il fenomeno del rovesciamento dei ruoli, attraverso il quale </a:t>
            </a:r>
            <a:r>
              <a:rPr lang="it-IT" dirty="0" smtClean="0"/>
              <a:t>i figli</a:t>
            </a:r>
            <a:r>
              <a:rPr lang="it-IT" dirty="0" smtClean="0"/>
              <a:t>, grazie alla migliore conoscenza della lingua, </a:t>
            </a:r>
            <a:r>
              <a:rPr lang="it-IT" dirty="0" smtClean="0"/>
              <a:t>assumono precocemente </a:t>
            </a:r>
            <a:r>
              <a:rPr lang="it-IT" dirty="0" smtClean="0"/>
              <a:t>responsabilità adulte nel confronto con la </a:t>
            </a:r>
            <a:r>
              <a:rPr lang="it-IT" dirty="0" smtClean="0"/>
              <a:t>società ospitante</a:t>
            </a:r>
            <a:r>
              <a:rPr lang="it-IT" dirty="0" smtClean="0"/>
              <a:t>, fino a diventare, per certi aspetti, «i genitori dei </a:t>
            </a:r>
            <a:r>
              <a:rPr lang="it-IT" dirty="0" smtClean="0"/>
              <a:t>loro genitori</a:t>
            </a:r>
            <a:r>
              <a:rPr lang="it-IT" dirty="0" smtClean="0"/>
              <a:t>» </a:t>
            </a:r>
            <a:r>
              <a:rPr lang="it-IT" dirty="0" smtClean="0"/>
              <a:t>[…];</a:t>
            </a:r>
          </a:p>
          <a:p>
            <a:pPr>
              <a:buNone/>
            </a:pPr>
            <a:endParaRPr lang="it-IT" dirty="0" smtClean="0"/>
          </a:p>
          <a:p>
            <a:r>
              <a:rPr lang="it-IT" i="1" dirty="0" smtClean="0"/>
              <a:t>la </a:t>
            </a:r>
            <a:r>
              <a:rPr lang="it-IT" i="1" dirty="0" smtClean="0"/>
              <a:t>precoce perdita di autorevolezza e capacità educativa da </a:t>
            </a:r>
            <a:r>
              <a:rPr lang="it-IT" i="1" dirty="0" smtClean="0"/>
              <a:t>parte </a:t>
            </a:r>
            <a:r>
              <a:rPr lang="it-IT" dirty="0" smtClean="0"/>
              <a:t>dei </a:t>
            </a:r>
            <a:r>
              <a:rPr lang="it-IT" dirty="0" smtClean="0"/>
              <a:t>genitori, non supportati da una rete di prossimità e </a:t>
            </a:r>
            <a:r>
              <a:rPr lang="it-IT" dirty="0" smtClean="0"/>
              <a:t>di collaborazione </a:t>
            </a:r>
            <a:r>
              <a:rPr lang="it-IT" dirty="0" smtClean="0"/>
              <a:t>informale, superati dai figli per </a:t>
            </a:r>
            <a:r>
              <a:rPr lang="it-IT" dirty="0" smtClean="0"/>
              <a:t>dimestichezza, socializzazione</a:t>
            </a:r>
            <a:r>
              <a:rPr lang="it-IT" dirty="0" smtClean="0"/>
              <a:t>, capacità di interazione con la società ricevente</a:t>
            </a:r>
            <a:r>
              <a:rPr lang="it-IT" dirty="0" smtClean="0"/>
              <a:t>;</a:t>
            </a:r>
          </a:p>
          <a:p>
            <a:pPr>
              <a:buNone/>
            </a:pPr>
            <a:endParaRPr lang="it-IT" dirty="0" smtClean="0"/>
          </a:p>
          <a:p>
            <a:r>
              <a:rPr lang="it-IT" i="1" dirty="0" smtClean="0"/>
              <a:t>le </a:t>
            </a:r>
            <a:r>
              <a:rPr lang="it-IT" i="1" dirty="0" smtClean="0"/>
              <a:t>tendenze già richiamate dei figli a fuoriuscire dalle forme </a:t>
            </a:r>
            <a:r>
              <a:rPr lang="it-IT" i="1" dirty="0" smtClean="0"/>
              <a:t>di </a:t>
            </a:r>
            <a:r>
              <a:rPr lang="it-IT" dirty="0" smtClean="0"/>
              <a:t>integrazione </a:t>
            </a:r>
            <a:r>
              <a:rPr lang="it-IT" dirty="0" smtClean="0"/>
              <a:t>subalterna accettate dai padri, basate </a:t>
            </a:r>
            <a:r>
              <a:rPr lang="it-IT" dirty="0" smtClean="0"/>
              <a:t>sull’inserimento nelle </a:t>
            </a:r>
            <a:r>
              <a:rPr lang="it-IT" dirty="0" smtClean="0"/>
              <a:t>posizioni inferiori delle gerarchie </a:t>
            </a:r>
            <a:r>
              <a:rPr lang="it-IT" dirty="0" smtClean="0"/>
              <a:t>occupazionali, attraverso </a:t>
            </a:r>
            <a:r>
              <a:rPr lang="it-IT" dirty="0" smtClean="0"/>
              <a:t>l’assunzione di schemi cognitivi e criteri di </a:t>
            </a:r>
            <a:r>
              <a:rPr lang="it-IT" dirty="0" smtClean="0"/>
              <a:t>valutazione molto </a:t>
            </a:r>
            <a:r>
              <a:rPr lang="it-IT" dirty="0" smtClean="0"/>
              <a:t>più simili a quelli dei coetanei autoctoni nei </a:t>
            </a:r>
            <a:r>
              <a:rPr lang="it-IT" dirty="0" smtClean="0"/>
              <a:t>confronti delle </a:t>
            </a:r>
            <a:r>
              <a:rPr lang="it-IT" dirty="0" smtClean="0"/>
              <a:t>opportunità offerte dal mercato del lavoro;</a:t>
            </a:r>
            <a:endParaRPr lang="it-IT" i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Possibili dinamiche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40000" lnSpcReduction="20000"/>
          </a:bodyPr>
          <a:lstStyle/>
          <a:p>
            <a:r>
              <a:rPr lang="it-IT" sz="5000" dirty="0" smtClean="0"/>
              <a:t>la resistenza nei confronti della trasmissione di modelli </a:t>
            </a:r>
            <a:r>
              <a:rPr lang="it-IT" sz="5000" dirty="0" smtClean="0"/>
              <a:t>culturali ispirati </a:t>
            </a:r>
            <a:r>
              <a:rPr lang="it-IT" sz="5000" dirty="0" smtClean="0"/>
              <a:t>alla società di origine, così come l’avevano </a:t>
            </a:r>
            <a:r>
              <a:rPr lang="it-IT" sz="5000" dirty="0" smtClean="0"/>
              <a:t>conosciuta i </a:t>
            </a:r>
            <a:r>
              <a:rPr lang="it-IT" sz="5000" dirty="0" smtClean="0"/>
              <a:t>genitori, a volte idealizzandola o comunque </a:t>
            </a:r>
            <a:r>
              <a:rPr lang="it-IT" sz="5000" dirty="0" smtClean="0"/>
              <a:t>sottovalutando le </a:t>
            </a:r>
            <a:r>
              <a:rPr lang="it-IT" sz="5000" dirty="0" smtClean="0"/>
              <a:t>trasformazioni che anch’essa attraversa </a:t>
            </a:r>
            <a:r>
              <a:rPr lang="it-IT" sz="5000" dirty="0" smtClean="0"/>
              <a:t>[…];</a:t>
            </a:r>
          </a:p>
          <a:p>
            <a:pPr>
              <a:buNone/>
            </a:pPr>
            <a:endParaRPr lang="it-IT" sz="5000" i="1" dirty="0" smtClean="0"/>
          </a:p>
          <a:p>
            <a:r>
              <a:rPr lang="it-IT" sz="5000" i="1" dirty="0" smtClean="0"/>
              <a:t>i </a:t>
            </a:r>
            <a:r>
              <a:rPr lang="it-IT" sz="5000" i="1" dirty="0" smtClean="0"/>
              <a:t>conflitti intergenerazionali motivati da ragioni diverse, </a:t>
            </a:r>
            <a:r>
              <a:rPr lang="it-IT" sz="5000" i="1" dirty="0" smtClean="0"/>
              <a:t>come </a:t>
            </a:r>
            <a:r>
              <a:rPr lang="it-IT" sz="5000" dirty="0" smtClean="0"/>
              <a:t>la </a:t>
            </a:r>
            <a:r>
              <a:rPr lang="it-IT" sz="5000" dirty="0" smtClean="0"/>
              <a:t>ribellione contro le aspettative di mobilità sociale dei </a:t>
            </a:r>
            <a:r>
              <a:rPr lang="it-IT" sz="5000" dirty="0" smtClean="0"/>
              <a:t>genitori, a </a:t>
            </a:r>
            <a:r>
              <a:rPr lang="it-IT" sz="5000" dirty="0" smtClean="0"/>
              <a:t>causa delle pressioni livellatrici e oppositive </a:t>
            </a:r>
            <a:r>
              <a:rPr lang="it-IT" sz="5000" dirty="0" smtClean="0"/>
              <a:t>dell’ambiente di </a:t>
            </a:r>
            <a:r>
              <a:rPr lang="it-IT" sz="5000" dirty="0" smtClean="0"/>
              <a:t>vita e in particolare del gruppo dei pari, nei </a:t>
            </a:r>
            <a:r>
              <a:rPr lang="it-IT" sz="5000" dirty="0" smtClean="0"/>
              <a:t>quartieri poveri </a:t>
            </a:r>
            <a:r>
              <a:rPr lang="it-IT" sz="5000" dirty="0" smtClean="0"/>
              <a:t>in cui molte minoranze rimangono intrappolate </a:t>
            </a:r>
            <a:r>
              <a:rPr lang="it-IT" sz="5000" dirty="0" smtClean="0"/>
              <a:t>[…];</a:t>
            </a:r>
          </a:p>
          <a:p>
            <a:pPr>
              <a:buNone/>
            </a:pPr>
            <a:endParaRPr lang="it-IT" sz="5000" dirty="0" smtClean="0"/>
          </a:p>
          <a:p>
            <a:r>
              <a:rPr lang="it-IT" sz="5000" i="1" dirty="0" smtClean="0"/>
              <a:t>le </a:t>
            </a:r>
            <a:r>
              <a:rPr lang="it-IT" sz="5000" i="1" dirty="0" smtClean="0"/>
              <a:t>problematiche di genere e di equilibri interni alle </a:t>
            </a:r>
            <a:r>
              <a:rPr lang="it-IT" sz="5000" i="1" dirty="0" smtClean="0"/>
              <a:t>famiglie, </a:t>
            </a:r>
            <a:r>
              <a:rPr lang="it-IT" sz="5000" dirty="0" smtClean="0"/>
              <a:t>giacché </a:t>
            </a:r>
            <a:r>
              <a:rPr lang="it-IT" sz="5000" dirty="0" smtClean="0"/>
              <a:t>le pressioni conformistiche sono normalmente </a:t>
            </a:r>
            <a:r>
              <a:rPr lang="it-IT" sz="5000" dirty="0" smtClean="0"/>
              <a:t>più forti </a:t>
            </a:r>
            <a:r>
              <a:rPr lang="it-IT" sz="5000" dirty="0" smtClean="0"/>
              <a:t>nei confronti delle figlie, mentre i maggiori problemi </a:t>
            </a:r>
            <a:r>
              <a:rPr lang="it-IT" sz="5000" dirty="0" smtClean="0"/>
              <a:t>sociali riguardano </a:t>
            </a:r>
            <a:r>
              <a:rPr lang="it-IT" sz="5000" dirty="0" smtClean="0"/>
              <a:t>i figli maschi</a:t>
            </a:r>
            <a:r>
              <a:rPr lang="it-IT" sz="5000" dirty="0" smtClean="0"/>
              <a:t>.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 algn="r">
              <a:buNone/>
            </a:pPr>
            <a:r>
              <a:rPr lang="it-IT" dirty="0" smtClean="0"/>
              <a:t>In </a:t>
            </a:r>
            <a:r>
              <a:rPr lang="it-IT" dirty="0" smtClean="0"/>
              <a:t>riferimento a M. </a:t>
            </a:r>
            <a:r>
              <a:rPr lang="it-IT" dirty="0" err="1" smtClean="0"/>
              <a:t>Ambrosini</a:t>
            </a:r>
            <a:r>
              <a:rPr lang="it-IT" dirty="0" smtClean="0"/>
              <a:t>, </a:t>
            </a:r>
            <a:r>
              <a:rPr lang="it-IT" i="1" dirty="0" smtClean="0"/>
              <a:t>Il futuro in mezzo a noi. Le seconde generazioni scaturite </a:t>
            </a:r>
            <a:r>
              <a:rPr lang="it-IT" i="1" dirty="0" smtClean="0"/>
              <a:t>dall’immigrazione nella </a:t>
            </a:r>
            <a:r>
              <a:rPr lang="it-IT" i="1" dirty="0" smtClean="0"/>
              <a:t>società italiana dei prossimi anni, in M. </a:t>
            </a:r>
            <a:r>
              <a:rPr lang="it-IT" i="1" dirty="0" err="1" smtClean="0"/>
              <a:t>Ambrosini</a:t>
            </a:r>
            <a:r>
              <a:rPr lang="it-IT" i="1" dirty="0" smtClean="0"/>
              <a:t>, S. </a:t>
            </a:r>
            <a:r>
              <a:rPr lang="it-IT" i="1" dirty="0" err="1" smtClean="0"/>
              <a:t>Molina</a:t>
            </a:r>
            <a:r>
              <a:rPr lang="it-IT" i="1" dirty="0" smtClean="0"/>
              <a:t> (</a:t>
            </a:r>
            <a:r>
              <a:rPr lang="it-IT" i="1" dirty="0" smtClean="0"/>
              <a:t>a c</a:t>
            </a:r>
            <a:r>
              <a:rPr lang="it-IT" dirty="0" smtClean="0"/>
              <a:t>ura </a:t>
            </a:r>
            <a:r>
              <a:rPr lang="it-IT" dirty="0" smtClean="0"/>
              <a:t>di), </a:t>
            </a:r>
            <a:r>
              <a:rPr lang="it-IT" i="1" dirty="0" smtClean="0"/>
              <a:t>Seconde generazioni. Un’introduzione al futuro dell’immigrazione in </a:t>
            </a:r>
            <a:r>
              <a:rPr lang="it-IT" i="1" dirty="0" smtClean="0"/>
              <a:t>Italia, </a:t>
            </a:r>
            <a:r>
              <a:rPr lang="it-IT" dirty="0" smtClean="0"/>
              <a:t>cit</a:t>
            </a:r>
            <a:r>
              <a:rPr lang="it-IT" dirty="0" smtClean="0"/>
              <a:t>., pp. 33-34.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/>
              <a:t>La debolezza familiare e le possibili azioni di supporto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Nell’esperienza </a:t>
            </a:r>
            <a:r>
              <a:rPr lang="it-IT" dirty="0" smtClean="0"/>
              <a:t>locale e territoriale a </a:t>
            </a:r>
            <a:r>
              <a:rPr lang="it-IT" dirty="0" smtClean="0"/>
              <a:t>fronte delle dinamiche prese in </a:t>
            </a:r>
            <a:r>
              <a:rPr lang="it-IT" dirty="0" err="1" smtClean="0"/>
              <a:t>analisi…</a:t>
            </a:r>
            <a:r>
              <a:rPr lang="it-IT" dirty="0" smtClean="0"/>
              <a:t> CHE COSA SI PUO’ FARE</a:t>
            </a:r>
            <a:r>
              <a:rPr lang="it-IT" dirty="0" smtClean="0"/>
              <a:t>? QUALI SONO I SOGGETTI E GLI AGENTI SOCIALI CHE POSSONO INTERVENIRE NEGLI </a:t>
            </a:r>
            <a:r>
              <a:rPr lang="it-IT" dirty="0" err="1" smtClean="0"/>
              <a:t>AMBITI…</a:t>
            </a:r>
            <a:endParaRPr lang="it-IT" dirty="0" smtClean="0"/>
          </a:p>
          <a:p>
            <a:r>
              <a:rPr lang="it-IT" dirty="0" smtClean="0"/>
              <a:t>Scuola</a:t>
            </a:r>
          </a:p>
          <a:p>
            <a:r>
              <a:rPr lang="it-IT" dirty="0" smtClean="0"/>
              <a:t>Famiglia</a:t>
            </a:r>
          </a:p>
          <a:p>
            <a:r>
              <a:rPr lang="it-IT" dirty="0" smtClean="0"/>
              <a:t>Territorio</a:t>
            </a:r>
          </a:p>
          <a:p>
            <a:r>
              <a:rPr lang="it-IT" dirty="0" smtClean="0"/>
              <a:t>Sinergie </a:t>
            </a:r>
          </a:p>
          <a:p>
            <a:pPr algn="r">
              <a:buNone/>
            </a:pPr>
            <a:r>
              <a:rPr lang="it-IT" sz="1400" dirty="0" smtClean="0"/>
              <a:t>Lavoro di approfondimento a partire dalla fig. 6 pag. 57.</a:t>
            </a:r>
            <a:endParaRPr lang="it-IT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769</Words>
  <Application>Microsoft Office PowerPoint</Application>
  <PresentationFormat>Presentazione su schermo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L’altrove…</vt:lpstr>
      <vt:lpstr>Liquida-mente</vt:lpstr>
      <vt:lpstr>Identità in cambiamento </vt:lpstr>
      <vt:lpstr>Possibili dinamiche </vt:lpstr>
      <vt:lpstr>Possibili dinamiche </vt:lpstr>
      <vt:lpstr>La debolezza familiare e le possibili azioni di supporto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Migrazioni in transito</dc:title>
  <dc:creator>utente</dc:creator>
  <cp:lastModifiedBy>utente</cp:lastModifiedBy>
  <cp:revision>6</cp:revision>
  <dcterms:created xsi:type="dcterms:W3CDTF">2012-12-10T10:44:47Z</dcterms:created>
  <dcterms:modified xsi:type="dcterms:W3CDTF">2012-12-10T15:34:03Z</dcterms:modified>
</cp:coreProperties>
</file>