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AF606853-7671-496A-8E4F-DF71F8EC918B}" styleName="Stile scuro 1 - Colore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ile medio 1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Livelli scolastici</c:v>
                </c:pt>
              </c:strCache>
            </c:strRef>
          </c:tx>
          <c:explosion val="25"/>
          <c:cat>
            <c:strRef>
              <c:f>Foglio1!$A$2:$A$5</c:f>
              <c:strCache>
                <c:ptCount val="4"/>
                <c:pt idx="0">
                  <c:v>scuola dell'infanzia    20,3%</c:v>
                </c:pt>
                <c:pt idx="1">
                  <c:v>scuola primaria            35,8%</c:v>
                </c:pt>
                <c:pt idx="2">
                  <c:v>secondaria I grado      22,3%</c:v>
                </c:pt>
                <c:pt idx="3">
                  <c:v>secondaria II grado     21,6%</c:v>
                </c:pt>
              </c:strCache>
            </c:strRef>
          </c:cat>
          <c:val>
            <c:numRef>
              <c:f>Foglio1!$B$2:$B$5</c:f>
              <c:numCache>
                <c:formatCode>0.00%</c:formatCode>
                <c:ptCount val="4"/>
                <c:pt idx="0">
                  <c:v>0.20300000000000001</c:v>
                </c:pt>
                <c:pt idx="1">
                  <c:v>0.35800000000000004</c:v>
                </c:pt>
                <c:pt idx="2">
                  <c:v>0.223</c:v>
                </c:pt>
                <c:pt idx="3">
                  <c:v>0.21600000000000003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55113-DF5E-4125-9318-2483776FE1CC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5C500-37AA-4BE5-8AFB-E2D9451370D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5C500-37AA-4BE5-8AFB-E2D9451370D7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5C500-37AA-4BE5-8AFB-E2D9451370D7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AD07-D3F3-4851-AE2E-1D9A5BC5AC09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8EAD-D837-49D2-8A92-460B7191340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AD07-D3F3-4851-AE2E-1D9A5BC5AC09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8EAD-D837-49D2-8A92-460B7191340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AD07-D3F3-4851-AE2E-1D9A5BC5AC09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8EAD-D837-49D2-8A92-460B7191340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AD07-D3F3-4851-AE2E-1D9A5BC5AC09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8EAD-D837-49D2-8A92-460B7191340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AD07-D3F3-4851-AE2E-1D9A5BC5AC09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8EAD-D837-49D2-8A92-460B7191340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AD07-D3F3-4851-AE2E-1D9A5BC5AC09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8EAD-D837-49D2-8A92-460B7191340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AD07-D3F3-4851-AE2E-1D9A5BC5AC09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8EAD-D837-49D2-8A92-460B7191340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AD07-D3F3-4851-AE2E-1D9A5BC5AC09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8EAD-D837-49D2-8A92-460B7191340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AD07-D3F3-4851-AE2E-1D9A5BC5AC09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8EAD-D837-49D2-8A92-460B7191340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AD07-D3F3-4851-AE2E-1D9A5BC5AC09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8EAD-D837-49D2-8A92-460B7191340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AD07-D3F3-4851-AE2E-1D9A5BC5AC09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8EAD-D837-49D2-8A92-460B7191340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8AD07-D3F3-4851-AE2E-1D9A5BC5AC09}" type="datetimeFigureOut">
              <a:rPr lang="it-IT" smtClean="0"/>
              <a:pPr/>
              <a:t>01/12/2013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68EAD-D837-49D2-8A92-460B7191340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secondegenerazioni.it/about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658615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Gli allevi con cittadinanza non italiana e le cosiddette “seconde generazioni”.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03648" y="4293096"/>
            <a:ext cx="6400800" cy="1343000"/>
          </a:xfrm>
        </p:spPr>
        <p:txBody>
          <a:bodyPr/>
          <a:lstStyle/>
          <a:p>
            <a:r>
              <a:rPr lang="it-IT" dirty="0" smtClean="0">
                <a:solidFill>
                  <a:schemeClr val="accent4">
                    <a:lumMod val="50000"/>
                  </a:schemeClr>
                </a:solidFill>
              </a:rPr>
              <a:t>De Luca Anna</a:t>
            </a:r>
          </a:p>
          <a:p>
            <a:r>
              <a:rPr lang="it-IT" dirty="0" err="1" smtClean="0">
                <a:solidFill>
                  <a:schemeClr val="accent4">
                    <a:lumMod val="50000"/>
                  </a:schemeClr>
                </a:solidFill>
              </a:rPr>
              <a:t>Pellei</a:t>
            </a:r>
            <a:r>
              <a:rPr lang="it-IT" dirty="0" smtClean="0">
                <a:solidFill>
                  <a:schemeClr val="accent4">
                    <a:lumMod val="50000"/>
                  </a:schemeClr>
                </a:solidFill>
              </a:rPr>
              <a:t> Alessandra</a:t>
            </a:r>
            <a:endParaRPr lang="it-IT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1. Allievi con cittadinanza non italiana e “</a:t>
            </a:r>
            <a:r>
              <a:rPr lang="it-IT" dirty="0"/>
              <a:t>n</a:t>
            </a:r>
            <a:r>
              <a:rPr lang="it-IT" dirty="0" smtClean="0"/>
              <a:t>uovi italiani”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ITALIA</a:t>
            </a:r>
            <a:r>
              <a:rPr lang="it-IT" dirty="0" smtClean="0">
                <a:sym typeface="Wingdings" pitchFamily="2" charset="2"/>
              </a:rPr>
              <a:t> migrazioni in duplice prospettiva:</a:t>
            </a:r>
          </a:p>
          <a:p>
            <a:pPr>
              <a:buNone/>
            </a:pPr>
            <a:r>
              <a:rPr lang="it-IT" dirty="0" smtClean="0">
                <a:sym typeface="Wingdings" pitchFamily="2" charset="2"/>
              </a:rPr>
              <a:t>a) Emigrazione (1876-1976)</a:t>
            </a:r>
          </a:p>
          <a:p>
            <a:pPr>
              <a:buNone/>
            </a:pPr>
            <a:r>
              <a:rPr lang="it-IT" dirty="0" smtClean="0">
                <a:sym typeface="Wingdings" pitchFamily="2" charset="2"/>
              </a:rPr>
              <a:t>b) </a:t>
            </a:r>
            <a:r>
              <a:rPr lang="it-IT" dirty="0" err="1" smtClean="0">
                <a:sym typeface="Wingdings" pitchFamily="2" charset="2"/>
              </a:rPr>
              <a:t>Immigrzione</a:t>
            </a:r>
            <a:r>
              <a:rPr lang="it-IT" dirty="0" smtClean="0">
                <a:sym typeface="Wingdings" pitchFamily="2" charset="2"/>
              </a:rPr>
              <a:t> (1976-…)</a:t>
            </a:r>
          </a:p>
          <a:p>
            <a:pPr>
              <a:buNone/>
            </a:pPr>
            <a:r>
              <a:rPr lang="it-IT" dirty="0" smtClean="0"/>
              <a:t>Attualmente, circa l’8% della popolazione italiana è di origine straniera, proveniente da 198 Paesi. 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 smtClean="0"/>
              <a:t>         </a:t>
            </a:r>
          </a:p>
          <a:p>
            <a:pPr>
              <a:buNone/>
            </a:pPr>
            <a:r>
              <a:rPr lang="it-IT" dirty="0"/>
              <a:t> </a:t>
            </a:r>
            <a:r>
              <a:rPr lang="it-IT" dirty="0" smtClean="0"/>
              <a:t>             </a:t>
            </a:r>
          </a:p>
          <a:p>
            <a:pPr>
              <a:buNone/>
            </a:pPr>
            <a:r>
              <a:rPr lang="it-IT" dirty="0" smtClean="0"/>
              <a:t>  </a:t>
            </a:r>
            <a:r>
              <a:rPr lang="it-IT" dirty="0" smtClean="0">
                <a:solidFill>
                  <a:srgbClr val="FF0000"/>
                </a:solidFill>
                <a:latin typeface="Copperplate Gothic Bold" pitchFamily="34" charset="0"/>
              </a:rPr>
              <a:t>ARCIPEL</a:t>
            </a:r>
            <a:r>
              <a:rPr lang="it-IT" dirty="0" smtClean="0">
                <a:solidFill>
                  <a:schemeClr val="bg1"/>
                </a:solidFill>
                <a:latin typeface="Copperplate Gothic Bold" pitchFamily="34" charset="0"/>
              </a:rPr>
              <a:t>AGO</a:t>
            </a:r>
            <a:r>
              <a:rPr lang="it-IT" dirty="0" smtClean="0">
                <a:latin typeface="Copperplate Gothic Bold" pitchFamily="34" charset="0"/>
              </a:rPr>
              <a:t>  </a:t>
            </a:r>
            <a:r>
              <a:rPr lang="it-IT" dirty="0" smtClean="0">
                <a:solidFill>
                  <a:schemeClr val="bg1"/>
                </a:solidFill>
                <a:latin typeface="Copperplate Gothic Bold" pitchFamily="34" charset="0"/>
              </a:rPr>
              <a:t>MIG</a:t>
            </a:r>
            <a:r>
              <a:rPr lang="it-IT" dirty="0" smtClean="0">
                <a:solidFill>
                  <a:srgbClr val="00B050"/>
                </a:solidFill>
                <a:latin typeface="Copperplate Gothic Bold" pitchFamily="34" charset="0"/>
              </a:rPr>
              <a:t>RATORIO</a:t>
            </a:r>
            <a:endParaRPr lang="it-IT" dirty="0">
              <a:solidFill>
                <a:srgbClr val="00B050"/>
              </a:solidFill>
              <a:latin typeface="Copperplate Gothic Bold" pitchFamily="34" charset="0"/>
            </a:endParaRPr>
          </a:p>
        </p:txBody>
      </p:sp>
      <p:sp>
        <p:nvSpPr>
          <p:cNvPr id="6" name="Freccia in giù 5"/>
          <p:cNvSpPr/>
          <p:nvPr/>
        </p:nvSpPr>
        <p:spPr>
          <a:xfrm>
            <a:off x="3419872" y="4149080"/>
            <a:ext cx="576064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 descr="nuovi italian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516738">
            <a:off x="6477044" y="4417052"/>
            <a:ext cx="1872209" cy="124813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Ripercussioni sul sistema scolastico distribuito nei vari livelli: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30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2. Le cosiddette “seconde generazioni”: problemi </a:t>
            </a:r>
            <a:r>
              <a:rPr lang="it-IT" dirty="0" err="1" smtClean="0"/>
              <a:t>identitari</a:t>
            </a:r>
            <a:r>
              <a:rPr lang="it-IT" dirty="0" smtClean="0"/>
              <a:t> e percorsi di integrazione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Cooper Black" pitchFamily="18" charset="0"/>
              </a:rPr>
              <a:t>Seconde generazioni</a:t>
            </a:r>
            <a:r>
              <a:rPr lang="it-IT" dirty="0" smtClean="0">
                <a:latin typeface="Cooper Black" pitchFamily="18" charset="0"/>
                <a:sym typeface="Wingdings" pitchFamily="2" charset="2"/>
              </a:rPr>
              <a:t>:</a:t>
            </a:r>
            <a:r>
              <a:rPr lang="it-IT" dirty="0" smtClean="0">
                <a:sym typeface="Wingdings" pitchFamily="2" charset="2"/>
              </a:rPr>
              <a:t> s’intende la generazione costituita dai figli di immigrati. </a:t>
            </a:r>
          </a:p>
          <a:p>
            <a:pPr>
              <a:buNone/>
            </a:pPr>
            <a:r>
              <a:rPr lang="it-IT" dirty="0" smtClean="0">
                <a:sym typeface="Wingdings" pitchFamily="2" charset="2"/>
              </a:rPr>
              <a:t> </a:t>
            </a:r>
          </a:p>
          <a:p>
            <a:pPr>
              <a:buNone/>
            </a:pPr>
            <a:r>
              <a:rPr lang="it-IT" dirty="0" smtClean="0">
                <a:sym typeface="Wingdings" pitchFamily="2" charset="2"/>
              </a:rPr>
              <a:t>Vengono detti anche: ragazzi ponte, figli di due mondi, giovani della terra di mezzo,…</a:t>
            </a:r>
          </a:p>
          <a:p>
            <a:endParaRPr lang="it-IT" dirty="0">
              <a:sym typeface="Wingdings" pitchFamily="2" charset="2"/>
            </a:endParaRPr>
          </a:p>
          <a:p>
            <a:pPr>
              <a:buNone/>
            </a:pPr>
            <a:r>
              <a:rPr lang="it-IT" dirty="0" smtClean="0">
                <a:latin typeface="Copperplate Gothic Bold" pitchFamily="34" charset="0"/>
              </a:rPr>
              <a:t>   </a:t>
            </a:r>
          </a:p>
          <a:p>
            <a:pPr>
              <a:buNone/>
            </a:pPr>
            <a:r>
              <a:rPr lang="it-IT" dirty="0">
                <a:latin typeface="Copperplate Gothic Bold" pitchFamily="34" charset="0"/>
              </a:rPr>
              <a:t> </a:t>
            </a:r>
            <a:r>
              <a:rPr lang="it-IT" dirty="0" smtClean="0">
                <a:latin typeface="Copperplate Gothic Bold" pitchFamily="34" charset="0"/>
              </a:rPr>
              <a:t>    PREGIUDIZI</a:t>
            </a:r>
          </a:p>
          <a:p>
            <a:pPr>
              <a:buNone/>
            </a:pPr>
            <a:r>
              <a:rPr lang="it-IT" dirty="0">
                <a:latin typeface="Copperplate Gothic Bold" pitchFamily="34" charset="0"/>
              </a:rPr>
              <a:t> </a:t>
            </a:r>
            <a:r>
              <a:rPr lang="it-IT" dirty="0" smtClean="0">
                <a:latin typeface="Copperplate Gothic Bold" pitchFamily="34" charset="0"/>
              </a:rPr>
              <a:t>     </a:t>
            </a:r>
            <a:r>
              <a:rPr lang="it-IT" dirty="0" smtClean="0"/>
              <a:t> </a:t>
            </a:r>
            <a:r>
              <a:rPr lang="it-IT" sz="2200" dirty="0" smtClean="0"/>
              <a:t>(impliciti o espliciti)</a:t>
            </a:r>
            <a:endParaRPr lang="it-IT" sz="2200" dirty="0"/>
          </a:p>
        </p:txBody>
      </p:sp>
      <p:sp>
        <p:nvSpPr>
          <p:cNvPr id="6" name="Freccia in giù 5"/>
          <p:cNvSpPr/>
          <p:nvPr/>
        </p:nvSpPr>
        <p:spPr>
          <a:xfrm>
            <a:off x="2195736" y="4437112"/>
            <a:ext cx="2880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 descr="cine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4725144"/>
            <a:ext cx="3420616" cy="1728192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I pregiudizi posso innescare negli adolescenti</a:t>
            </a:r>
          </a:p>
          <a:p>
            <a:pPr>
              <a:buNone/>
            </a:pPr>
            <a:r>
              <a:rPr lang="it-IT" dirty="0" smtClean="0"/>
              <a:t>problematiche a livello di “crisi d’identità”.</a:t>
            </a:r>
          </a:p>
          <a:p>
            <a:pPr>
              <a:buNone/>
            </a:pPr>
            <a:r>
              <a:rPr lang="it-IT" dirty="0" err="1" smtClean="0"/>
              <a:t>Favaro</a:t>
            </a:r>
            <a:r>
              <a:rPr lang="it-IT" dirty="0" smtClean="0"/>
              <a:t> G.</a:t>
            </a:r>
            <a:r>
              <a:rPr lang="it-IT" dirty="0" smtClean="0">
                <a:sym typeface="Wingdings" pitchFamily="2" charset="2"/>
              </a:rPr>
              <a:t> definisce i giovani stranieri come </a:t>
            </a:r>
          </a:p>
          <a:p>
            <a:pPr>
              <a:buNone/>
            </a:pPr>
            <a:r>
              <a:rPr lang="it-IT" dirty="0">
                <a:sym typeface="Wingdings" pitchFamily="2" charset="2"/>
              </a:rPr>
              <a:t> </a:t>
            </a:r>
            <a:r>
              <a:rPr lang="it-IT" dirty="0" smtClean="0">
                <a:sym typeface="Wingdings" pitchFamily="2" charset="2"/>
              </a:rPr>
              <a:t>                     “doppiamente fragili”</a:t>
            </a:r>
          </a:p>
          <a:p>
            <a:pPr>
              <a:buNone/>
            </a:pPr>
            <a:endParaRPr lang="it-IT" dirty="0">
              <a:sym typeface="Wingdings" pitchFamily="2" charset="2"/>
            </a:endParaRPr>
          </a:p>
          <a:p>
            <a:pPr>
              <a:buNone/>
            </a:pPr>
            <a:r>
              <a:rPr lang="it-IT" sz="2400" dirty="0" smtClean="0">
                <a:sym typeface="Wingdings" pitchFamily="2" charset="2"/>
              </a:rPr>
              <a:t>           </a:t>
            </a:r>
            <a:r>
              <a:rPr lang="it-IT" sz="2000" dirty="0" smtClean="0">
                <a:sym typeface="Wingdings" pitchFamily="2" charset="2"/>
              </a:rPr>
              <a:t>CRISI IDENTITARIE                                              SOLITUDINE        </a:t>
            </a:r>
          </a:p>
          <a:p>
            <a:pPr>
              <a:buNone/>
            </a:pPr>
            <a:r>
              <a:rPr lang="it-IT" sz="2000" dirty="0">
                <a:sym typeface="Wingdings" pitchFamily="2" charset="2"/>
              </a:rPr>
              <a:t> </a:t>
            </a:r>
            <a:r>
              <a:rPr lang="it-IT" sz="2000" dirty="0" smtClean="0">
                <a:sym typeface="Wingdings" pitchFamily="2" charset="2"/>
              </a:rPr>
              <a:t>                                                                           NELL’ AFFRONTARE  PROBLEMI</a:t>
            </a:r>
          </a:p>
          <a:p>
            <a:pPr>
              <a:buNone/>
            </a:pPr>
            <a:endParaRPr lang="it-IT" sz="2000" dirty="0">
              <a:sym typeface="Wingdings" pitchFamily="2" charset="2"/>
            </a:endParaRPr>
          </a:p>
          <a:p>
            <a:pPr>
              <a:buNone/>
            </a:pPr>
            <a:endParaRPr lang="it-IT" sz="2000" dirty="0" smtClean="0">
              <a:sym typeface="Wingdings" pitchFamily="2" charset="2"/>
            </a:endParaRPr>
          </a:p>
          <a:p>
            <a:pPr>
              <a:buNone/>
            </a:pPr>
            <a:endParaRPr lang="it-IT" sz="2000" dirty="0">
              <a:sym typeface="Wingdings" pitchFamily="2" charset="2"/>
            </a:endParaRPr>
          </a:p>
          <a:p>
            <a:pPr>
              <a:buNone/>
            </a:pPr>
            <a:endParaRPr lang="it-IT" sz="2000" dirty="0" smtClean="0">
              <a:sym typeface="Wingdings" pitchFamily="2" charset="2"/>
            </a:endParaRPr>
          </a:p>
          <a:p>
            <a:pPr>
              <a:buNone/>
            </a:pPr>
            <a:endParaRPr lang="it-IT" sz="2000" dirty="0">
              <a:sym typeface="Wingdings" pitchFamily="2" charset="2"/>
            </a:endParaRPr>
          </a:p>
          <a:p>
            <a:pPr>
              <a:buNone/>
            </a:pPr>
            <a:r>
              <a:rPr lang="it-IT" dirty="0" smtClean="0">
                <a:latin typeface="Copperplate Gothic Bold" pitchFamily="34" charset="0"/>
                <a:sym typeface="Wingdings" pitchFamily="2" charset="2"/>
              </a:rPr>
              <a:t>                        smarrimento</a:t>
            </a:r>
          </a:p>
        </p:txBody>
      </p:sp>
      <p:cxnSp>
        <p:nvCxnSpPr>
          <p:cNvPr id="5" name="Connettore 2 4"/>
          <p:cNvCxnSpPr/>
          <p:nvPr/>
        </p:nvCxnSpPr>
        <p:spPr>
          <a:xfrm flipH="1">
            <a:off x="2699792" y="2348880"/>
            <a:ext cx="50405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>
            <a:off x="5436096" y="2420888"/>
            <a:ext cx="50405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ccia in giù 11"/>
          <p:cNvSpPr/>
          <p:nvPr/>
        </p:nvSpPr>
        <p:spPr>
          <a:xfrm>
            <a:off x="3707904" y="3933056"/>
            <a:ext cx="1368152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err="1" smtClean="0"/>
              <a:t>….ma</a:t>
            </a:r>
            <a:r>
              <a:rPr lang="it-IT" dirty="0" smtClean="0"/>
              <a:t> essere stranieri in Italia non è sempre un</a:t>
            </a:r>
          </a:p>
          <a:p>
            <a:pPr>
              <a:buNone/>
            </a:pPr>
            <a:r>
              <a:rPr lang="it-IT" dirty="0"/>
              <a:t> </a:t>
            </a:r>
            <a:r>
              <a:rPr lang="it-IT" dirty="0" smtClean="0"/>
              <a:t>           problema; può essere anche una </a:t>
            </a:r>
          </a:p>
          <a:p>
            <a:pPr>
              <a:buNone/>
            </a:pPr>
            <a:r>
              <a:rPr lang="it-IT" dirty="0" smtClean="0">
                <a:latin typeface="Copperplate Gothic Bold" pitchFamily="34" charset="0"/>
              </a:rPr>
              <a:t>                           RISORSA</a:t>
            </a:r>
          </a:p>
          <a:p>
            <a:pPr>
              <a:buNone/>
            </a:pPr>
            <a:endParaRPr lang="it-IT" dirty="0">
              <a:latin typeface="Copperplate Gothic Bold" pitchFamily="34" charset="0"/>
            </a:endParaRPr>
          </a:p>
          <a:p>
            <a:pPr>
              <a:buNone/>
            </a:pPr>
            <a:r>
              <a:rPr lang="it-IT" dirty="0" smtClean="0"/>
              <a:t>-parlare più lingue</a:t>
            </a:r>
          </a:p>
          <a:p>
            <a:pPr>
              <a:buNone/>
            </a:pPr>
            <a:r>
              <a:rPr lang="it-IT" dirty="0" smtClean="0"/>
              <a:t>-conoscenza di diversi sistemi culturali</a:t>
            </a:r>
          </a:p>
          <a:p>
            <a:pPr>
              <a:buNone/>
            </a:pPr>
            <a:r>
              <a:rPr lang="it-IT" dirty="0" smtClean="0"/>
              <a:t>-aver vissuto una migrazione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sz="2800" dirty="0" smtClean="0"/>
              <a:t> dare valore alla diversità</a:t>
            </a:r>
          </a:p>
          <a:p>
            <a:pPr>
              <a:buNone/>
            </a:pPr>
            <a:r>
              <a:rPr lang="it-IT" sz="2800" dirty="0"/>
              <a:t> </a:t>
            </a:r>
            <a:r>
              <a:rPr lang="it-IT" sz="2800" dirty="0" smtClean="0"/>
              <a:t>                                         </a:t>
            </a:r>
          </a:p>
          <a:p>
            <a:pPr>
              <a:buNone/>
            </a:pPr>
            <a:r>
              <a:rPr lang="it-IT" sz="2800" dirty="0" smtClean="0"/>
              <a:t> identità in continua mutazione</a:t>
            </a:r>
            <a:endParaRPr lang="it-IT" sz="2800" dirty="0"/>
          </a:p>
        </p:txBody>
      </p:sp>
      <p:sp>
        <p:nvSpPr>
          <p:cNvPr id="4" name="Freccia in giù 3"/>
          <p:cNvSpPr/>
          <p:nvPr/>
        </p:nvSpPr>
        <p:spPr>
          <a:xfrm>
            <a:off x="4283968" y="2060848"/>
            <a:ext cx="28803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in giù 4"/>
          <p:cNvSpPr/>
          <p:nvPr/>
        </p:nvSpPr>
        <p:spPr>
          <a:xfrm>
            <a:off x="2267744" y="4005064"/>
            <a:ext cx="21602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2 6"/>
          <p:cNvCxnSpPr/>
          <p:nvPr/>
        </p:nvCxnSpPr>
        <p:spPr>
          <a:xfrm>
            <a:off x="2699792" y="5013176"/>
            <a:ext cx="14401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 descr="pesc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4293096"/>
            <a:ext cx="3528392" cy="2304256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Antonio Nanni parla di: </a:t>
            </a:r>
            <a:br>
              <a:rPr lang="it-IT" dirty="0" smtClean="0"/>
            </a:br>
            <a:r>
              <a:rPr lang="it-IT" dirty="0" smtClean="0"/>
              <a:t>identità-albero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sz="2400" dirty="0" smtClean="0"/>
              <a:t>      </a:t>
            </a:r>
          </a:p>
          <a:p>
            <a:pPr>
              <a:buNone/>
            </a:pPr>
            <a:r>
              <a:rPr lang="it-IT" sz="2400" dirty="0"/>
              <a:t> </a:t>
            </a:r>
            <a:r>
              <a:rPr lang="it-IT" sz="2400" dirty="0" smtClean="0"/>
              <a:t>         TRONCO E RAMI:</a:t>
            </a:r>
          </a:p>
          <a:p>
            <a:pPr>
              <a:buNone/>
            </a:pPr>
            <a:r>
              <a:rPr lang="it-IT" sz="2400" dirty="0" smtClean="0"/>
              <a:t>contatto con il mondo esterno</a:t>
            </a:r>
          </a:p>
          <a:p>
            <a:pPr>
              <a:buNone/>
            </a:pPr>
            <a:endParaRPr lang="it-IT" sz="2400" dirty="0"/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  <a:p>
            <a:pPr>
              <a:buNone/>
            </a:pPr>
            <a:endParaRPr lang="it-IT" sz="2400" dirty="0"/>
          </a:p>
          <a:p>
            <a:pPr>
              <a:buNone/>
            </a:pPr>
            <a:r>
              <a:rPr lang="it-IT" sz="2400" dirty="0" smtClean="0"/>
              <a:t>                    RADICI:</a:t>
            </a:r>
          </a:p>
          <a:p>
            <a:pPr>
              <a:buNone/>
            </a:pPr>
            <a:r>
              <a:rPr lang="it-IT" sz="2400" dirty="0" smtClean="0"/>
              <a:t>radicamento alle origini e valori sociali</a:t>
            </a:r>
          </a:p>
          <a:p>
            <a:pPr>
              <a:buNone/>
            </a:pPr>
            <a:r>
              <a:rPr lang="it-IT" sz="2400" dirty="0"/>
              <a:t> </a:t>
            </a:r>
            <a:r>
              <a:rPr lang="it-IT" sz="2400" dirty="0" smtClean="0"/>
              <a:t>     della cultura di appartenenza</a:t>
            </a:r>
            <a:endParaRPr lang="it-IT" dirty="0" smtClean="0"/>
          </a:p>
        </p:txBody>
      </p:sp>
      <p:pic>
        <p:nvPicPr>
          <p:cNvPr id="8" name="Immagine 7" descr="albero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1844824"/>
            <a:ext cx="3166123" cy="4248472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it-IT" dirty="0" smtClean="0"/>
              <a:t>    La costruzione dell’identità non è solo personale, ma è anche influenzata dall’opinione dell’altro (</a:t>
            </a:r>
            <a:r>
              <a:rPr lang="it-IT" dirty="0" err="1" smtClean="0"/>
              <a:t>Hegel</a:t>
            </a:r>
            <a:r>
              <a:rPr lang="it-IT" dirty="0" smtClean="0"/>
              <a:t> e “Teoria dello specchio”)</a:t>
            </a:r>
            <a:endParaRPr lang="it-IT" dirty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     Immagine non statica e immutabile.</a:t>
            </a:r>
          </a:p>
        </p:txBody>
      </p:sp>
      <p:pic>
        <p:nvPicPr>
          <p:cNvPr id="4" name="Immagine 3" descr="benetton devil and angel 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1844824"/>
            <a:ext cx="5256584" cy="3650639"/>
          </a:xfrm>
          <a:prstGeom prst="rect">
            <a:avLst/>
          </a:prstGeom>
        </p:spPr>
      </p:pic>
      <p:cxnSp>
        <p:nvCxnSpPr>
          <p:cNvPr id="7" name="Connettore 2 6"/>
          <p:cNvCxnSpPr/>
          <p:nvPr/>
        </p:nvCxnSpPr>
        <p:spPr>
          <a:xfrm>
            <a:off x="1907704" y="1844824"/>
            <a:ext cx="216024" cy="37444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Per evitare crisi d’identità si può operare in:</a:t>
            </a:r>
            <a:endParaRPr lang="it-IT" dirty="0"/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</p:nvPr>
        </p:nvGraphicFramePr>
        <p:xfrm>
          <a:off x="323528" y="1340768"/>
          <a:ext cx="5472606" cy="533453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24202"/>
                <a:gridCol w="1824202"/>
                <a:gridCol w="1824202"/>
              </a:tblGrid>
              <a:tr h="396779">
                <a:tc>
                  <a:txBody>
                    <a:bodyPr/>
                    <a:lstStyle/>
                    <a:p>
                      <a:r>
                        <a:rPr lang="it-IT" dirty="0" smtClean="0"/>
                        <a:t>SFERA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PRO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CONTRO</a:t>
                      </a:r>
                      <a:endParaRPr lang="it-IT" dirty="0"/>
                    </a:p>
                  </a:txBody>
                  <a:tcPr/>
                </a:tc>
              </a:tr>
              <a:tr h="1939615">
                <a:tc>
                  <a:txBody>
                    <a:bodyPr/>
                    <a:lstStyle/>
                    <a:p>
                      <a:r>
                        <a:rPr lang="it-IT" dirty="0" smtClean="0"/>
                        <a:t>GIURIDICA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Progetti d’inclusione validi ed efficaci (rete G2</a:t>
                      </a:r>
                      <a:r>
                        <a:rPr lang="it-IT" dirty="0" smtClean="0"/>
                        <a:t>)</a:t>
                      </a:r>
                    </a:p>
                    <a:p>
                      <a:r>
                        <a:rPr lang="it-IT" dirty="0" smtClean="0">
                          <a:hlinkClick r:id="rId2"/>
                        </a:rPr>
                        <a:t>www.secondegenerazioni.it/</a:t>
                      </a:r>
                      <a:r>
                        <a:rPr lang="it-IT" dirty="0" err="1" smtClean="0">
                          <a:hlinkClick r:id="rId2"/>
                        </a:rPr>
                        <a:t>about</a:t>
                      </a:r>
                      <a:r>
                        <a:rPr lang="it-IT" dirty="0" smtClean="0">
                          <a:hlinkClick r:id="rId2"/>
                        </a:rPr>
                        <a:t>/</a:t>
                      </a:r>
                      <a:r>
                        <a:rPr lang="it-IT" dirty="0" smtClean="0"/>
                        <a:t>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Non</a:t>
                      </a:r>
                      <a:r>
                        <a:rPr lang="it-IT" baseline="0" dirty="0" smtClean="0"/>
                        <a:t> riconoscimento della cittadinanza italiana (IUS SANGUINIS/IUS SOLI)</a:t>
                      </a:r>
                      <a:endParaRPr lang="it-IT" dirty="0"/>
                    </a:p>
                  </a:txBody>
                  <a:tcPr/>
                </a:tc>
              </a:tr>
              <a:tr h="1724281">
                <a:tc>
                  <a:txBody>
                    <a:bodyPr/>
                    <a:lstStyle/>
                    <a:p>
                      <a:r>
                        <a:rPr lang="it-IT" dirty="0" smtClean="0"/>
                        <a:t>EDUCATIVA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Formazione “habitus” e processi di inclusione</a:t>
                      </a:r>
                      <a:r>
                        <a:rPr lang="it-IT" baseline="0" dirty="0" smtClean="0"/>
                        <a:t> nel percorso scolastico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Traguardo lontano per via di problematiche politiche</a:t>
                      </a:r>
                      <a:r>
                        <a:rPr lang="it-IT" baseline="0" dirty="0" smtClean="0"/>
                        <a:t>, economiche e sociali</a:t>
                      </a:r>
                      <a:endParaRPr lang="it-IT" dirty="0"/>
                    </a:p>
                  </a:txBody>
                  <a:tcPr/>
                </a:tc>
              </a:tr>
              <a:tr h="1179771">
                <a:tc>
                  <a:txBody>
                    <a:bodyPr/>
                    <a:lstStyle/>
                    <a:p>
                      <a:r>
                        <a:rPr lang="it-IT" dirty="0" smtClean="0"/>
                        <a:t>ISTITUZIONALE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Lotta contro il razzismo istituzionale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Non curanza e indifferenza anche</a:t>
                      </a:r>
                      <a:r>
                        <a:rPr lang="it-IT" baseline="0" dirty="0" smtClean="0"/>
                        <a:t> nelle piccole cose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Immagine 8" descr="g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2204864"/>
            <a:ext cx="2546575" cy="3695302"/>
          </a:xfrm>
          <a:prstGeom prst="rect">
            <a:avLst/>
          </a:prstGeo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COSA POSSIAMO FARE?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Corsi di lingua italiana per almeno uno dei genitori, eliminando la figura del figlio-mediatore.</a:t>
            </a:r>
          </a:p>
          <a:p>
            <a:r>
              <a:rPr lang="it-IT" dirty="0" smtClean="0"/>
              <a:t>Diciture in diverse lingue per agevolare la comprensione anche ai “nuovi arrivati”.</a:t>
            </a:r>
          </a:p>
          <a:p>
            <a:r>
              <a:rPr lang="it-IT" dirty="0" smtClean="0"/>
              <a:t>Formazione specifica per i lavoratori degli enti pubblici.</a:t>
            </a:r>
          </a:p>
          <a:p>
            <a:r>
              <a:rPr lang="it-IT" dirty="0" smtClean="0"/>
              <a:t>Approfondimento delle diverse culture e religioni nei </a:t>
            </a:r>
            <a:r>
              <a:rPr lang="it-IT" dirty="0" err="1" smtClean="0"/>
              <a:t>curricula</a:t>
            </a:r>
            <a:r>
              <a:rPr lang="it-IT" dirty="0" smtClean="0"/>
              <a:t> scolastici al fine di diminuire quanto più possibile i pregiudizi.</a:t>
            </a:r>
            <a:endParaRPr lang="it-IT" dirty="0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416</Words>
  <Application>Microsoft Office PowerPoint</Application>
  <PresentationFormat>Presentazione su schermo (4:3)</PresentationFormat>
  <Paragraphs>87</Paragraphs>
  <Slides>10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Gli allevi con cittadinanza non italiana e le cosiddette “seconde generazioni”.</vt:lpstr>
      <vt:lpstr>1. Allievi con cittadinanza non italiana e “nuovi italiani” </vt:lpstr>
      <vt:lpstr>Ripercussioni sul sistema scolastico distribuito nei vari livelli:</vt:lpstr>
      <vt:lpstr>2. Le cosiddette “seconde generazioni”: problemi identitari e percorsi di integrazione</vt:lpstr>
      <vt:lpstr>Diapositiva 5</vt:lpstr>
      <vt:lpstr>Diapositiva 6</vt:lpstr>
      <vt:lpstr>Antonio Nanni parla di:  identità-albero</vt:lpstr>
      <vt:lpstr>Diapositiva 8</vt:lpstr>
      <vt:lpstr>Per evitare crisi d’identità si può operare in:</vt:lpstr>
      <vt:lpstr>COSA POSSIAMO FARE?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Gli allevi con cittadinanza non italiana e le cosiddette “seconde generazioni”.</dc:title>
  <dc:creator>A8</dc:creator>
  <cp:lastModifiedBy>A8</cp:lastModifiedBy>
  <cp:revision>13</cp:revision>
  <dcterms:created xsi:type="dcterms:W3CDTF">2013-11-28T15:53:19Z</dcterms:created>
  <dcterms:modified xsi:type="dcterms:W3CDTF">2013-12-01T14:54:40Z</dcterms:modified>
</cp:coreProperties>
</file>