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8" r:id="rId1"/>
  </p:sldMasterIdLst>
  <p:notesMasterIdLst>
    <p:notesMasterId r:id="rId25"/>
  </p:notesMasterIdLst>
  <p:sldIdLst>
    <p:sldId id="256" r:id="rId2"/>
    <p:sldId id="258" r:id="rId3"/>
    <p:sldId id="259" r:id="rId4"/>
    <p:sldId id="293" r:id="rId5"/>
    <p:sldId id="288" r:id="rId6"/>
    <p:sldId id="276" r:id="rId7"/>
    <p:sldId id="277" r:id="rId8"/>
    <p:sldId id="261" r:id="rId9"/>
    <p:sldId id="262" r:id="rId10"/>
    <p:sldId id="296" r:id="rId11"/>
    <p:sldId id="297" r:id="rId12"/>
    <p:sldId id="298" r:id="rId13"/>
    <p:sldId id="278" r:id="rId14"/>
    <p:sldId id="279" r:id="rId15"/>
    <p:sldId id="285" r:id="rId16"/>
    <p:sldId id="283" r:id="rId17"/>
    <p:sldId id="282" r:id="rId18"/>
    <p:sldId id="284" r:id="rId19"/>
    <p:sldId id="280" r:id="rId20"/>
    <p:sldId id="273" r:id="rId21"/>
    <p:sldId id="299" r:id="rId22"/>
    <p:sldId id="270" r:id="rId23"/>
    <p:sldId id="271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CC00CC"/>
    <a:srgbClr val="00FF00"/>
    <a:srgbClr val="0066FF"/>
    <a:srgbClr val="FF33CC"/>
    <a:srgbClr val="00FF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45" autoAdjust="0"/>
    <p:restoredTop sz="94807" autoAdjust="0"/>
  </p:normalViewPr>
  <p:slideViewPr>
    <p:cSldViewPr>
      <p:cViewPr varScale="1">
        <p:scale>
          <a:sx n="70" d="100"/>
          <a:sy n="70" d="100"/>
        </p:scale>
        <p:origin x="-44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24"/>
    </p:cViewPr>
  </p:sorterViewPr>
  <p:notesViewPr>
    <p:cSldViewPr>
      <p:cViewPr varScale="1">
        <p:scale>
          <a:sx n="54" d="100"/>
          <a:sy n="54" d="100"/>
        </p:scale>
        <p:origin x="-1662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style val="8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Adulti</c:v>
                </c:pt>
              </c:strCache>
            </c:strRef>
          </c:tx>
          <c:spPr>
            <a:solidFill>
              <a:srgbClr val="00FF00"/>
            </a:solidFill>
          </c:spPr>
          <c:cat>
            <c:strRef>
              <c:f>Foglio1!$A$2:$A$10</c:f>
              <c:strCache>
                <c:ptCount val="9"/>
                <c:pt idx="0">
                  <c:v>criminalità/illegalità</c:v>
                </c:pt>
                <c:pt idx="1">
                  <c:v>integrazione</c:v>
                </c:pt>
                <c:pt idx="2">
                  <c:v>salute</c:v>
                </c:pt>
                <c:pt idx="3">
                  <c:v>immigrazione</c:v>
                </c:pt>
                <c:pt idx="4">
                  <c:v>aspetti socioculturali</c:v>
                </c:pt>
                <c:pt idx="5">
                  <c:v>sport e spettacoli</c:v>
                </c:pt>
                <c:pt idx="6">
                  <c:v>assistenza/solidarietà</c:v>
                </c:pt>
                <c:pt idx="7">
                  <c:v>lavoro</c:v>
                </c:pt>
                <c:pt idx="8">
                  <c:v>altro</c:v>
                </c:pt>
              </c:strCache>
            </c:strRef>
          </c:cat>
          <c:val>
            <c:numRef>
              <c:f>Foglio1!$B$2:$B$10</c:f>
              <c:numCache>
                <c:formatCode>0.00%</c:formatCode>
                <c:ptCount val="9"/>
                <c:pt idx="0" formatCode="0%">
                  <c:v>0.45</c:v>
                </c:pt>
                <c:pt idx="1">
                  <c:v>9.6000000000000016E-2</c:v>
                </c:pt>
                <c:pt idx="2">
                  <c:v>0.10600000000000001</c:v>
                </c:pt>
                <c:pt idx="3">
                  <c:v>0.11500000000000002</c:v>
                </c:pt>
                <c:pt idx="4">
                  <c:v>7.3000000000000009E-2</c:v>
                </c:pt>
                <c:pt idx="5">
                  <c:v>5.000000000000001E-3</c:v>
                </c:pt>
                <c:pt idx="6">
                  <c:v>2.8000000000000004E-2</c:v>
                </c:pt>
                <c:pt idx="7">
                  <c:v>2.8000000000000004E-2</c:v>
                </c:pt>
                <c:pt idx="8">
                  <c:v>0.10009999999999998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Minori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Foglio1!$A$2:$A$10</c:f>
              <c:strCache>
                <c:ptCount val="9"/>
                <c:pt idx="0">
                  <c:v>criminalità/illegalità</c:v>
                </c:pt>
                <c:pt idx="1">
                  <c:v>integrazione</c:v>
                </c:pt>
                <c:pt idx="2">
                  <c:v>salute</c:v>
                </c:pt>
                <c:pt idx="3">
                  <c:v>immigrazione</c:v>
                </c:pt>
                <c:pt idx="4">
                  <c:v>aspetti socioculturali</c:v>
                </c:pt>
                <c:pt idx="5">
                  <c:v>sport e spettacoli</c:v>
                </c:pt>
                <c:pt idx="6">
                  <c:v>assistenza/solidarietà</c:v>
                </c:pt>
                <c:pt idx="7">
                  <c:v>lavoro</c:v>
                </c:pt>
                <c:pt idx="8">
                  <c:v>altro</c:v>
                </c:pt>
              </c:strCache>
            </c:strRef>
          </c:cat>
          <c:val>
            <c:numRef>
              <c:f>Foglio1!$C$2:$C$10</c:f>
              <c:numCache>
                <c:formatCode>0.00%</c:formatCode>
                <c:ptCount val="9"/>
                <c:pt idx="0">
                  <c:v>0.50800000000000001</c:v>
                </c:pt>
                <c:pt idx="1">
                  <c:v>0</c:v>
                </c:pt>
                <c:pt idx="2">
                  <c:v>0.125</c:v>
                </c:pt>
                <c:pt idx="3">
                  <c:v>5.000000000000001E-3</c:v>
                </c:pt>
                <c:pt idx="4">
                  <c:v>0</c:v>
                </c:pt>
                <c:pt idx="5">
                  <c:v>0</c:v>
                </c:pt>
                <c:pt idx="6">
                  <c:v>0.3660000000000001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hape val="cylinder"/>
        <c:axId val="69645056"/>
        <c:axId val="69646592"/>
        <c:axId val="0"/>
      </c:bar3DChart>
      <c:catAx>
        <c:axId val="69645056"/>
        <c:scaling>
          <c:orientation val="minMax"/>
        </c:scaling>
        <c:axPos val="b"/>
        <c:tickLblPos val="nextTo"/>
        <c:crossAx val="69646592"/>
        <c:crosses val="autoZero"/>
        <c:auto val="1"/>
        <c:lblAlgn val="ctr"/>
        <c:lblOffset val="100"/>
      </c:catAx>
      <c:valAx>
        <c:axId val="69646592"/>
        <c:scaling>
          <c:orientation val="minMax"/>
        </c:scaling>
        <c:axPos val="l"/>
        <c:majorGridlines/>
        <c:numFmt formatCode="0%" sourceLinked="1"/>
        <c:tickLblPos val="nextTo"/>
        <c:crossAx val="69645056"/>
        <c:crosses val="autoZero"/>
        <c:crossBetween val="between"/>
      </c:valAx>
    </c:plotArea>
    <c:legend>
      <c:legendPos val="r"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Anno 2012</c:v>
                </c:pt>
              </c:strCache>
            </c:strRef>
          </c:tx>
          <c:explosion val="25"/>
          <c:dPt>
            <c:idx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1"/>
            <c:spPr>
              <a:solidFill>
                <a:srgbClr val="FF33CC"/>
              </a:solidFill>
            </c:spPr>
          </c:dPt>
          <c:dLbls>
            <c:showPercent val="1"/>
            <c:showLeaderLines val="1"/>
          </c:dLbls>
          <c:cat>
            <c:strRef>
              <c:f>Foglio1!$A$2:$A$3</c:f>
              <c:strCache>
                <c:ptCount val="2"/>
                <c:pt idx="0">
                  <c:v>Maschi</c:v>
                </c:pt>
                <c:pt idx="1">
                  <c:v>Femmine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94</c:v>
                </c:pt>
                <c:pt idx="1">
                  <c:v>6</c:v>
                </c:pt>
              </c:numCache>
            </c:numRef>
          </c:val>
        </c:ser>
        <c:dLbls>
          <c:showPercent val="1"/>
        </c:dLbls>
      </c:pie3DChart>
    </c:plotArea>
    <c:legend>
      <c:legendPos val="t"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title/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Anno 2012</c:v>
                </c:pt>
              </c:strCache>
            </c:strRef>
          </c:tx>
          <c:spPr>
            <a:solidFill>
              <a:srgbClr val="FF33CC"/>
            </a:solidFill>
          </c:spPr>
          <c:explosion val="25"/>
          <c:dPt>
            <c:idx val="0"/>
            <c:spPr>
              <a:solidFill>
                <a:schemeClr val="bg2">
                  <a:lumMod val="50000"/>
                </a:schemeClr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mtClean="0"/>
                      <a:t>71,5%</a:t>
                    </a:r>
                    <a:endParaRPr lang="en-US"/>
                  </a:p>
                </c:rich>
              </c:tx>
              <c:showPercent val="1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28,5%</a:t>
                    </a:r>
                    <a:endParaRPr lang="en-US" dirty="0"/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Foglio1!$A$2:$A$3</c:f>
              <c:strCache>
                <c:ptCount val="2"/>
                <c:pt idx="0">
                  <c:v>Maschi </c:v>
                </c:pt>
                <c:pt idx="1">
                  <c:v>Femmine</c:v>
                </c:pt>
              </c:strCache>
            </c:strRef>
          </c:cat>
          <c:val>
            <c:numRef>
              <c:f>Foglio1!$B$2:$B$3</c:f>
              <c:numCache>
                <c:formatCode>0.0%</c:formatCode>
                <c:ptCount val="2"/>
                <c:pt idx="0">
                  <c:v>0.71500000000000008</c:v>
                </c:pt>
                <c:pt idx="1">
                  <c:v>0.28500000000000003</c:v>
                </c:pt>
              </c:numCache>
            </c:numRef>
          </c:val>
        </c:ser>
        <c:dLbls>
          <c:showPercent val="1"/>
        </c:dLbls>
      </c:pie3DChart>
    </c:plotArea>
    <c:legend>
      <c:legendPos val="t"/>
    </c:legend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tx>
        <c:rich>
          <a:bodyPr/>
          <a:lstStyle/>
          <a:p>
            <a:pPr>
              <a:defRPr/>
            </a:pPr>
            <a:r>
              <a:rPr lang="it-IT" dirty="0" smtClean="0"/>
              <a:t>Tematiche dei TG</a:t>
            </a:r>
            <a:endParaRPr lang="it-IT" dirty="0"/>
          </a:p>
        </c:rich>
      </c:tx>
    </c:title>
    <c:plotArea>
      <c:layout/>
      <c:lineChart>
        <c:grouping val="standard"/>
        <c:ser>
          <c:idx val="0"/>
          <c:order val="0"/>
          <c:tx>
            <c:strRef>
              <c:f>Foglio1!$B$1</c:f>
              <c:strCache>
                <c:ptCount val="1"/>
                <c:pt idx="0">
                  <c:v>minori</c:v>
                </c:pt>
              </c:strCache>
            </c:strRef>
          </c:tx>
          <c:spPr>
            <a:ln>
              <a:solidFill>
                <a:srgbClr val="CC00CC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CC00CC"/>
                </a:solidFill>
              </a:ln>
            </c:spPr>
          </c:marker>
          <c:cat>
            <c:strRef>
              <c:f>Foglio1!$A$2:$A$6</c:f>
              <c:strCache>
                <c:ptCount val="5"/>
                <c:pt idx="0">
                  <c:v>politica interna</c:v>
                </c:pt>
                <c:pt idx="1">
                  <c:v>cronaca</c:v>
                </c:pt>
                <c:pt idx="2">
                  <c:v>cronaca nera</c:v>
                </c:pt>
                <c:pt idx="3">
                  <c:v>cronaca giudiziaria</c:v>
                </c:pt>
                <c:pt idx="4">
                  <c:v>culture e società</c:v>
                </c:pt>
              </c:strCache>
            </c:strRef>
          </c:cat>
          <c:val>
            <c:numRef>
              <c:f>Foglio1!$B$2:$B$6</c:f>
              <c:numCache>
                <c:formatCode>0%</c:formatCode>
                <c:ptCount val="5"/>
                <c:pt idx="0">
                  <c:v>6.000000000000001E-3</c:v>
                </c:pt>
                <c:pt idx="1">
                  <c:v>0.16300000000000001</c:v>
                </c:pt>
                <c:pt idx="2">
                  <c:v>0.79800000000000004</c:v>
                </c:pt>
                <c:pt idx="3">
                  <c:v>3.4000000000000002E-2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adulti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ln>
                <a:solidFill>
                  <a:srgbClr val="00B050"/>
                </a:solidFill>
              </a:ln>
            </c:spPr>
          </c:marker>
          <c:cat>
            <c:strRef>
              <c:f>Foglio1!$A$2:$A$6</c:f>
              <c:strCache>
                <c:ptCount val="5"/>
                <c:pt idx="0">
                  <c:v>politica interna</c:v>
                </c:pt>
                <c:pt idx="1">
                  <c:v>cronaca</c:v>
                </c:pt>
                <c:pt idx="2">
                  <c:v>cronaca nera</c:v>
                </c:pt>
                <c:pt idx="3">
                  <c:v>cronaca giudiziaria</c:v>
                </c:pt>
                <c:pt idx="4">
                  <c:v>culture e società</c:v>
                </c:pt>
              </c:strCache>
            </c:strRef>
          </c:cat>
          <c:val>
            <c:numRef>
              <c:f>Foglio1!$C$2:$C$6</c:f>
              <c:numCache>
                <c:formatCode>0%</c:formatCode>
                <c:ptCount val="5"/>
                <c:pt idx="0">
                  <c:v>0</c:v>
                </c:pt>
                <c:pt idx="1">
                  <c:v>0.51700000000000002</c:v>
                </c:pt>
                <c:pt idx="2">
                  <c:v>0.41300000000000003</c:v>
                </c:pt>
                <c:pt idx="3">
                  <c:v>3.500000000000001E-2</c:v>
                </c:pt>
                <c:pt idx="4">
                  <c:v>3.0000000000000002E-2</c:v>
                </c:pt>
              </c:numCache>
            </c:numRef>
          </c:val>
        </c:ser>
        <c:marker val="1"/>
        <c:axId val="96556928"/>
        <c:axId val="96558464"/>
      </c:lineChart>
      <c:catAx>
        <c:axId val="96556928"/>
        <c:scaling>
          <c:orientation val="minMax"/>
        </c:scaling>
        <c:axPos val="b"/>
        <c:majorTickMark val="none"/>
        <c:tickLblPos val="nextTo"/>
        <c:crossAx val="96558464"/>
        <c:crosses val="autoZero"/>
        <c:auto val="1"/>
        <c:lblAlgn val="ctr"/>
        <c:lblOffset val="100"/>
      </c:catAx>
      <c:valAx>
        <c:axId val="96558464"/>
        <c:scaling>
          <c:orientation val="minMax"/>
        </c:scaling>
        <c:axPos val="l"/>
        <c:majorGridlines/>
        <c:numFmt formatCode="0%" sourceLinked="1"/>
        <c:majorTickMark val="none"/>
        <c:tickLblPos val="nextTo"/>
        <c:crossAx val="9655692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</c:chart>
  <c:txPr>
    <a:bodyPr/>
    <a:lstStyle/>
    <a:p>
      <a:pPr>
        <a:defRPr sz="1800"/>
      </a:pPr>
      <a:endParaRPr lang="it-IT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307FD-B44A-4E8C-B5AA-09E2FD1D08E0}" type="datetimeFigureOut">
              <a:rPr lang="it-IT" smtClean="0"/>
              <a:pPr/>
              <a:t>03/12/2013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31B56A-249A-487D-A05E-DDBDE34BCD2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B56A-249A-487D-A05E-DDBDE34BCD20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B56A-249A-487D-A05E-DDBDE34BCD20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B56A-249A-487D-A05E-DDBDE34BCD20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B56A-249A-487D-A05E-DDBDE34BCD20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31B56A-249A-487D-A05E-DDBDE34BCD20}" type="slidenum">
              <a:rPr lang="it-IT" smtClean="0"/>
              <a:pPr/>
              <a:t>23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D8A17-335B-4555-ABAA-39D832BF2A42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7C7CC-38B6-4B2D-9783-83636AE6E716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AE98-8742-49A6-B81C-9FDCB613181E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66C50-0277-43A1-8ECD-4C9D38C11F6E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643F-C6AC-4FBE-ACA8-572AEE93376F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20597-3A33-424F-8B39-7FF0C721566F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B4855-4B0B-440C-812B-641AE2BA6676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F6E72-7A8D-470F-864E-6ECF31412384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7535E-BA3A-4E83-AFBA-2DBE53C77F68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47A1D-99DA-4BF2-822C-DC15F82DD40E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41047-16B4-41B6-8B05-BE392BBA0877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1DBE804-CCB1-49E0-9AC7-B424D333FF86}" type="datetime1">
              <a:rPr lang="it-IT" smtClean="0"/>
              <a:pPr/>
              <a:t>03/12/2013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6B9D8C2-6D1C-4BAD-83AC-3A98090A4CA3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transition spd="slow">
    <p:newsflash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allaitalia.it/" TargetMode="External"/><Relationship Id="rId2" Type="http://schemas.openxmlformats.org/officeDocument/2006/relationships/hyperlink" Target="http://www.secondegenerazioni.it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it/url?sa=i&amp;source=images&amp;cd=&amp;docid=4dG3HEdotTmlnM&amp;tbnid=d7lj6PUZyyMraM:&amp;ved=0CAgQjRwwAA&amp;url=http://www.progettoitalianews.net/news/immigrati-nuovi-sbarchi-salgono-a-320-i-siriani-accolti-dallitalia/&amp;ei=PBCaUsDFEvHB7Ab3_4G4BQ&amp;psig=AFQjCNFkoqRe-s-rPcwgNVru-20s6PPEEA&amp;ust=1385914812377149" TargetMode="Externa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file:///E:\Pedagogia%20interculturale\John%20Lennon%20-%20Imagine.mp3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2376264"/>
          </a:xfrm>
        </p:spPr>
        <p:txBody>
          <a:bodyPr>
            <a:normAutofit/>
          </a:bodyPr>
          <a:lstStyle/>
          <a:p>
            <a:pPr algn="ctr"/>
            <a:r>
              <a:rPr lang="it-IT" sz="3600" dirty="0" smtClean="0"/>
              <a:t>Minori stranieri questioni e prospettive d’accoglienza ed integrazione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75656" y="3717032"/>
            <a:ext cx="6296744" cy="1921768"/>
          </a:xfrm>
        </p:spPr>
        <p:txBody>
          <a:bodyPr>
            <a:normAutofit/>
          </a:bodyPr>
          <a:lstStyle/>
          <a:p>
            <a:pPr algn="ctr"/>
            <a:r>
              <a:rPr lang="it-IT" b="1" smtClean="0"/>
              <a:t>Saggio n. 8</a:t>
            </a:r>
          </a:p>
          <a:p>
            <a:pPr algn="ctr"/>
            <a:r>
              <a:rPr lang="it-IT" b="1" smtClean="0">
                <a:solidFill>
                  <a:srgbClr val="FF0000"/>
                </a:solidFill>
              </a:rPr>
              <a:t>La percezione dei minori attraverso i mass-media</a:t>
            </a: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  <p:transition spd="slow" advTm="12683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it-IT" sz="4000" dirty="0" smtClean="0"/>
              <a:t>La percezione dei minori stranieri attraverso i mass-media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916832"/>
            <a:ext cx="8147248" cy="4536504"/>
          </a:xfrm>
        </p:spPr>
        <p:txBody>
          <a:bodyPr>
            <a:normAutofit fontScale="92500" lnSpcReduction="20000"/>
          </a:bodyPr>
          <a:lstStyle/>
          <a:p>
            <a:r>
              <a:rPr lang="it-IT" sz="2800" dirty="0" smtClean="0"/>
              <a:t>Breve introduzione</a:t>
            </a:r>
          </a:p>
          <a:p>
            <a:r>
              <a:rPr lang="it-IT" sz="2800" dirty="0" smtClean="0"/>
              <a:t>Influenza dei mass-media nella percezione degli immigrati</a:t>
            </a:r>
          </a:p>
          <a:p>
            <a:r>
              <a:rPr lang="it-IT" sz="2800" dirty="0" smtClean="0"/>
              <a:t>La rappresentazione dei minori e la costruzione della realtà</a:t>
            </a:r>
          </a:p>
          <a:p>
            <a:pPr>
              <a:buNone/>
            </a:pPr>
            <a:r>
              <a:rPr lang="it-IT" sz="2800" dirty="0"/>
              <a:t>	</a:t>
            </a:r>
            <a:r>
              <a:rPr lang="it-IT" sz="2800" dirty="0" smtClean="0"/>
              <a:t>-  	criminali e illegalità subite ed agite dai 	minori</a:t>
            </a:r>
          </a:p>
          <a:p>
            <a:pPr>
              <a:buNone/>
            </a:pPr>
            <a:r>
              <a:rPr lang="it-IT" sz="2800" dirty="0"/>
              <a:t>	</a:t>
            </a:r>
            <a:r>
              <a:rPr lang="it-IT" sz="2800" dirty="0" smtClean="0"/>
              <a:t>-  	modalità e problemi d’integrazione</a:t>
            </a:r>
          </a:p>
          <a:p>
            <a:pPr>
              <a:buNone/>
            </a:pPr>
            <a:r>
              <a:rPr lang="it-IT" sz="2800" dirty="0"/>
              <a:t>	</a:t>
            </a:r>
            <a:r>
              <a:rPr lang="it-IT" sz="2800" dirty="0" smtClean="0"/>
              <a:t>- 	i minori invisibili</a:t>
            </a:r>
          </a:p>
          <a:p>
            <a:r>
              <a:rPr lang="it-IT" sz="2800" dirty="0" smtClean="0"/>
              <a:t>Riflessioni conclusive </a:t>
            </a:r>
          </a:p>
          <a:p>
            <a:r>
              <a:rPr lang="it-IT" sz="2800" dirty="0" smtClean="0"/>
              <a:t>approfondimenti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dirty="0" smtClean="0"/>
              <a:t>COME AFFRONTARE LA DIVERSITA’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it-IT" b="1" dirty="0" smtClean="0">
                <a:solidFill>
                  <a:srgbClr val="FF0000"/>
                </a:solidFill>
              </a:rPr>
              <a:t>Realtà </a:t>
            </a:r>
          </a:p>
          <a:p>
            <a:pPr algn="ctr">
              <a:buNone/>
            </a:pPr>
            <a:endParaRPr lang="it-IT" b="1" dirty="0" smtClean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Fonte di arricchimento culturale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Non sono tutti uguali - no </a:t>
            </a:r>
            <a:r>
              <a:rPr lang="it-IT" dirty="0" err="1" smtClean="0"/>
              <a:t>stereotipizzazioni</a:t>
            </a:r>
            <a:r>
              <a:rPr lang="it-IT" dirty="0" smtClean="0"/>
              <a:t> e pregiudizi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it-IT" b="1" dirty="0" smtClean="0">
                <a:solidFill>
                  <a:srgbClr val="FF0000"/>
                </a:solidFill>
              </a:rPr>
              <a:t>Mass- media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Straniero = malvagio, cattivo</a:t>
            </a:r>
          </a:p>
          <a:p>
            <a:r>
              <a:rPr lang="it-IT" dirty="0" smtClean="0"/>
              <a:t>Straniero = alla base di atti negativi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24712"/>
          </a:xfrm>
        </p:spPr>
        <p:txBody>
          <a:bodyPr/>
          <a:lstStyle/>
          <a:p>
            <a:pPr algn="ctr"/>
            <a:r>
              <a:rPr lang="it-IT" dirty="0" smtClean="0"/>
              <a:t>RUOLO DEI MEDIA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b="1" dirty="0" smtClean="0">
                <a:solidFill>
                  <a:srgbClr val="FF0000"/>
                </a:solidFill>
              </a:rPr>
              <a:t>EDUCATIVO</a:t>
            </a:r>
          </a:p>
          <a:p>
            <a:pPr algn="ctr">
              <a:buNone/>
            </a:pPr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sz="2800" dirty="0" smtClean="0"/>
              <a:t>Vantaggi nell’offrire servizi</a:t>
            </a:r>
          </a:p>
          <a:p>
            <a:r>
              <a:rPr lang="it-IT" sz="2800" dirty="0" smtClean="0"/>
              <a:t>Vantaggi spazio-temporali</a:t>
            </a:r>
          </a:p>
          <a:p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b="1" dirty="0" smtClean="0">
                <a:solidFill>
                  <a:srgbClr val="FF0000"/>
                </a:solidFill>
              </a:rPr>
              <a:t>DISEDUCATIVO</a:t>
            </a:r>
          </a:p>
          <a:p>
            <a:pPr>
              <a:buNone/>
            </a:pPr>
            <a:endParaRPr lang="it-IT" sz="2800" b="1" dirty="0" smtClean="0">
              <a:solidFill>
                <a:srgbClr val="FF0000"/>
              </a:solidFill>
            </a:endParaRPr>
          </a:p>
          <a:p>
            <a:r>
              <a:rPr lang="it-IT" sz="2800" dirty="0" smtClean="0"/>
              <a:t>Costruzione d’identità culturale</a:t>
            </a:r>
          </a:p>
          <a:p>
            <a:r>
              <a:rPr lang="it-IT" sz="2800" dirty="0" smtClean="0"/>
              <a:t>Immagini e atti xenofobi</a:t>
            </a:r>
          </a:p>
          <a:p>
            <a:r>
              <a:rPr lang="it-IT" sz="2800" dirty="0" smtClean="0"/>
              <a:t>Immigrati, clandestini = connotazione negativa</a:t>
            </a:r>
            <a:r>
              <a:rPr lang="it-IT" sz="2800" dirty="0" smtClean="0">
                <a:sym typeface="Symbol"/>
              </a:rPr>
              <a:t>BAD NEWS = GOOD NEWS</a:t>
            </a:r>
            <a:endParaRPr lang="it-IT" sz="2800" dirty="0" smtClean="0"/>
          </a:p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AUTORI – INFLUENZA DEI MEDIA </a:t>
            </a:r>
            <a:endParaRPr lang="it-IT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</p:nvPr>
        </p:nvGraphicFramePr>
        <p:xfrm>
          <a:off x="-1" y="1484784"/>
          <a:ext cx="91440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4674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3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PLATONE: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32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dirty="0" smtClean="0"/>
                        <a:t>La conoscenza del mondo</a:t>
                      </a:r>
                      <a:r>
                        <a:rPr lang="it-IT" sz="1600" baseline="0" dirty="0" smtClean="0"/>
                        <a:t> dipende la come i soggetti  percepiscono e interpretano la società, in base alle esperienze personali e al contesto in cui sono cresciuti.</a:t>
                      </a:r>
                      <a:endParaRPr lang="it-IT" sz="1600" dirty="0" smtClean="0"/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6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200" i="0" baseline="0" dirty="0" smtClean="0"/>
                        <a:t>MOSCOVICI</a:t>
                      </a:r>
                      <a:r>
                        <a:rPr lang="it-IT" sz="3200" baseline="0" dirty="0" smtClean="0"/>
                        <a:t>:</a:t>
                      </a:r>
                    </a:p>
                    <a:p>
                      <a:pPr algn="ctr"/>
                      <a:endParaRPr lang="it-IT" sz="3200" baseline="0" dirty="0" smtClean="0"/>
                    </a:p>
                    <a:p>
                      <a:pPr algn="ctr"/>
                      <a:r>
                        <a:rPr lang="it-IT" sz="1600" dirty="0" smtClean="0"/>
                        <a:t>La</a:t>
                      </a:r>
                      <a:r>
                        <a:rPr lang="it-IT" sz="1600" baseline="0" dirty="0" smtClean="0"/>
                        <a:t> conoscenza di una cultura lontana dalla propria comporta la necessità di affidarsi a ciò che  i mass-media trasmettono, rendendoli incapaci di  assumere un proprio punto di vista</a:t>
                      </a:r>
                      <a:endParaRPr lang="it-I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3200" dirty="0" smtClean="0"/>
                        <a:t> DEL</a:t>
                      </a:r>
                      <a:r>
                        <a:rPr lang="it-IT" sz="3200" baseline="0" dirty="0" smtClean="0"/>
                        <a:t> LAGO:</a:t>
                      </a:r>
                    </a:p>
                    <a:p>
                      <a:endParaRPr lang="it-IT" sz="3200" baseline="0" dirty="0" smtClean="0"/>
                    </a:p>
                    <a:p>
                      <a:pPr algn="just"/>
                      <a:r>
                        <a:rPr kumimoji="0" lang="it-IT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Il sistema della paura quotidiana serve a mantenere il consenso sociale e politico.</a:t>
                      </a:r>
                    </a:p>
                    <a:p>
                      <a:pPr algn="just"/>
                      <a:r>
                        <a:rPr kumimoji="0" lang="it-IT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 suo parere esiste un meccanismo  di “costruzione tautologica dell’allarme”:</a:t>
                      </a:r>
                    </a:p>
                    <a:p>
                      <a:pPr algn="just"/>
                      <a:r>
                        <a:rPr kumimoji="0" lang="it-IT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Risorsa simbolica </a:t>
                      </a:r>
                    </a:p>
                    <a:p>
                      <a:pPr algn="just"/>
                      <a:r>
                        <a:rPr kumimoji="0" lang="it-IT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dominante</a:t>
                      </a:r>
                      <a:r>
                        <a:rPr kumimoji="0" lang="it-IT" sz="16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kumimoji="0" lang="de-DE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definizioni</a:t>
                      </a:r>
                      <a:r>
                        <a:rPr kumimoji="0"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soggettive</a:t>
                      </a:r>
                      <a:r>
                        <a:rPr kumimoji="0"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degli</a:t>
                      </a:r>
                      <a:r>
                        <a:rPr kumimoji="0"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attori</a:t>
                      </a:r>
                      <a:r>
                        <a:rPr kumimoji="0"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leggittimi</a:t>
                      </a:r>
                      <a:r>
                        <a:rPr kumimoji="0" lang="de-DE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</a:t>
                      </a:r>
                      <a:r>
                        <a:rPr kumimoji="0" lang="de-DE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definizione</a:t>
                      </a:r>
                      <a:r>
                        <a:rPr kumimoji="0"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oggettiva</a:t>
                      </a:r>
                      <a:r>
                        <a:rPr kumimoji="0"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dei</a:t>
                      </a:r>
                      <a:r>
                        <a:rPr kumimoji="0"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de-DE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mass-media</a:t>
                      </a:r>
                      <a:r>
                        <a:rPr kumimoji="0" lang="de-DE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kumimoji="0" lang="it-IT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3200" baseline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/>
          <a:lstStyle/>
          <a:p>
            <a:pPr algn="ctr"/>
            <a:r>
              <a:rPr lang="it-IT" dirty="0" smtClean="0"/>
              <a:t>MASS-MEDIA E MIGRANTI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935480"/>
            <a:ext cx="843528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1600" b="1" dirty="0" smtClean="0"/>
              <a:t>NOTIZIA</a:t>
            </a:r>
            <a:r>
              <a:rPr lang="de-DE" sz="1600" dirty="0" smtClean="0"/>
              <a:t>: </a:t>
            </a:r>
            <a:r>
              <a:rPr lang="de-DE" sz="1600" dirty="0" err="1" smtClean="0"/>
              <a:t>fatto</a:t>
            </a:r>
            <a:r>
              <a:rPr lang="de-DE" sz="1600" dirty="0" smtClean="0"/>
              <a:t> </a:t>
            </a:r>
            <a:r>
              <a:rPr lang="de-DE" sz="1600" dirty="0" err="1" smtClean="0"/>
              <a:t>meritevole</a:t>
            </a:r>
            <a:r>
              <a:rPr lang="de-DE" sz="1600" dirty="0" smtClean="0"/>
              <a:t> di </a:t>
            </a:r>
            <a:r>
              <a:rPr lang="de-DE" sz="1600" dirty="0" err="1" smtClean="0"/>
              <a:t>essere</a:t>
            </a:r>
            <a:r>
              <a:rPr lang="de-DE" sz="1600" dirty="0" smtClean="0"/>
              <a:t> portato </a:t>
            </a:r>
            <a:r>
              <a:rPr lang="de-DE" sz="1600" dirty="0" err="1" smtClean="0"/>
              <a:t>all'attenzione</a:t>
            </a:r>
            <a:r>
              <a:rPr lang="de-DE" sz="1600" dirty="0" smtClean="0"/>
              <a:t> </a:t>
            </a:r>
            <a:r>
              <a:rPr lang="de-DE" sz="1600" dirty="0" err="1" smtClean="0"/>
              <a:t>dei</a:t>
            </a:r>
            <a:r>
              <a:rPr lang="de-DE" sz="1600" dirty="0" smtClean="0"/>
              <a:t> </a:t>
            </a:r>
            <a:r>
              <a:rPr lang="de-DE" sz="1600" dirty="0" err="1" smtClean="0"/>
              <a:t>lettori</a:t>
            </a:r>
            <a:r>
              <a:rPr lang="de-DE" sz="1600" dirty="0" smtClean="0"/>
              <a:t> o </a:t>
            </a:r>
            <a:r>
              <a:rPr lang="de-DE" sz="1600" dirty="0" err="1" smtClean="0"/>
              <a:t>degli</a:t>
            </a:r>
            <a:r>
              <a:rPr lang="de-DE" sz="1600" dirty="0" smtClean="0"/>
              <a:t> </a:t>
            </a:r>
            <a:r>
              <a:rPr lang="de-DE" sz="1600" dirty="0" err="1" smtClean="0"/>
              <a:t>ascoltatori</a:t>
            </a:r>
            <a:r>
              <a:rPr lang="de-DE" sz="1600" dirty="0" smtClean="0"/>
              <a:t>, </a:t>
            </a:r>
            <a:r>
              <a:rPr lang="de-DE" sz="1600" dirty="0" err="1" smtClean="0"/>
              <a:t>un</a:t>
            </a:r>
            <a:r>
              <a:rPr lang="de-DE" sz="1600" dirty="0" smtClean="0"/>
              <a:t> 	</a:t>
            </a:r>
            <a:r>
              <a:rPr lang="de-DE" sz="1600" dirty="0" err="1" smtClean="0"/>
              <a:t>incontro</a:t>
            </a:r>
            <a:r>
              <a:rPr lang="de-DE" sz="1600" dirty="0" smtClean="0"/>
              <a:t> </a:t>
            </a:r>
            <a:r>
              <a:rPr lang="de-DE" sz="1600" dirty="0" err="1" smtClean="0"/>
              <a:t>fra</a:t>
            </a:r>
            <a:r>
              <a:rPr lang="de-DE" sz="1600" dirty="0" smtClean="0"/>
              <a:t> </a:t>
            </a:r>
            <a:r>
              <a:rPr lang="de-DE" sz="1600" dirty="0" err="1" smtClean="0"/>
              <a:t>ciò</a:t>
            </a:r>
            <a:r>
              <a:rPr lang="de-DE" sz="1600" dirty="0" smtClean="0"/>
              <a:t> </a:t>
            </a:r>
            <a:r>
              <a:rPr lang="de-DE" sz="1600" dirty="0" err="1" smtClean="0"/>
              <a:t>che</a:t>
            </a:r>
            <a:r>
              <a:rPr lang="de-DE" sz="1600" dirty="0" smtClean="0"/>
              <a:t> </a:t>
            </a:r>
            <a:r>
              <a:rPr lang="de-DE" sz="1600" dirty="0" err="1" smtClean="0"/>
              <a:t>accade</a:t>
            </a:r>
            <a:r>
              <a:rPr lang="de-DE" sz="1600" dirty="0" smtClean="0"/>
              <a:t> e </a:t>
            </a:r>
            <a:r>
              <a:rPr lang="de-DE" sz="1600" dirty="0" err="1" smtClean="0"/>
              <a:t>chi</a:t>
            </a:r>
            <a:r>
              <a:rPr lang="de-DE" sz="1600" dirty="0" smtClean="0"/>
              <a:t> </a:t>
            </a:r>
            <a:r>
              <a:rPr lang="de-DE" sz="1600" dirty="0" err="1" smtClean="0"/>
              <a:t>decide</a:t>
            </a:r>
            <a:r>
              <a:rPr lang="de-DE" sz="1600" dirty="0" smtClean="0"/>
              <a:t> di </a:t>
            </a:r>
            <a:r>
              <a:rPr lang="de-DE" sz="1600" dirty="0" err="1" smtClean="0"/>
              <a:t>raccontarlo</a:t>
            </a:r>
            <a:r>
              <a:rPr lang="de-DE" sz="1600" dirty="0" smtClean="0"/>
              <a:t>. </a:t>
            </a:r>
            <a:r>
              <a:rPr lang="de-DE" sz="1600" dirty="0" err="1" smtClean="0"/>
              <a:t>Un</a:t>
            </a:r>
            <a:r>
              <a:rPr lang="de-DE" sz="1600" dirty="0" smtClean="0"/>
              <a:t> </a:t>
            </a:r>
            <a:r>
              <a:rPr lang="de-DE" sz="1600" dirty="0" err="1" smtClean="0"/>
              <a:t>ulteriore</a:t>
            </a:r>
            <a:r>
              <a:rPr lang="de-DE" sz="1600" dirty="0" smtClean="0"/>
              <a:t> </a:t>
            </a:r>
            <a:r>
              <a:rPr lang="de-DE" sz="1600" dirty="0" err="1" smtClean="0"/>
              <a:t>aspetto</a:t>
            </a:r>
            <a:r>
              <a:rPr lang="de-DE" sz="1600" dirty="0" smtClean="0"/>
              <a:t> è 	„</a:t>
            </a:r>
            <a:r>
              <a:rPr lang="de-DE" sz="1600" dirty="0" err="1" smtClean="0"/>
              <a:t>l‘aggiunta</a:t>
            </a:r>
            <a:r>
              <a:rPr lang="de-DE" sz="1600" dirty="0" smtClean="0"/>
              <a:t> di </a:t>
            </a:r>
            <a:r>
              <a:rPr lang="de-DE" sz="1600" dirty="0" err="1" smtClean="0"/>
              <a:t>senso</a:t>
            </a:r>
            <a:r>
              <a:rPr lang="de-DE" sz="1600" dirty="0" smtClean="0"/>
              <a:t>" : </a:t>
            </a:r>
            <a:r>
              <a:rPr lang="de-DE" sz="1600" dirty="0" err="1" smtClean="0"/>
              <a:t>accostare</a:t>
            </a:r>
            <a:r>
              <a:rPr lang="de-DE" sz="1600" dirty="0" smtClean="0"/>
              <a:t> </a:t>
            </a:r>
            <a:r>
              <a:rPr lang="de-DE" sz="1600" dirty="0" err="1" smtClean="0"/>
              <a:t>sistematicamente</a:t>
            </a:r>
            <a:r>
              <a:rPr lang="de-DE" sz="1600" dirty="0" smtClean="0"/>
              <a:t> </a:t>
            </a:r>
            <a:r>
              <a:rPr lang="de-DE" sz="1600" dirty="0" err="1" smtClean="0"/>
              <a:t>gli</a:t>
            </a:r>
            <a:r>
              <a:rPr lang="de-DE" sz="1600" dirty="0" smtClean="0"/>
              <a:t> </a:t>
            </a:r>
            <a:r>
              <a:rPr lang="de-DE" sz="1600" dirty="0" err="1" smtClean="0"/>
              <a:t>aggettivi</a:t>
            </a:r>
            <a:r>
              <a:rPr lang="de-DE" sz="1600" dirty="0" smtClean="0"/>
              <a:t> di </a:t>
            </a:r>
            <a:r>
              <a:rPr lang="de-DE" sz="1600" dirty="0" err="1" smtClean="0"/>
              <a:t>nazionalità</a:t>
            </a:r>
            <a:r>
              <a:rPr lang="de-DE" sz="1600" dirty="0" smtClean="0"/>
              <a:t> a 	</a:t>
            </a:r>
            <a:r>
              <a:rPr lang="de-DE" sz="1600" dirty="0" err="1" smtClean="0"/>
              <a:t>fatti</a:t>
            </a:r>
            <a:r>
              <a:rPr lang="de-DE" sz="1600" dirty="0" smtClean="0"/>
              <a:t> di </a:t>
            </a:r>
            <a:r>
              <a:rPr lang="de-DE" sz="1600" dirty="0" err="1" smtClean="0"/>
              <a:t>cronaca</a:t>
            </a:r>
            <a:r>
              <a:rPr lang="de-DE" sz="1600" dirty="0" smtClean="0"/>
              <a:t> </a:t>
            </a:r>
            <a:r>
              <a:rPr lang="de-DE" sz="1600" dirty="0" err="1" smtClean="0"/>
              <a:t>nera</a:t>
            </a:r>
            <a:r>
              <a:rPr lang="de-DE" sz="1600" dirty="0" smtClean="0"/>
              <a:t> e di </a:t>
            </a:r>
            <a:r>
              <a:rPr lang="de-DE" sz="1600" dirty="0" err="1" smtClean="0"/>
              <a:t>illegalità</a:t>
            </a:r>
            <a:r>
              <a:rPr lang="de-DE" sz="1600" dirty="0" smtClean="0"/>
              <a:t>. </a:t>
            </a:r>
          </a:p>
          <a:p>
            <a:pPr>
              <a:buNone/>
            </a:pPr>
            <a:r>
              <a:rPr lang="de-DE" sz="1600" dirty="0" smtClean="0"/>
              <a:t>		Walter </a:t>
            </a:r>
            <a:r>
              <a:rPr lang="de-DE" sz="1600" dirty="0" err="1" smtClean="0"/>
              <a:t>Lippman</a:t>
            </a:r>
            <a:r>
              <a:rPr lang="de-DE" sz="1600" dirty="0" smtClean="0"/>
              <a:t> : le </a:t>
            </a:r>
            <a:r>
              <a:rPr lang="de-DE" sz="1600" dirty="0" err="1" smtClean="0"/>
              <a:t>notizie</a:t>
            </a:r>
            <a:r>
              <a:rPr lang="de-DE" sz="1600" dirty="0" smtClean="0"/>
              <a:t> </a:t>
            </a:r>
            <a:r>
              <a:rPr lang="de-DE" sz="1600" dirty="0" err="1" smtClean="0"/>
              <a:t>sono</a:t>
            </a:r>
            <a:r>
              <a:rPr lang="de-DE" sz="1600" dirty="0" smtClean="0"/>
              <a:t> </a:t>
            </a:r>
            <a:r>
              <a:rPr lang="de-DE" sz="1600" dirty="0" err="1" smtClean="0"/>
              <a:t>fortemente</a:t>
            </a:r>
            <a:r>
              <a:rPr lang="de-DE" sz="1600" dirty="0" smtClean="0"/>
              <a:t> </a:t>
            </a:r>
            <a:r>
              <a:rPr lang="de-DE" sz="1600" dirty="0" err="1" smtClean="0"/>
              <a:t>influenzate</a:t>
            </a:r>
            <a:r>
              <a:rPr lang="de-DE" sz="1600" dirty="0" smtClean="0"/>
              <a:t> </a:t>
            </a:r>
            <a:r>
              <a:rPr lang="de-DE" sz="1600" dirty="0" err="1" smtClean="0"/>
              <a:t>dalla</a:t>
            </a:r>
            <a:r>
              <a:rPr lang="de-DE" sz="1600" dirty="0" smtClean="0"/>
              <a:t> </a:t>
            </a:r>
            <a:r>
              <a:rPr lang="de-DE" sz="1600" dirty="0" err="1" smtClean="0"/>
              <a:t>routine</a:t>
            </a:r>
            <a:r>
              <a:rPr lang="de-DE" sz="1600" dirty="0" smtClean="0"/>
              <a:t>.</a:t>
            </a:r>
            <a:endParaRPr lang="it-IT" sz="1600" dirty="0" smtClean="0"/>
          </a:p>
          <a:p>
            <a:pPr>
              <a:buNone/>
            </a:pPr>
            <a:endParaRPr lang="it-IT" sz="1600" dirty="0" smtClean="0"/>
          </a:p>
          <a:p>
            <a:pPr>
              <a:buNone/>
            </a:pPr>
            <a:r>
              <a:rPr lang="de-DE" sz="1600" b="1" dirty="0" smtClean="0"/>
              <a:t>GATEKEEPING</a:t>
            </a:r>
            <a:r>
              <a:rPr lang="de-DE" sz="1600" dirty="0" smtClean="0"/>
              <a:t> : si </a:t>
            </a:r>
            <a:r>
              <a:rPr lang="de-DE" sz="1600" dirty="0" err="1" smtClean="0"/>
              <a:t>riferisce</a:t>
            </a:r>
            <a:r>
              <a:rPr lang="de-DE" sz="1600" dirty="0" smtClean="0"/>
              <a:t> al </a:t>
            </a:r>
            <a:r>
              <a:rPr lang="de-DE" sz="1600" dirty="0" err="1" smtClean="0"/>
              <a:t>potere</a:t>
            </a:r>
            <a:r>
              <a:rPr lang="de-DE" sz="1600" dirty="0" smtClean="0"/>
              <a:t> di </a:t>
            </a:r>
            <a:r>
              <a:rPr lang="de-DE" sz="1600" dirty="0" err="1" smtClean="0"/>
              <a:t>dare</a:t>
            </a:r>
            <a:r>
              <a:rPr lang="de-DE" sz="1600" dirty="0" smtClean="0"/>
              <a:t> o </a:t>
            </a:r>
            <a:r>
              <a:rPr lang="de-DE" sz="1600" dirty="0" err="1" smtClean="0"/>
              <a:t>negare</a:t>
            </a:r>
            <a:r>
              <a:rPr lang="de-DE" sz="1600" dirty="0" smtClean="0"/>
              <a:t> </a:t>
            </a:r>
            <a:r>
              <a:rPr lang="de-DE" sz="1600" dirty="0" err="1" smtClean="0"/>
              <a:t>l'accesso</a:t>
            </a:r>
            <a:r>
              <a:rPr lang="de-DE" sz="1600" dirty="0" smtClean="0"/>
              <a:t> a </a:t>
            </a:r>
            <a:r>
              <a:rPr lang="de-DE" sz="1600" dirty="0" err="1" smtClean="0"/>
              <a:t>voci</a:t>
            </a:r>
            <a:r>
              <a:rPr lang="de-DE" sz="1600" dirty="0" smtClean="0"/>
              <a:t> </a:t>
            </a:r>
            <a:r>
              <a:rPr lang="de-DE" sz="1600" dirty="0" err="1" smtClean="0"/>
              <a:t>differenti</a:t>
            </a:r>
            <a:r>
              <a:rPr lang="de-DE" sz="1600" dirty="0" smtClean="0"/>
              <a:t> della 		</a:t>
            </a:r>
            <a:r>
              <a:rPr lang="de-DE" sz="1600" dirty="0" err="1" smtClean="0"/>
              <a:t>società</a:t>
            </a:r>
            <a:r>
              <a:rPr lang="de-DE" sz="1600" dirty="0" smtClean="0"/>
              <a:t>, per </a:t>
            </a:r>
            <a:r>
              <a:rPr lang="de-DE" sz="1600" dirty="0" err="1" smtClean="0"/>
              <a:t>questo</a:t>
            </a:r>
            <a:r>
              <a:rPr lang="de-DE" sz="1600" dirty="0" smtClean="0"/>
              <a:t> </a:t>
            </a:r>
            <a:r>
              <a:rPr lang="de-DE" sz="1600" dirty="0" err="1" smtClean="0"/>
              <a:t>riconosciuto</a:t>
            </a:r>
            <a:r>
              <a:rPr lang="de-DE" sz="1600" dirty="0" smtClean="0"/>
              <a:t> </a:t>
            </a:r>
            <a:r>
              <a:rPr lang="de-DE" sz="1600" dirty="0" err="1" smtClean="0"/>
              <a:t>come</a:t>
            </a:r>
            <a:r>
              <a:rPr lang="de-DE" sz="1600" dirty="0" smtClean="0"/>
              <a:t> </a:t>
            </a:r>
            <a:r>
              <a:rPr lang="de-DE" sz="1600" dirty="0" err="1" smtClean="0"/>
              <a:t>luogo</a:t>
            </a:r>
            <a:r>
              <a:rPr lang="de-DE" sz="1600" dirty="0" smtClean="0"/>
              <a:t> di </a:t>
            </a:r>
            <a:r>
              <a:rPr lang="de-DE" sz="1600" dirty="0" err="1" smtClean="0"/>
              <a:t>conflitto</a:t>
            </a:r>
            <a:r>
              <a:rPr lang="de-DE" sz="1600" dirty="0" smtClean="0"/>
              <a:t>.</a:t>
            </a:r>
            <a:endParaRPr lang="it-IT" sz="1600" dirty="0" smtClean="0"/>
          </a:p>
          <a:p>
            <a:pPr>
              <a:buNone/>
            </a:pPr>
            <a:r>
              <a:rPr lang="de-DE" sz="1600" dirty="0" smtClean="0"/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Principali</a:t>
            </a:r>
            <a:r>
              <a:rPr lang="de-DE" sz="1600" b="1" dirty="0" smtClean="0">
                <a:solidFill>
                  <a:srgbClr val="FF0000"/>
                </a:solidFill>
              </a:rPr>
              <a:t> </a:t>
            </a:r>
            <a:r>
              <a:rPr lang="de-DE" sz="1600" b="1" dirty="0" err="1" smtClean="0">
                <a:solidFill>
                  <a:srgbClr val="FF0000"/>
                </a:solidFill>
              </a:rPr>
              <a:t>caratteristiche</a:t>
            </a:r>
            <a:endParaRPr lang="de-DE" sz="1600" b="1" dirty="0" smtClean="0">
              <a:solidFill>
                <a:srgbClr val="FF0000"/>
              </a:solidFill>
            </a:endParaRPr>
          </a:p>
          <a:p>
            <a:r>
              <a:rPr lang="de-DE" sz="1600" dirty="0" smtClean="0"/>
              <a:t>I </a:t>
            </a:r>
            <a:r>
              <a:rPr lang="de-DE" sz="1600" dirty="0" err="1" smtClean="0"/>
              <a:t>processi</a:t>
            </a:r>
            <a:r>
              <a:rPr lang="de-DE" sz="1600" dirty="0" smtClean="0"/>
              <a:t> di </a:t>
            </a:r>
            <a:r>
              <a:rPr lang="de-DE" sz="1600" dirty="0" err="1" smtClean="0"/>
              <a:t>selezione</a:t>
            </a:r>
            <a:r>
              <a:rPr lang="de-DE" sz="1600" dirty="0" smtClean="0"/>
              <a:t> </a:t>
            </a:r>
            <a:r>
              <a:rPr lang="de-DE" sz="1600" dirty="0" err="1" smtClean="0"/>
              <a:t>spesso</a:t>
            </a:r>
            <a:r>
              <a:rPr lang="de-DE" sz="1600" dirty="0" smtClean="0"/>
              <a:t> </a:t>
            </a:r>
            <a:r>
              <a:rPr lang="de-DE" sz="1600" dirty="0" err="1" smtClean="0"/>
              <a:t>sono</a:t>
            </a:r>
            <a:r>
              <a:rPr lang="de-DE" sz="1600" dirty="0" smtClean="0"/>
              <a:t> </a:t>
            </a:r>
            <a:r>
              <a:rPr lang="de-DE" sz="1600" dirty="0" err="1" smtClean="0"/>
              <a:t>collettivi</a:t>
            </a:r>
            <a:r>
              <a:rPr lang="de-DE" sz="1600" dirty="0" smtClean="0"/>
              <a:t>;</a:t>
            </a:r>
            <a:endParaRPr lang="it-IT" sz="1600" dirty="0" smtClean="0"/>
          </a:p>
          <a:p>
            <a:r>
              <a:rPr lang="de-DE" sz="1600" dirty="0" smtClean="0"/>
              <a:t>non </a:t>
            </a:r>
            <a:r>
              <a:rPr lang="de-DE" sz="1600" dirty="0" err="1" smtClean="0"/>
              <a:t>riguarda</a:t>
            </a:r>
            <a:r>
              <a:rPr lang="de-DE" sz="1600" dirty="0" smtClean="0"/>
              <a:t> solo i </a:t>
            </a:r>
            <a:r>
              <a:rPr lang="de-DE" sz="1600" dirty="0" err="1" smtClean="0"/>
              <a:t>contenuti</a:t>
            </a:r>
            <a:r>
              <a:rPr lang="de-DE" sz="1600" dirty="0" smtClean="0"/>
              <a:t>, </a:t>
            </a:r>
            <a:r>
              <a:rPr lang="de-DE" sz="1600" dirty="0" err="1" smtClean="0"/>
              <a:t>ma</a:t>
            </a:r>
            <a:r>
              <a:rPr lang="de-DE" sz="1600" dirty="0" smtClean="0"/>
              <a:t> </a:t>
            </a:r>
            <a:r>
              <a:rPr lang="de-DE" sz="1600" dirty="0" err="1" smtClean="0"/>
              <a:t>il</a:t>
            </a:r>
            <a:r>
              <a:rPr lang="de-DE" sz="1600" dirty="0" smtClean="0"/>
              <a:t> </a:t>
            </a:r>
            <a:r>
              <a:rPr lang="de-DE" sz="1600" dirty="0" err="1" smtClean="0"/>
              <a:t>tipo</a:t>
            </a:r>
            <a:r>
              <a:rPr lang="de-DE" sz="1600" dirty="0" smtClean="0"/>
              <a:t> di </a:t>
            </a:r>
            <a:r>
              <a:rPr lang="de-DE" sz="1600" dirty="0" err="1" smtClean="0"/>
              <a:t>pubblico</a:t>
            </a:r>
            <a:r>
              <a:rPr lang="de-DE" sz="1600" dirty="0" smtClean="0"/>
              <a:t> a </a:t>
            </a:r>
            <a:r>
              <a:rPr lang="de-DE" sz="1600" dirty="0" err="1" smtClean="0"/>
              <a:t>cui</a:t>
            </a:r>
            <a:r>
              <a:rPr lang="de-DE" sz="1600" dirty="0" smtClean="0"/>
              <a:t> </a:t>
            </a:r>
            <a:r>
              <a:rPr lang="de-DE" sz="1600" dirty="0" err="1" smtClean="0"/>
              <a:t>rivolgersi</a:t>
            </a:r>
            <a:r>
              <a:rPr lang="de-DE" sz="1600" dirty="0" smtClean="0"/>
              <a:t>;</a:t>
            </a:r>
            <a:endParaRPr lang="it-IT" sz="1600" dirty="0" smtClean="0"/>
          </a:p>
          <a:p>
            <a:r>
              <a:rPr lang="de-DE" sz="1600" dirty="0" smtClean="0"/>
              <a:t> si </a:t>
            </a:r>
            <a:r>
              <a:rPr lang="de-DE" sz="1600" dirty="0" err="1" smtClean="0"/>
              <a:t>applica</a:t>
            </a:r>
            <a:r>
              <a:rPr lang="de-DE" sz="1600" dirty="0" smtClean="0"/>
              <a:t> a </a:t>
            </a:r>
            <a:r>
              <a:rPr lang="de-DE" sz="1600" dirty="0" err="1" smtClean="0"/>
              <a:t>una</a:t>
            </a:r>
            <a:r>
              <a:rPr lang="de-DE" sz="1600" dirty="0" smtClean="0"/>
              <a:t> più </a:t>
            </a:r>
            <a:r>
              <a:rPr lang="de-DE" sz="1600" dirty="0" err="1" smtClean="0"/>
              <a:t>passiva</a:t>
            </a:r>
            <a:r>
              <a:rPr lang="de-DE" sz="1600" dirty="0" smtClean="0"/>
              <a:t> </a:t>
            </a:r>
            <a:r>
              <a:rPr lang="de-DE" sz="1600" dirty="0" err="1" smtClean="0"/>
              <a:t>scoperta</a:t>
            </a:r>
            <a:r>
              <a:rPr lang="de-DE" sz="1600" dirty="0" smtClean="0"/>
              <a:t> delle </a:t>
            </a:r>
            <a:r>
              <a:rPr lang="de-DE" sz="1600" dirty="0" err="1" smtClean="0"/>
              <a:t>notizie</a:t>
            </a:r>
            <a:r>
              <a:rPr lang="de-DE" sz="1600" dirty="0" smtClean="0"/>
              <a:t>, </a:t>
            </a:r>
            <a:r>
              <a:rPr lang="de-DE" sz="1600" dirty="0" err="1" smtClean="0"/>
              <a:t>piuttosto</a:t>
            </a:r>
            <a:r>
              <a:rPr lang="de-DE" sz="1600" dirty="0" smtClean="0"/>
              <a:t> </a:t>
            </a:r>
            <a:r>
              <a:rPr lang="de-DE" sz="1600" dirty="0" err="1" smtClean="0"/>
              <a:t>che</a:t>
            </a:r>
            <a:r>
              <a:rPr lang="de-DE" sz="1600" dirty="0" smtClean="0"/>
              <a:t> a </a:t>
            </a:r>
            <a:r>
              <a:rPr lang="de-DE" sz="1600" dirty="0" err="1" smtClean="0"/>
              <a:t>metodi</a:t>
            </a:r>
            <a:r>
              <a:rPr lang="de-DE" sz="1600" dirty="0" smtClean="0"/>
              <a:t> di  </a:t>
            </a:r>
            <a:r>
              <a:rPr lang="de-DE" sz="1600" dirty="0" err="1" smtClean="0"/>
              <a:t>acquisizione</a:t>
            </a:r>
            <a:r>
              <a:rPr lang="de-DE" sz="1600" dirty="0" smtClean="0"/>
              <a:t>                                                                       (</a:t>
            </a:r>
            <a:r>
              <a:rPr lang="de-DE" sz="1600" dirty="0" err="1" smtClean="0"/>
              <a:t>Mc</a:t>
            </a:r>
            <a:r>
              <a:rPr lang="de-DE" sz="1600" dirty="0" smtClean="0"/>
              <a:t> Mans);</a:t>
            </a:r>
            <a:endParaRPr lang="it-IT" sz="1600" dirty="0" smtClean="0"/>
          </a:p>
          <a:p>
            <a:endParaRPr lang="it-IT" sz="1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MASS-MEDIA E MIGRANTI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844824"/>
            <a:ext cx="8229600" cy="4389120"/>
          </a:xfr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de-DE" b="1" dirty="0" smtClean="0"/>
              <a:t>Mauro Wolf </a:t>
            </a:r>
            <a:r>
              <a:rPr lang="de-DE" dirty="0" smtClean="0"/>
              <a:t>: </a:t>
            </a:r>
            <a:r>
              <a:rPr lang="de-DE" dirty="0" err="1" smtClean="0"/>
              <a:t>il</a:t>
            </a:r>
            <a:r>
              <a:rPr lang="de-DE" dirty="0" smtClean="0"/>
              <a:t> </a:t>
            </a:r>
            <a:r>
              <a:rPr lang="de-DE" dirty="0" err="1" smtClean="0"/>
              <a:t>gatekeeping</a:t>
            </a:r>
            <a:r>
              <a:rPr lang="de-DE" dirty="0" smtClean="0"/>
              <a:t> </a:t>
            </a:r>
            <a:r>
              <a:rPr lang="de-DE" dirty="0" err="1" smtClean="0"/>
              <a:t>comprende</a:t>
            </a:r>
            <a:r>
              <a:rPr lang="de-DE" dirty="0" smtClean="0"/>
              <a:t> </a:t>
            </a:r>
            <a:r>
              <a:rPr lang="de-DE" dirty="0" err="1" smtClean="0"/>
              <a:t>tutte</a:t>
            </a:r>
            <a:r>
              <a:rPr lang="de-DE" dirty="0" smtClean="0"/>
              <a:t> le forme di </a:t>
            </a:r>
            <a:r>
              <a:rPr lang="de-DE" dirty="0" err="1" smtClean="0"/>
              <a:t>controllo</a:t>
            </a:r>
            <a:endParaRPr lang="de-DE" dirty="0" smtClean="0"/>
          </a:p>
          <a:p>
            <a:pPr>
              <a:buNone/>
            </a:pPr>
            <a:r>
              <a:rPr lang="de-DE" dirty="0" err="1" smtClean="0"/>
              <a:t>dell'informazione</a:t>
            </a:r>
            <a:r>
              <a:rPr lang="de-DE" dirty="0" smtClean="0"/>
              <a:t> </a:t>
            </a:r>
            <a:r>
              <a:rPr lang="de-DE" dirty="0" err="1" smtClean="0"/>
              <a:t>che</a:t>
            </a:r>
            <a:r>
              <a:rPr lang="de-DE" dirty="0" smtClean="0"/>
              <a:t> </a:t>
            </a:r>
            <a:r>
              <a:rPr lang="de-DE" dirty="0" err="1" smtClean="0"/>
              <a:t>possono</a:t>
            </a:r>
            <a:r>
              <a:rPr lang="de-DE" dirty="0" smtClean="0"/>
              <a:t> </a:t>
            </a:r>
            <a:r>
              <a:rPr lang="de-DE" dirty="0" err="1" smtClean="0"/>
              <a:t>determinarsi</a:t>
            </a:r>
            <a:r>
              <a:rPr lang="de-DE" dirty="0" smtClean="0"/>
              <a:t> </a:t>
            </a:r>
            <a:r>
              <a:rPr lang="de-DE" dirty="0" err="1" smtClean="0"/>
              <a:t>nelle</a:t>
            </a:r>
            <a:r>
              <a:rPr lang="de-DE" dirty="0" smtClean="0"/>
              <a:t> </a:t>
            </a:r>
            <a:r>
              <a:rPr lang="de-DE" dirty="0" err="1" smtClean="0"/>
              <a:t>decisioni</a:t>
            </a:r>
            <a:r>
              <a:rPr lang="de-DE" dirty="0" smtClean="0"/>
              <a:t> circa:</a:t>
            </a:r>
          </a:p>
          <a:p>
            <a:pPr>
              <a:buNone/>
            </a:pPr>
            <a:r>
              <a:rPr lang="de-DE" dirty="0" smtClean="0"/>
              <a:t>							</a:t>
            </a:r>
          </a:p>
          <a:p>
            <a:pPr>
              <a:buNone/>
            </a:pPr>
            <a:r>
              <a:rPr lang="de-DE" dirty="0" smtClean="0"/>
              <a:t>			</a:t>
            </a:r>
          </a:p>
          <a:p>
            <a:pPr>
              <a:buNone/>
            </a:pPr>
            <a:r>
              <a:rPr lang="de-DE" dirty="0" smtClean="0"/>
              <a:t>				</a:t>
            </a:r>
          </a:p>
          <a:p>
            <a:pPr>
              <a:buNone/>
            </a:pPr>
            <a:r>
              <a:rPr lang="de-DE" b="1" dirty="0" err="1" smtClean="0">
                <a:solidFill>
                  <a:srgbClr val="FF0000"/>
                </a:solidFill>
              </a:rPr>
              <a:t>codificazione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messaggi</a:t>
            </a:r>
            <a:r>
              <a:rPr lang="de-DE" dirty="0" smtClean="0">
                <a:sym typeface="Symbol"/>
              </a:rPr>
              <a:t>                                </a:t>
            </a:r>
            <a:r>
              <a:rPr lang="de-DE" dirty="0" smtClean="0"/>
              <a:t> </a:t>
            </a:r>
            <a:r>
              <a:rPr lang="de-DE" b="1" dirty="0" err="1" smtClean="0">
                <a:solidFill>
                  <a:srgbClr val="00B050"/>
                </a:solidFill>
              </a:rPr>
              <a:t>diffusione</a:t>
            </a:r>
            <a:r>
              <a:rPr lang="de-DE" dirty="0" smtClean="0"/>
              <a:t>                </a:t>
            </a:r>
            <a:r>
              <a:rPr lang="de-DE" b="1" dirty="0" err="1" smtClean="0">
                <a:solidFill>
                  <a:srgbClr val="FF33CC"/>
                </a:solidFill>
              </a:rPr>
              <a:t>programmazione</a:t>
            </a:r>
            <a:endParaRPr lang="de-DE" b="1" dirty="0" smtClean="0">
              <a:solidFill>
                <a:srgbClr val="FF33CC"/>
              </a:solidFill>
            </a:endParaRPr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r>
              <a:rPr lang="de-DE" dirty="0" smtClean="0"/>
              <a:t>		</a:t>
            </a:r>
            <a:r>
              <a:rPr lang="de-DE" b="1" dirty="0" smtClean="0">
                <a:solidFill>
                  <a:srgbClr val="0066FF"/>
                </a:solidFill>
              </a:rPr>
              <a:t>le </a:t>
            </a:r>
            <a:r>
              <a:rPr lang="de-DE" b="1" dirty="0" err="1" smtClean="0">
                <a:solidFill>
                  <a:srgbClr val="0066FF"/>
                </a:solidFill>
              </a:rPr>
              <a:t>esigenze</a:t>
            </a:r>
            <a:r>
              <a:rPr lang="de-DE" b="1" dirty="0" smtClean="0">
                <a:solidFill>
                  <a:srgbClr val="0066FF"/>
                </a:solidFill>
              </a:rPr>
              <a:t> </a:t>
            </a:r>
            <a:r>
              <a:rPr lang="de-DE" b="1" dirty="0" err="1" smtClean="0">
                <a:solidFill>
                  <a:srgbClr val="0066FF"/>
                </a:solidFill>
              </a:rPr>
              <a:t>organizzativo-strutturali</a:t>
            </a:r>
            <a:r>
              <a:rPr lang="de-DE" b="1" dirty="0" smtClean="0">
                <a:solidFill>
                  <a:srgbClr val="0066FF"/>
                </a:solidFill>
              </a:rPr>
              <a:t> </a:t>
            </a:r>
          </a:p>
          <a:p>
            <a:pPr>
              <a:buNone/>
            </a:pPr>
            <a:r>
              <a:rPr lang="de-DE" b="1" dirty="0" smtClean="0">
                <a:solidFill>
                  <a:srgbClr val="0066FF"/>
                </a:solidFill>
              </a:rPr>
              <a:t>		 </a:t>
            </a:r>
            <a:r>
              <a:rPr lang="de-DE" b="1" dirty="0" err="1" smtClean="0">
                <a:solidFill>
                  <a:srgbClr val="0066FF"/>
                </a:solidFill>
              </a:rPr>
              <a:t>tecnico-espressive</a:t>
            </a:r>
            <a:r>
              <a:rPr lang="de-DE" b="1" dirty="0" smtClean="0">
                <a:solidFill>
                  <a:srgbClr val="0066FF"/>
                </a:solidFill>
              </a:rPr>
              <a:t> </a:t>
            </a:r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r>
              <a:rPr lang="de-DE" dirty="0" err="1" smtClean="0"/>
              <a:t>Vengono</a:t>
            </a:r>
            <a:r>
              <a:rPr lang="de-DE" dirty="0" smtClean="0"/>
              <a:t> </a:t>
            </a:r>
            <a:r>
              <a:rPr lang="de-DE" dirty="0" err="1" smtClean="0"/>
              <a:t>utilizzate</a:t>
            </a:r>
            <a:r>
              <a:rPr lang="de-DE" dirty="0" smtClean="0"/>
              <a:t> </a:t>
            </a:r>
            <a:r>
              <a:rPr lang="de-DE" dirty="0" err="1" smtClean="0"/>
              <a:t>una</a:t>
            </a:r>
            <a:r>
              <a:rPr lang="de-DE" dirty="0" smtClean="0"/>
              <a:t> </a:t>
            </a:r>
            <a:r>
              <a:rPr lang="de-DE" dirty="0" err="1" smtClean="0"/>
              <a:t>serie</a:t>
            </a:r>
            <a:r>
              <a:rPr lang="de-DE" dirty="0" smtClean="0"/>
              <a:t> di </a:t>
            </a:r>
            <a:r>
              <a:rPr lang="de-DE" dirty="0" err="1" smtClean="0"/>
              <a:t>tecniche</a:t>
            </a:r>
            <a:r>
              <a:rPr lang="de-DE" dirty="0" smtClean="0"/>
              <a:t> per </a:t>
            </a:r>
            <a:r>
              <a:rPr lang="de-DE" dirty="0" err="1" smtClean="0"/>
              <a:t>impedire</a:t>
            </a:r>
            <a:r>
              <a:rPr lang="de-DE" dirty="0" smtClean="0"/>
              <a:t> </a:t>
            </a:r>
            <a:r>
              <a:rPr lang="de-DE" dirty="0" err="1" smtClean="0"/>
              <a:t>una</a:t>
            </a:r>
            <a:r>
              <a:rPr lang="de-DE" dirty="0" smtClean="0"/>
              <a:t> </a:t>
            </a:r>
            <a:r>
              <a:rPr lang="de-DE" dirty="0" err="1" smtClean="0"/>
              <a:t>presa</a:t>
            </a:r>
            <a:r>
              <a:rPr lang="de-DE" dirty="0" smtClean="0"/>
              <a:t> di </a:t>
            </a:r>
            <a:r>
              <a:rPr lang="de-DE" dirty="0" err="1" smtClean="0"/>
              <a:t>coscienza</a:t>
            </a:r>
            <a:r>
              <a:rPr lang="de-DE" dirty="0" smtClean="0"/>
              <a:t> </a:t>
            </a:r>
            <a:r>
              <a:rPr lang="de-DE" dirty="0" err="1" smtClean="0"/>
              <a:t>dei</a:t>
            </a:r>
            <a:r>
              <a:rPr lang="de-DE" dirty="0" smtClean="0"/>
              <a:t> </a:t>
            </a:r>
            <a:r>
              <a:rPr lang="de-DE" dirty="0" err="1" smtClean="0"/>
              <a:t>cittadini</a:t>
            </a:r>
            <a:r>
              <a:rPr lang="de-DE" dirty="0" smtClean="0"/>
              <a:t> </a:t>
            </a:r>
            <a:r>
              <a:rPr lang="de-DE" dirty="0" err="1" smtClean="0"/>
              <a:t>sulla</a:t>
            </a:r>
            <a:r>
              <a:rPr lang="de-DE" dirty="0" smtClean="0"/>
              <a:t> </a:t>
            </a:r>
            <a:r>
              <a:rPr lang="de-DE" dirty="0" err="1" smtClean="0"/>
              <a:t>realtà</a:t>
            </a:r>
            <a:r>
              <a:rPr lang="de-DE" dirty="0" smtClean="0"/>
              <a:t> </a:t>
            </a:r>
            <a:r>
              <a:rPr lang="de-DE" dirty="0" err="1" smtClean="0"/>
              <a:t>fisica</a:t>
            </a:r>
            <a:r>
              <a:rPr lang="de-DE" dirty="0" smtClean="0"/>
              <a:t>, </a:t>
            </a:r>
            <a:r>
              <a:rPr lang="de-DE" dirty="0" err="1" smtClean="0"/>
              <a:t>politica</a:t>
            </a:r>
            <a:r>
              <a:rPr lang="de-DE" dirty="0" smtClean="0"/>
              <a:t>, </a:t>
            </a:r>
            <a:r>
              <a:rPr lang="de-DE" dirty="0" err="1" smtClean="0"/>
              <a:t>economica</a:t>
            </a:r>
            <a:r>
              <a:rPr lang="de-DE" dirty="0" smtClean="0"/>
              <a:t> e </a:t>
            </a:r>
            <a:r>
              <a:rPr lang="de-DE" dirty="0" err="1" smtClean="0"/>
              <a:t>mediatica</a:t>
            </a:r>
            <a:r>
              <a:rPr lang="de-DE" dirty="0" smtClean="0"/>
              <a:t>. 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de-DE" dirty="0" err="1" smtClean="0"/>
              <a:t>Punti</a:t>
            </a:r>
            <a:r>
              <a:rPr lang="de-DE" dirty="0" smtClean="0"/>
              <a:t> </a:t>
            </a:r>
            <a:r>
              <a:rPr lang="de-DE" dirty="0" err="1" smtClean="0"/>
              <a:t>deboli</a:t>
            </a:r>
            <a:endParaRPr lang="it-IT" dirty="0" smtClean="0"/>
          </a:p>
          <a:p>
            <a:r>
              <a:rPr lang="de-DE" dirty="0" smtClean="0"/>
              <a:t> </a:t>
            </a:r>
            <a:r>
              <a:rPr lang="de-DE" dirty="0" err="1" smtClean="0"/>
              <a:t>l'assunto</a:t>
            </a:r>
            <a:r>
              <a:rPr lang="de-DE" dirty="0" smtClean="0"/>
              <a:t> </a:t>
            </a:r>
            <a:r>
              <a:rPr lang="de-DE" dirty="0" err="1" smtClean="0"/>
              <a:t>che</a:t>
            </a:r>
            <a:r>
              <a:rPr lang="de-DE" dirty="0" smtClean="0"/>
              <a:t> </a:t>
            </a:r>
            <a:r>
              <a:rPr lang="de-DE" dirty="0" err="1" smtClean="0"/>
              <a:t>vi</a:t>
            </a:r>
            <a:r>
              <a:rPr lang="de-DE" dirty="0" smtClean="0"/>
              <a:t> </a:t>
            </a:r>
            <a:r>
              <a:rPr lang="de-DE" dirty="0" err="1" smtClean="0"/>
              <a:t>sia</a:t>
            </a:r>
            <a:r>
              <a:rPr lang="de-DE" dirty="0" smtClean="0"/>
              <a:t> </a:t>
            </a:r>
            <a:r>
              <a:rPr lang="de-DE" dirty="0" err="1" smtClean="0"/>
              <a:t>un</a:t>
            </a:r>
            <a:r>
              <a:rPr lang="de-DE" dirty="0" smtClean="0"/>
              <a:t> </a:t>
            </a:r>
            <a:r>
              <a:rPr lang="de-DE" dirty="0" err="1" smtClean="0"/>
              <a:t>insieme</a:t>
            </a:r>
            <a:r>
              <a:rPr lang="de-DE" dirty="0" smtClean="0"/>
              <a:t> di </a:t>
            </a:r>
            <a:r>
              <a:rPr lang="de-DE" dirty="0" err="1" smtClean="0"/>
              <a:t>criteri</a:t>
            </a:r>
            <a:r>
              <a:rPr lang="de-DE" dirty="0" smtClean="0"/>
              <a:t> di </a:t>
            </a:r>
            <a:r>
              <a:rPr lang="de-DE" dirty="0" err="1" smtClean="0"/>
              <a:t>selezione</a:t>
            </a:r>
            <a:r>
              <a:rPr lang="de-DE" dirty="0" smtClean="0"/>
              <a:t>;</a:t>
            </a:r>
            <a:endParaRPr lang="it-IT" dirty="0" smtClean="0"/>
          </a:p>
          <a:p>
            <a:r>
              <a:rPr lang="de-DE" dirty="0" smtClean="0"/>
              <a:t> la </a:t>
            </a:r>
            <a:r>
              <a:rPr lang="de-DE" dirty="0" err="1" smtClean="0"/>
              <a:t>visione</a:t>
            </a:r>
            <a:r>
              <a:rPr lang="de-DE" dirty="0" smtClean="0"/>
              <a:t> </a:t>
            </a:r>
            <a:r>
              <a:rPr lang="de-DE" dirty="0" err="1" smtClean="0"/>
              <a:t>semplicistica</a:t>
            </a:r>
            <a:r>
              <a:rPr lang="de-DE" dirty="0" smtClean="0"/>
              <a:t> </a:t>
            </a:r>
            <a:r>
              <a:rPr lang="de-DE" dirty="0" err="1" smtClean="0"/>
              <a:t>dell'offerta</a:t>
            </a:r>
            <a:r>
              <a:rPr lang="de-DE" dirty="0" smtClean="0"/>
              <a:t> delle </a:t>
            </a:r>
            <a:r>
              <a:rPr lang="de-DE" dirty="0" err="1" smtClean="0"/>
              <a:t>notizie</a:t>
            </a:r>
            <a:r>
              <a:rPr lang="de-DE" dirty="0" smtClean="0"/>
              <a:t> ;</a:t>
            </a:r>
            <a:endParaRPr lang="it-IT" dirty="0" smtClean="0"/>
          </a:p>
          <a:p>
            <a:r>
              <a:rPr lang="de-DE" dirty="0" smtClean="0"/>
              <a:t> </a:t>
            </a:r>
            <a:r>
              <a:rPr lang="de-DE" dirty="0" err="1" smtClean="0"/>
              <a:t>tendenza</a:t>
            </a:r>
            <a:r>
              <a:rPr lang="de-DE" dirty="0" smtClean="0"/>
              <a:t> ad </a:t>
            </a:r>
            <a:r>
              <a:rPr lang="de-DE" dirty="0" err="1" smtClean="0"/>
              <a:t>individualizzare</a:t>
            </a:r>
            <a:r>
              <a:rPr lang="de-DE" dirty="0" smtClean="0"/>
              <a:t> i </a:t>
            </a:r>
            <a:r>
              <a:rPr lang="de-DE" dirty="0" err="1" smtClean="0"/>
              <a:t>processi</a:t>
            </a:r>
            <a:r>
              <a:rPr lang="de-DE" dirty="0" smtClean="0"/>
              <a:t> di </a:t>
            </a:r>
            <a:r>
              <a:rPr lang="de-DE" dirty="0" err="1" smtClean="0"/>
              <a:t>decisione</a:t>
            </a:r>
            <a:r>
              <a:rPr lang="de-DE" dirty="0" smtClean="0"/>
              <a:t>;</a:t>
            </a:r>
            <a:endParaRPr lang="it-IT" dirty="0"/>
          </a:p>
        </p:txBody>
      </p:sp>
      <p:cxnSp>
        <p:nvCxnSpPr>
          <p:cNvPr id="5" name="Connettore 2 4"/>
          <p:cNvCxnSpPr/>
          <p:nvPr/>
        </p:nvCxnSpPr>
        <p:spPr>
          <a:xfrm>
            <a:off x="4427984" y="2564904"/>
            <a:ext cx="2376264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 flipH="1">
            <a:off x="3563888" y="2564904"/>
            <a:ext cx="864096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>
            <a:off x="4427984" y="2564904"/>
            <a:ext cx="57606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/>
          <p:nvPr/>
        </p:nvCxnSpPr>
        <p:spPr>
          <a:xfrm flipH="1">
            <a:off x="2267744" y="2564904"/>
            <a:ext cx="216024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19256" cy="1512168"/>
          </a:xfrm>
        </p:spPr>
        <p:txBody>
          <a:bodyPr>
            <a:noAutofit/>
          </a:bodyPr>
          <a:lstStyle/>
          <a:p>
            <a:pPr algn="ctr"/>
            <a:r>
              <a:rPr lang="it-IT" sz="4000" dirty="0"/>
              <a:t> </a:t>
            </a:r>
            <a:r>
              <a:rPr lang="it-IT" sz="4000" dirty="0" smtClean="0"/>
              <a:t>La scelta della notizia  ha una ricaduta  nel processo d’integrazione</a:t>
            </a:r>
            <a:endParaRPr lang="it-IT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996952"/>
            <a:ext cx="7715200" cy="3129211"/>
          </a:xfrm>
        </p:spPr>
        <p:txBody>
          <a:bodyPr>
            <a:normAutofit/>
          </a:bodyPr>
          <a:lstStyle/>
          <a:p>
            <a:r>
              <a:rPr lang="it-IT" sz="2800" dirty="0" smtClean="0"/>
              <a:t>Prima ricaduta: fenomeno dell’</a:t>
            </a:r>
            <a:r>
              <a:rPr lang="it-IT" sz="2800" dirty="0" err="1" smtClean="0">
                <a:solidFill>
                  <a:srgbClr val="FF0000"/>
                </a:solidFill>
              </a:rPr>
              <a:t>autopercezione</a:t>
            </a:r>
            <a:endParaRPr lang="it-IT" sz="2800" dirty="0" smtClean="0">
              <a:solidFill>
                <a:srgbClr val="FF0000"/>
              </a:solidFill>
            </a:endParaRPr>
          </a:p>
          <a:p>
            <a:r>
              <a:rPr lang="it-IT" sz="2800" dirty="0" smtClean="0"/>
              <a:t>Seconda ricaduta: </a:t>
            </a:r>
            <a:r>
              <a:rPr lang="it-IT" sz="2800" dirty="0" smtClean="0">
                <a:solidFill>
                  <a:srgbClr val="FF0000"/>
                </a:solidFill>
              </a:rPr>
              <a:t>percezione collettiva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2088232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Mass-media</a:t>
            </a:r>
            <a:br>
              <a:rPr lang="it-IT" dirty="0" smtClean="0"/>
            </a:br>
            <a:r>
              <a:rPr lang="it-IT" dirty="0" smtClean="0"/>
              <a:t>tematiche  affrontate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201219"/>
          </a:xfrm>
        </p:spPr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it-IT" dirty="0" smtClean="0"/>
              <a:t>Criminalità e illegalità subita ed agita dai minori</a:t>
            </a:r>
          </a:p>
          <a:p>
            <a:pPr marL="514350" indent="-514350">
              <a:buFont typeface="+mj-lt"/>
              <a:buAutoNum type="alphaLcParenR"/>
            </a:pPr>
            <a:r>
              <a:rPr lang="it-IT" dirty="0" smtClean="0"/>
              <a:t>Modalità e problemi d’integrazione</a:t>
            </a:r>
          </a:p>
          <a:p>
            <a:pPr marL="514350" indent="-514350">
              <a:buFont typeface="+mj-lt"/>
              <a:buAutoNum type="alphaLcParenR"/>
            </a:pPr>
            <a:r>
              <a:rPr lang="it-IT" dirty="0" smtClean="0"/>
              <a:t>I minori invisibili</a:t>
            </a:r>
          </a:p>
          <a:p>
            <a:pPr marL="514350" indent="-514350"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it-IT" sz="1600" dirty="0" smtClean="0"/>
              <a:t>IMMIGRATI IN TV: </a:t>
            </a:r>
            <a:br>
              <a:rPr lang="it-IT" sz="1600" dirty="0" smtClean="0"/>
            </a:br>
            <a:r>
              <a:rPr lang="it-IT" sz="1600" dirty="0" smtClean="0"/>
              <a:t>CONFRONTO TRA MINORI E ADULTI NELLA DISTRIBUZIONE IN BASE ALL’ARGOMENTO AFFRONTATO</a:t>
            </a:r>
            <a:endParaRPr lang="it-IT" sz="1600" dirty="0"/>
          </a:p>
        </p:txBody>
      </p:sp>
      <p:graphicFrame>
        <p:nvGraphicFramePr>
          <p:cNvPr id="10" name="Segnaposto contenuto 9"/>
          <p:cNvGraphicFramePr>
            <a:graphicFrameLocks noGrp="1"/>
          </p:cNvGraphicFramePr>
          <p:nvPr>
            <p:ph idx="1"/>
          </p:nvPr>
        </p:nvGraphicFramePr>
        <p:xfrm>
          <a:off x="467544" y="1268760"/>
          <a:ext cx="814724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800" dirty="0" smtClean="0"/>
              <a:t>IMMIGRATI IN TV: CONFRONTO TRA</a:t>
            </a:r>
            <a:r>
              <a:rPr lang="it-IT" sz="2800" i="1" dirty="0" smtClean="0"/>
              <a:t> MINORI </a:t>
            </a:r>
            <a:r>
              <a:rPr lang="it-IT" sz="2800" dirty="0" smtClean="0"/>
              <a:t>E </a:t>
            </a:r>
            <a:r>
              <a:rPr lang="it-IT" sz="2800" i="1" dirty="0" smtClean="0"/>
              <a:t>ADULTI </a:t>
            </a:r>
            <a:r>
              <a:rPr lang="it-IT" sz="2800" dirty="0" smtClean="0"/>
              <a:t>NELLA DISTRIBUZIONE </a:t>
            </a:r>
            <a:r>
              <a:rPr lang="it-IT" sz="2800" b="1" dirty="0" smtClean="0"/>
              <a:t>PER SESSO</a:t>
            </a:r>
            <a:endParaRPr lang="it-IT" sz="2800" b="1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MINORI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ADULTI</a:t>
            </a:r>
            <a:endParaRPr lang="it-IT" dirty="0">
              <a:solidFill>
                <a:srgbClr val="FF0000"/>
              </a:solidFill>
            </a:endParaRP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sz="quarter" idx="2"/>
          </p:nvPr>
        </p:nvGraphicFramePr>
        <p:xfrm>
          <a:off x="467544" y="2492896"/>
          <a:ext cx="4040188" cy="3846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11</a:t>
            </a:fld>
            <a:endParaRPr lang="it-IT"/>
          </a:p>
        </p:txBody>
      </p:sp>
      <p:graphicFrame>
        <p:nvGraphicFramePr>
          <p:cNvPr id="12" name="Segnaposto contenuto 11"/>
          <p:cNvGraphicFramePr>
            <a:graphicFrameLocks noGrp="1"/>
          </p:cNvGraphicFramePr>
          <p:nvPr>
            <p:ph sz="quarter" idx="4"/>
          </p:nvPr>
        </p:nvGraphicFramePr>
        <p:xfrm>
          <a:off x="4645025" y="2514600"/>
          <a:ext cx="4041775" cy="3846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400" dirty="0" smtClean="0"/>
              <a:t>IMMIGRATI IN TV: CONFRONTO TRA</a:t>
            </a:r>
            <a:r>
              <a:rPr lang="it-IT" sz="2400" i="1" dirty="0" smtClean="0"/>
              <a:t> MINORI </a:t>
            </a:r>
            <a:r>
              <a:rPr lang="it-IT" sz="2400" dirty="0" smtClean="0"/>
              <a:t>E </a:t>
            </a:r>
            <a:r>
              <a:rPr lang="it-IT" sz="2400" i="1" dirty="0" smtClean="0"/>
              <a:t>ADULTI </a:t>
            </a:r>
            <a:r>
              <a:rPr lang="it-IT" sz="2400" dirty="0" smtClean="0"/>
              <a:t>NELLA DISTRIBUZIONE SEZIONE </a:t>
            </a:r>
            <a:r>
              <a:rPr lang="it-IT" sz="2400" b="1" dirty="0" smtClean="0"/>
              <a:t>TEMATICA DEI TELEGIORNALI</a:t>
            </a:r>
            <a:endParaRPr lang="it-IT" sz="2400" b="1" dirty="0"/>
          </a:p>
        </p:txBody>
      </p:sp>
      <p:graphicFrame>
        <p:nvGraphicFramePr>
          <p:cNvPr id="9" name="Segnaposto contenuto 8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734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CONCLUSIONI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L’ALTRO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i="1" dirty="0" smtClean="0"/>
              <a:t>Lo straniero è fonte di minaccia. Secondo i dati </a:t>
            </a:r>
            <a:r>
              <a:rPr lang="it-IT" i="1" dirty="0" err="1" smtClean="0"/>
              <a:t>istat</a:t>
            </a:r>
            <a:r>
              <a:rPr lang="it-IT" i="1" dirty="0" smtClean="0"/>
              <a:t>, esso rimane tra le principali paure dopo la disoccupazione e la criminalità.</a:t>
            </a:r>
          </a:p>
          <a:p>
            <a:pPr>
              <a:buNone/>
            </a:pPr>
            <a:endParaRPr lang="it-IT" i="1" dirty="0" smtClean="0"/>
          </a:p>
          <a:p>
            <a:r>
              <a:rPr lang="it-IT" dirty="0" smtClean="0"/>
              <a:t>POSSIBILI INTEVENTI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i="1" dirty="0" smtClean="0"/>
              <a:t>Lo stato deve sollecitare il mondo della comunicazione e dare voce anche a quelle minoranze etniche che, silenziosamente, fanno parte della comunità italiana già da tempo.</a:t>
            </a:r>
            <a:endParaRPr lang="it-IT" i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932824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Approfondimenti: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10" name="Segnaposto contenuto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 algn="ctr">
              <a:buNone/>
            </a:pPr>
            <a:r>
              <a:rPr lang="it-IT" sz="4000" dirty="0" smtClean="0">
                <a:solidFill>
                  <a:srgbClr val="0070C0"/>
                </a:solidFill>
              </a:rPr>
              <a:t>  </a:t>
            </a:r>
            <a:r>
              <a:rPr lang="it-IT" sz="4000" b="1" i="1" dirty="0" err="1" smtClean="0">
                <a:solidFill>
                  <a:srgbClr val="0070C0"/>
                </a:solidFill>
              </a:rPr>
              <a:t>…………………</a:t>
            </a:r>
            <a:r>
              <a:rPr lang="it-IT" sz="4000" b="1" i="1" dirty="0" smtClean="0">
                <a:solidFill>
                  <a:srgbClr val="0070C0"/>
                </a:solidFill>
              </a:rPr>
              <a:t>..  e per continuare</a:t>
            </a:r>
            <a:endParaRPr lang="it-IT" sz="4000" b="1" i="1" dirty="0">
              <a:solidFill>
                <a:srgbClr val="0070C0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467600" cy="1486518"/>
          </a:xfrm>
        </p:spPr>
        <p:txBody>
          <a:bodyPr>
            <a:noAutofit/>
          </a:bodyPr>
          <a:lstStyle/>
          <a:p>
            <a:pPr algn="ctr"/>
            <a:r>
              <a:rPr lang="it-IT" sz="2800" b="1" dirty="0" smtClean="0">
                <a:solidFill>
                  <a:srgbClr val="0070C0"/>
                </a:solidFill>
              </a:rPr>
              <a:t>RIFLESSIONE DEL GIORNALISMO</a:t>
            </a:r>
            <a:br>
              <a:rPr lang="it-IT" sz="2800" b="1" dirty="0" smtClean="0">
                <a:solidFill>
                  <a:srgbClr val="0070C0"/>
                </a:solidFill>
              </a:rPr>
            </a:br>
            <a:r>
              <a:rPr lang="it-IT" sz="2800" b="1" dirty="0" smtClean="0">
                <a:solidFill>
                  <a:srgbClr val="0070C0"/>
                </a:solidFill>
              </a:rPr>
              <a:t>E</a:t>
            </a:r>
            <a:br>
              <a:rPr lang="it-IT" sz="2800" b="1" dirty="0" smtClean="0">
                <a:solidFill>
                  <a:srgbClr val="0070C0"/>
                </a:solidFill>
              </a:rPr>
            </a:br>
            <a:r>
              <a:rPr lang="it-IT" sz="2800" b="1" dirty="0" smtClean="0">
                <a:solidFill>
                  <a:srgbClr val="0070C0"/>
                </a:solidFill>
              </a:rPr>
              <a:t>“BUONE NOTIZIE”</a:t>
            </a:r>
            <a:endParaRPr lang="it-IT" sz="2800" b="1" dirty="0">
              <a:solidFill>
                <a:srgbClr val="0070C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000" dirty="0" smtClean="0"/>
              <a:t>CARTA </a:t>
            </a:r>
            <a:r>
              <a:rPr lang="it-IT" sz="2000" dirty="0" err="1" smtClean="0"/>
              <a:t>DI</a:t>
            </a:r>
            <a:r>
              <a:rPr lang="it-IT" sz="2000" dirty="0" smtClean="0"/>
              <a:t> ROMA</a:t>
            </a:r>
          </a:p>
          <a:p>
            <a:pPr>
              <a:buNone/>
            </a:pPr>
            <a:endParaRPr lang="it-IT" sz="2000" dirty="0" smtClean="0"/>
          </a:p>
          <a:p>
            <a:r>
              <a:rPr lang="it-IT" sz="2000" dirty="0" smtClean="0"/>
              <a:t>Protocollo deontologico concernente richiedenti asilo, rifugiati, vittime della tratta e migranti</a:t>
            </a:r>
          </a:p>
          <a:p>
            <a:pPr>
              <a:buNone/>
            </a:pPr>
            <a:endParaRPr lang="it-IT" sz="2000" dirty="0" smtClean="0"/>
          </a:p>
          <a:p>
            <a:pPr>
              <a:buNone/>
            </a:pPr>
            <a:endParaRPr lang="it-IT" sz="2000" dirty="0" smtClean="0"/>
          </a:p>
          <a:p>
            <a:r>
              <a:rPr lang="it-IT" sz="2000" dirty="0" smtClean="0"/>
              <a:t>Redatta da FNSI e dal Consiglio Nazionale dell’Ordine dei Giornalisti</a:t>
            </a:r>
          </a:p>
          <a:p>
            <a:pPr>
              <a:buNone/>
            </a:pPr>
            <a:endParaRPr lang="it-IT" sz="2000" dirty="0" smtClean="0"/>
          </a:p>
          <a:p>
            <a:pPr>
              <a:buNone/>
            </a:pPr>
            <a:endParaRPr lang="it-IT" sz="2000" dirty="0" smtClean="0"/>
          </a:p>
          <a:p>
            <a:r>
              <a:rPr lang="it-IT" sz="2000" dirty="0" smtClean="0"/>
              <a:t>Si fonda sull’art. 2 della legge istitutiva dell’ Ordine:</a:t>
            </a:r>
          </a:p>
          <a:p>
            <a:pPr>
              <a:buNone/>
            </a:pPr>
            <a:r>
              <a:rPr lang="it-IT" sz="2000" i="1" dirty="0" smtClean="0"/>
              <a:t>	</a:t>
            </a:r>
            <a:r>
              <a:rPr lang="it-IT" sz="2000" i="1" u="sng" dirty="0" smtClean="0"/>
              <a:t>Il rispetto della verità sostanziale dei fatti osservati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5400" b="1" dirty="0" smtClean="0">
                <a:solidFill>
                  <a:srgbClr val="0070C0"/>
                </a:solidFill>
              </a:rPr>
              <a:t>FINALITA’:</a:t>
            </a:r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Fornire linee guida per il trattamento delle informazioni riguardanti i richiedenti asilo, </a:t>
            </a:r>
          </a:p>
          <a:p>
            <a:pPr algn="ctr">
              <a:buNone/>
            </a:pPr>
            <a:r>
              <a:rPr lang="it-IT" dirty="0" smtClean="0"/>
              <a:t>i rifugiati, le vittime della tratta ed i migranti nel territorio della Repubblica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>									</a:t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r>
              <a:rPr lang="it-IT" sz="4400" b="1" dirty="0" smtClean="0">
                <a:solidFill>
                  <a:srgbClr val="0070C0"/>
                </a:solidFill>
              </a:rPr>
              <a:t>PRINCIPI</a:t>
            </a:r>
            <a:r>
              <a:rPr lang="it-IT" sz="5400" b="1" dirty="0" smtClean="0">
                <a:solidFill>
                  <a:srgbClr val="0070C0"/>
                </a:solidFill>
              </a:rPr>
              <a:t/>
            </a:r>
            <a:br>
              <a:rPr lang="it-IT" sz="5400" b="1" dirty="0" smtClean="0">
                <a:solidFill>
                  <a:srgbClr val="0070C0"/>
                </a:solidFill>
              </a:rPr>
            </a:br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endParaRPr lang="it-IT" sz="3600" b="1" dirty="0" smtClean="0">
              <a:solidFill>
                <a:srgbClr val="0070C0"/>
              </a:solidFill>
            </a:endParaRPr>
          </a:p>
          <a:p>
            <a:r>
              <a:rPr lang="it-IT" sz="2800" dirty="0" smtClean="0"/>
              <a:t>Adottare termini giuridicamente appropriati</a:t>
            </a:r>
          </a:p>
          <a:p>
            <a:pPr>
              <a:buNone/>
            </a:pPr>
            <a:endParaRPr lang="it-IT" sz="2800" dirty="0" smtClean="0"/>
          </a:p>
          <a:p>
            <a:r>
              <a:rPr lang="it-IT" sz="2800" dirty="0" smtClean="0"/>
              <a:t>Evitare la diffusione di informazioni imprecise, sommarie o distorte riguardanti i richiedenti </a:t>
            </a:r>
            <a:r>
              <a:rPr lang="it-IT" sz="2800" dirty="0" err="1" smtClean="0"/>
              <a:t>asilo……</a:t>
            </a:r>
            <a:endParaRPr lang="it-IT" sz="2800" dirty="0" smtClean="0"/>
          </a:p>
          <a:p>
            <a:endParaRPr lang="it-IT" sz="2800" dirty="0" smtClean="0"/>
          </a:p>
          <a:p>
            <a:r>
              <a:rPr lang="it-IT" sz="2800" dirty="0" smtClean="0"/>
              <a:t>Tutelare i richiedenti asilo che scelgono di parlare con i giornalisti adottando alcune accortezze che non consentano l’identificazione della persona</a:t>
            </a:r>
          </a:p>
          <a:p>
            <a:endParaRPr lang="it-IT" sz="2800" dirty="0" smtClean="0"/>
          </a:p>
          <a:p>
            <a:r>
              <a:rPr lang="it-IT" sz="2800" dirty="0" smtClean="0"/>
              <a:t>Interpellare esperti per fornire al pubblico un’informazione chiara e completa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it-IT" sz="4000" b="1" dirty="0" smtClean="0">
                <a:solidFill>
                  <a:srgbClr val="0070C0"/>
                </a:solidFill>
              </a:rPr>
              <a:t>I MEDIA MULTICULTURALI</a:t>
            </a:r>
            <a:endParaRPr lang="it-IT" sz="4000" dirty="0"/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it-IT" dirty="0" smtClean="0"/>
              <a:t>Numerose iniziative  che promuovono la diversità, la ricchezza e il pluralismo culturale</a:t>
            </a:r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Periodici, quotidiani, siti internet, programmi radio-TV</a:t>
            </a:r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Offrono una piattaforma di discussione tra i migranti e gli “altri”</a:t>
            </a:r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I media culturali testimoniano il bisogno di far sentire nel panorama dell’informazione </a:t>
            </a:r>
          </a:p>
          <a:p>
            <a:pPr algn="ctr">
              <a:buNone/>
            </a:pPr>
            <a:r>
              <a:rPr lang="it-IT" b="1" i="1" u="sng" dirty="0" smtClean="0"/>
              <a:t>una voce che è stata a lungo “parlata” da qualcun altro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96720"/>
          </a:xfrm>
        </p:spPr>
        <p:txBody>
          <a:bodyPr>
            <a:normAutofit/>
          </a:bodyPr>
          <a:lstStyle/>
          <a:p>
            <a:pPr algn="ctr"/>
            <a:r>
              <a:rPr lang="it-IT" sz="4000" b="1" dirty="0" smtClean="0">
                <a:solidFill>
                  <a:srgbClr val="0070C0"/>
                </a:solidFill>
              </a:rPr>
              <a:t>LE COSIDDETTE G2 E I MEDIA</a:t>
            </a:r>
            <a:endParaRPr lang="it-IT" sz="4000" dirty="0"/>
          </a:p>
        </p:txBody>
      </p:sp>
      <p:sp>
        <p:nvSpPr>
          <p:cNvPr id="8" name="Segnaposto contenuto 7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it-IT" dirty="0" smtClean="0"/>
              <a:t>I linguaggi, i modi e i contenuti della comunicazione dei giovani (nativi o migranti) mostrano una grande dimestichezza  con i nuovi media ( blog, </a:t>
            </a:r>
            <a:r>
              <a:rPr lang="it-IT" dirty="0" err="1" smtClean="0"/>
              <a:t>youtube…</a:t>
            </a:r>
            <a:r>
              <a:rPr lang="it-IT" dirty="0" smtClean="0"/>
              <a:t>.)</a:t>
            </a:r>
          </a:p>
          <a:p>
            <a:pPr algn="just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Forum del sito </a:t>
            </a:r>
            <a:r>
              <a:rPr lang="it-IT" dirty="0" smtClean="0">
                <a:hlinkClick r:id="rId2"/>
              </a:rPr>
              <a:t>www.secondegenerazioni.it</a:t>
            </a:r>
            <a:r>
              <a:rPr lang="it-IT" dirty="0" smtClean="0"/>
              <a:t> </a:t>
            </a:r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err="1" smtClean="0"/>
              <a:t>Lookout.tv</a:t>
            </a:r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Altro blog: </a:t>
            </a:r>
            <a:r>
              <a:rPr lang="it-IT" dirty="0" smtClean="0">
                <a:hlinkClick r:id="rId3"/>
              </a:rPr>
              <a:t>www.yallaitalia.it</a:t>
            </a:r>
            <a:endParaRPr lang="it-IT" dirty="0" smtClean="0"/>
          </a:p>
          <a:p>
            <a:pPr algn="ctr"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Necessità di </a:t>
            </a:r>
          </a:p>
          <a:p>
            <a:pPr algn="ctr">
              <a:buNone/>
            </a:pPr>
            <a:r>
              <a:rPr lang="it-IT" i="1" u="sng" dirty="0" smtClean="0"/>
              <a:t>“fare gruppo e di esistere almeno virtualmente</a:t>
            </a:r>
            <a:r>
              <a:rPr lang="it-IT" dirty="0" smtClean="0"/>
              <a:t>”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barco minori.bmp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755576" y="1004560"/>
            <a:ext cx="3672408" cy="2424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magine 2" descr="accattonaggio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004048" y="1060375"/>
            <a:ext cx="3384376" cy="2395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magine 3" descr="sbarco di bambini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>
            <a:off x="2843808" y="3861048"/>
            <a:ext cx="3672408" cy="24974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93264"/>
          </a:xfrm>
        </p:spPr>
        <p:txBody>
          <a:bodyPr>
            <a:normAutofit/>
          </a:bodyPr>
          <a:lstStyle/>
          <a:p>
            <a:r>
              <a:rPr lang="it-IT" sz="2800" dirty="0" smtClean="0"/>
              <a:t>Clandestinità				         accattonaggio</a:t>
            </a:r>
            <a:endParaRPr lang="it-IT" sz="28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20</a:t>
            </a:fld>
            <a:endParaRPr lang="it-IT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fixed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620689"/>
            <a:ext cx="2212848" cy="129614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Immigrati, nuovi sbarchi: salgono a 320 i siriani accolti dall’Italia 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2"/>
          </p:nvPr>
        </p:nvSpPr>
        <p:spPr>
          <a:xfrm>
            <a:off x="609600" y="2060848"/>
            <a:ext cx="2162200" cy="4104455"/>
          </a:xfrm>
        </p:spPr>
        <p:txBody>
          <a:bodyPr>
            <a:normAutofit fontScale="92500" lnSpcReduction="20000"/>
          </a:bodyPr>
          <a:lstStyle/>
          <a:p>
            <a:r>
              <a:rPr lang="it-IT" b="1" dirty="0" smtClean="0"/>
              <a:t>14 settembre 2013</a:t>
            </a:r>
          </a:p>
          <a:p>
            <a:endParaRPr lang="it-IT" b="1" dirty="0" smtClean="0"/>
          </a:p>
          <a:p>
            <a:r>
              <a:rPr lang="it-IT" dirty="0" smtClean="0"/>
              <a:t>Nella notte tra venerdì e sabato sono sbarcati nel porto di </a:t>
            </a:r>
            <a:r>
              <a:rPr lang="it-IT" dirty="0" err="1" smtClean="0"/>
              <a:t>Roccella</a:t>
            </a:r>
            <a:r>
              <a:rPr lang="it-IT" dirty="0" smtClean="0"/>
              <a:t> Ionica 170  immigrati siriani. Quindi è salito a 320 il numero dei profughi provenienti dalla Siria. Tra questi numerose donne e bambini – che a bordo di un barcone stavano navigando verso le coste calabresi. L’imbarcazione è stata intercettata e i migranti sono stati soccorsi dai mezzi della guardia costiera. L’ attività di soccorso sono state rese  difficoltose dalle avverse. Una volta a terra i migranti sono stati accolti e sottoposti alle prime cure mediche. Momentaneamente saranno ospitati in una struttura messa a disposizione dal Comune calabrese.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21</a:t>
            </a:fld>
            <a:endParaRPr lang="it-IT"/>
          </a:p>
        </p:txBody>
      </p:sp>
      <p:pic>
        <p:nvPicPr>
          <p:cNvPr id="1026" name="Picture 2" descr="http://t3.gstatic.com/images?q=tbn:ANd9GcRNrlGRW66Ld11S35uxPGl0t5SjWlQSxoqsrW1ynuTbK4g7F_qgXw">
            <a:hlinkClick r:id="rId2"/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/>
          <a:srcRect l="6561" r="6561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mani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627784" y="1416355"/>
            <a:ext cx="3744416" cy="418630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22</a:t>
            </a:fld>
            <a:endParaRPr lang="it-IT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untitled.bmp"/>
          <p:cNvPicPr>
            <a:picLocks noGrp="1" noChangeAspect="1"/>
          </p:cNvPicPr>
          <p:nvPr isPhoto="1"/>
        </p:nvPicPr>
        <p:blipFill>
          <a:blip r:embed="rId5" cstate="print">
            <a:lum/>
          </a:blip>
          <a:stretch>
            <a:fillRect/>
          </a:stretch>
        </p:blipFill>
        <p:spPr>
          <a:xfrm>
            <a:off x="2051720" y="1700808"/>
            <a:ext cx="4824536" cy="2895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John Lennon - Imagine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6" cstate="print"/>
          <a:stretch>
            <a:fillRect/>
          </a:stretch>
        </p:blipFill>
        <p:spPr>
          <a:xfrm>
            <a:off x="4644008" y="188640"/>
            <a:ext cx="144016" cy="144016"/>
          </a:xfrm>
          <a:prstGeom prst="rect">
            <a:avLst/>
          </a:prstGeom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305800" cy="5328592"/>
          </a:xfrm>
        </p:spPr>
        <p:txBody>
          <a:bodyPr>
            <a:normAutofit/>
          </a:bodyPr>
          <a:lstStyle/>
          <a:p>
            <a:pPr algn="ctr"/>
            <a:r>
              <a:rPr lang="it-IT" sz="3600" dirty="0" smtClean="0"/>
              <a:t>il sogno </a:t>
            </a:r>
            <a:r>
              <a:rPr lang="it-IT" sz="3600" dirty="0" err="1" smtClean="0"/>
              <a:t>………</a:t>
            </a:r>
            <a:r>
              <a:rPr lang="it-IT" sz="3600" dirty="0" smtClean="0"/>
              <a:t>.</a:t>
            </a:r>
            <a:br>
              <a:rPr lang="it-IT" sz="3600" dirty="0" smtClean="0"/>
            </a:br>
            <a:r>
              <a:rPr lang="it-IT" sz="3600" dirty="0" smtClean="0"/>
              <a:t> che tutti vorremmo vedere realizzato</a:t>
            </a:r>
            <a:endParaRPr lang="it-IT" sz="3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9D8C2-6D1C-4BAD-83AC-3A98090A4CA3}" type="slidenum">
              <a:rPr lang="it-IT" smtClean="0"/>
              <a:pPr/>
              <a:t>23</a:t>
            </a:fld>
            <a:endParaRPr lang="it-IT"/>
          </a:p>
        </p:txBody>
      </p:sp>
    </p:spTree>
    <p:custDataLst>
      <p:tags r:id="rId1"/>
    </p:custData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1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862</TotalTime>
  <Words>648</Words>
  <Application>Microsoft Office PowerPoint</Application>
  <PresentationFormat>Presentazione su schermo (4:3)</PresentationFormat>
  <Paragraphs>177</Paragraphs>
  <Slides>23</Slides>
  <Notes>5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Equinozio</vt:lpstr>
      <vt:lpstr>Minori stranieri questioni e prospettive d’accoglienza ed integrazione</vt:lpstr>
      <vt:lpstr>La percezione dei minori stranieri attraverso i mass-media</vt:lpstr>
      <vt:lpstr>COME AFFRONTARE LA DIVERSITA’</vt:lpstr>
      <vt:lpstr>RUOLO DEI MEDIA</vt:lpstr>
      <vt:lpstr>AUTORI – INFLUENZA DEI MEDIA </vt:lpstr>
      <vt:lpstr>MASS-MEDIA E MIGRANTI</vt:lpstr>
      <vt:lpstr>MASS-MEDIA E MIGRANTI</vt:lpstr>
      <vt:lpstr> La scelta della notizia  ha una ricaduta  nel processo d’integrazione</vt:lpstr>
      <vt:lpstr>Mass-media tematiche  affrontate </vt:lpstr>
      <vt:lpstr>IMMIGRATI IN TV:  CONFRONTO TRA MINORI E ADULTI NELLA DISTRIBUZIONE IN BASE ALL’ARGOMENTO AFFRONTATO</vt:lpstr>
      <vt:lpstr>IMMIGRATI IN TV: CONFRONTO TRA MINORI E ADULTI NELLA DISTRIBUZIONE PER SESSO</vt:lpstr>
      <vt:lpstr>IMMIGRATI IN TV: CONFRONTO TRA MINORI E ADULTI NELLA DISTRIBUZIONE SEZIONE TEMATICA DEI TELEGIORNALI</vt:lpstr>
      <vt:lpstr>CONCLUSIONI</vt:lpstr>
      <vt:lpstr>      Approfondimenti: </vt:lpstr>
      <vt:lpstr>RIFLESSIONE DEL GIORNALISMO E “BUONE NOTIZIE”</vt:lpstr>
      <vt:lpstr>FINALITA’:</vt:lpstr>
      <vt:lpstr>                          PRINCIPI </vt:lpstr>
      <vt:lpstr>I MEDIA MULTICULTURALI</vt:lpstr>
      <vt:lpstr>LE COSIDDETTE G2 E I MEDIA</vt:lpstr>
      <vt:lpstr>Clandestinità             accattonaggio</vt:lpstr>
      <vt:lpstr>Immigrati, nuovi sbarchi: salgono a 320 i siriani accolti dall’Italia </vt:lpstr>
      <vt:lpstr>Diapositiva 22</vt:lpstr>
      <vt:lpstr>il sogno ……….  che tutti vorremmo vedere realizzato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Minori stranieri questioni e prospettive d’accoglienza ed integrazione</dc:title>
  <dc:creator> </dc:creator>
  <cp:lastModifiedBy>Anna Grazia Macellari</cp:lastModifiedBy>
  <cp:revision>93</cp:revision>
  <dcterms:created xsi:type="dcterms:W3CDTF">2013-11-21T09:39:54Z</dcterms:created>
  <dcterms:modified xsi:type="dcterms:W3CDTF">2013-12-03T14:43:55Z</dcterms:modified>
</cp:coreProperties>
</file>