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61" r:id="rId18"/>
    <p:sldId id="262" r:id="rId19"/>
    <p:sldId id="263" r:id="rId20"/>
    <p:sldId id="264" r:id="rId21"/>
    <p:sldId id="265" r:id="rId22"/>
    <p:sldId id="269" r:id="rId23"/>
    <p:sldId id="270" r:id="rId24"/>
    <p:sldId id="271" r:id="rId25"/>
    <p:sldId id="266" r:id="rId26"/>
    <p:sldId id="267" r:id="rId27"/>
    <p:sldId id="268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4660"/>
  </p:normalViewPr>
  <p:slideViewPr>
    <p:cSldViewPr>
      <p:cViewPr varScale="1">
        <p:scale>
          <a:sx n="69" d="100"/>
          <a:sy n="69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B1B8B2D-CF78-4A18-AB47-D094EC2A7FB8}" type="datetimeFigureOut">
              <a:rPr lang="it-IT" smtClean="0"/>
              <a:t>03/12/2013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0DE3D3F-B540-4038-9390-DB26B804DF1C}" type="slidenum">
              <a:rPr lang="it-IT" smtClean="0"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taliasonoanchio.it/" TargetMode="External"/><Relationship Id="rId2" Type="http://schemas.openxmlformats.org/officeDocument/2006/relationships/hyperlink" Target="http://www.repubblica.it/cronaca/2011/11/18/news/nuovi_italiani_ricerca_arci-25241349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Seconde_generazioni" TargetMode="External"/><Relationship Id="rId5" Type="http://schemas.openxmlformats.org/officeDocument/2006/relationships/hyperlink" Target="http://it.wikipedia.org/wiki/Milena_Santerini" TargetMode="External"/><Relationship Id="rId4" Type="http://schemas.openxmlformats.org/officeDocument/2006/relationships/hyperlink" Target="http://www.secondegenerazioni.it/g2-nel-2011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2979762"/>
          </a:xfrm>
        </p:spPr>
        <p:txBody>
          <a:bodyPr/>
          <a:lstStyle/>
          <a:p>
            <a:r>
              <a:rPr lang="it-IT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Sogni e bisogni delle seconde generazioni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Lavoro di gruppo eseguito da:</a:t>
            </a:r>
          </a:p>
          <a:p>
            <a:r>
              <a:rPr lang="it-IT" dirty="0" smtClean="0"/>
              <a:t>Eleonora Bellagamba</a:t>
            </a:r>
          </a:p>
          <a:p>
            <a:r>
              <a:rPr lang="it-IT" dirty="0" smtClean="0"/>
              <a:t>Alessio </a:t>
            </a:r>
            <a:r>
              <a:rPr lang="it-IT" dirty="0"/>
              <a:t>C</a:t>
            </a:r>
            <a:r>
              <a:rPr lang="it-IT" dirty="0" smtClean="0"/>
              <a:t>iccarelli</a:t>
            </a:r>
          </a:p>
          <a:p>
            <a:r>
              <a:rPr lang="it-IT" dirty="0" smtClean="0"/>
              <a:t>Diana </a:t>
            </a:r>
            <a:r>
              <a:rPr lang="it-IT" dirty="0"/>
              <a:t>T</a:t>
            </a:r>
            <a:r>
              <a:rPr lang="it-IT" dirty="0" smtClean="0"/>
              <a:t>ravaglini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3292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Che cosa significa il termine ‘seconde generazioni?’</a:t>
            </a:r>
          </a:p>
          <a:p>
            <a:pPr marL="0" indent="0">
              <a:buNone/>
            </a:pP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Figli di immigrati, nati in Italia che non hanno compiuto il percorso migratorio.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u="sng" dirty="0" smtClean="0">
                <a:solidFill>
                  <a:srgbClr val="0070C0"/>
                </a:solidFill>
              </a:rPr>
              <a:t>RUMBAUT </a:t>
            </a:r>
            <a:r>
              <a:rPr lang="it-IT" dirty="0" smtClean="0">
                <a:sym typeface="Wingdings" pitchFamily="2" charset="2"/>
              </a:rPr>
              <a:t> introduce i concetti di generazione 1.5, 1.25 e 1.75</a:t>
            </a:r>
            <a:endParaRPr lang="it-IT" u="sng" dirty="0" smtClean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it-IT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premessa</a:t>
            </a:r>
            <a:r>
              <a:rPr lang="it-IT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it-IT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114800" y="28540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50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2010 si stimano intorno ai 932mila minori stranieri presenti in Italia(e nati in Italia).</a:t>
            </a:r>
          </a:p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Dal 1° gennaio i G2 sono circa il 13,5% di tutti gli stranieri residenti quindi 6 minori stranieri su 10 non hanno compiuto la migrazione </a:t>
            </a:r>
            <a:r>
              <a:rPr lang="it-IT" i="1" dirty="0" smtClean="0"/>
              <a:t>(nuovi italiani).</a:t>
            </a:r>
          </a:p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Ma quanti sono i ragazzi che appartengono alle G2?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29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99247" y="2060848"/>
            <a:ext cx="7745505" cy="4392487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Sviluppano la loro storia sul territorio in cui nascono(ad esempio in </a:t>
            </a:r>
            <a:r>
              <a:rPr lang="it-IT" dirty="0"/>
              <a:t>I</a:t>
            </a:r>
            <a:r>
              <a:rPr lang="it-IT" dirty="0" smtClean="0"/>
              <a:t>talia),</a:t>
            </a:r>
          </a:p>
          <a:p>
            <a:r>
              <a:rPr lang="it-IT" dirty="0" smtClean="0"/>
              <a:t>Instaurano relazioni a scuola,famiglia e società,</a:t>
            </a:r>
          </a:p>
          <a:p>
            <a:r>
              <a:rPr lang="it-IT" dirty="0" smtClean="0"/>
              <a:t>Bilinguismo </a:t>
            </a:r>
          </a:p>
          <a:p>
            <a:r>
              <a:rPr lang="it-IT" dirty="0" smtClean="0"/>
              <a:t>Fungono da snodo tra il passato e il futuro,</a:t>
            </a:r>
          </a:p>
          <a:p>
            <a:r>
              <a:rPr lang="it-IT" dirty="0" smtClean="0"/>
              <a:t>Pluralità del termine perchè si parla di molteplicità di storie,di origini,di appartenenze.</a:t>
            </a:r>
          </a:p>
          <a:p>
            <a:pPr marL="0" indent="0">
              <a:buNone/>
            </a:pPr>
            <a:r>
              <a:rPr lang="it-IT" dirty="0" smtClean="0"/>
              <a:t>Spesso però le storie di vita dei minori sono strettamente legate ai propri familiari(attraversamento di spazi fisici e mentali) di un viaggio alla ricerca di una meta che non sempre corrisponde all’immagine ideale.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POSITIVITA’ DELLE G2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753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 « </a:t>
            </a:r>
            <a:r>
              <a:rPr lang="it-IT" i="1" dirty="0" smtClean="0"/>
              <a:t>Il lavoro interculturale si configura come un itinerario di scoperta,ma soprattutto di comprensione e di intrpretazione dei modi di vivere dell’altro(…). Porsi in ascolto dell’altro significa proporre un intervento di confronto</a:t>
            </a:r>
            <a:r>
              <a:rPr lang="it-IT" dirty="0" smtClean="0"/>
              <a:t> che </a:t>
            </a:r>
            <a:r>
              <a:rPr lang="it-IT" i="1" dirty="0" smtClean="0"/>
              <a:t>non si limiti alla pura conoscenza dell’alterità.(…) La base dell’intervento sarà,invece,(…)la cultura così come viene descritta dall’interno,cercando di evitare le semplificazioni o di ridurre la complessità dei percorsi individuali.»</a:t>
            </a:r>
          </a:p>
          <a:p>
            <a:pPr marL="0" indent="0">
              <a:buNone/>
            </a:pPr>
            <a:r>
              <a:rPr lang="it-IT" i="1" dirty="0"/>
              <a:t> </a:t>
            </a:r>
            <a:r>
              <a:rPr lang="it-IT" i="1" dirty="0" smtClean="0"/>
              <a:t>                                                        Santerini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30520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755576" y="3645024"/>
            <a:ext cx="7745505" cy="648072"/>
          </a:xfrm>
        </p:spPr>
        <p:txBody>
          <a:bodyPr/>
          <a:lstStyle/>
          <a:p>
            <a:r>
              <a:rPr lang="it-IT" dirty="0" smtClean="0"/>
              <a:t>Il problema principale delle </a:t>
            </a:r>
            <a:r>
              <a:rPr lang="it-IT" smtClean="0"/>
              <a:t>giovani generazioni !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CITTADINANZA MANCATA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21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Condizione della persona fisica ( detta cittadino) alla quale l'ordinamento giuridico di 1 stato riconosce la pienezza dei diritti.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Può essere vista come: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status del cittadino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rapporto </a:t>
            </a:r>
            <a:r>
              <a:rPr lang="it-IT" dirty="0">
                <a:solidFill>
                  <a:srgbClr val="000000"/>
                </a:solidFill>
              </a:rPr>
              <a:t>giuridico tra cittadino e stato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CITTADINANZA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48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699247" y="2564904"/>
            <a:ext cx="7745505" cy="3561258"/>
          </a:xfrm>
        </p:spPr>
        <p:txBody>
          <a:bodyPr/>
          <a:lstStyle/>
          <a:p>
            <a:r>
              <a:rPr lang="it-IT" dirty="0">
                <a:solidFill>
                  <a:srgbClr val="000000"/>
                </a:solidFill>
              </a:rPr>
              <a:t>Posizione di un soggetto di diritto (cittadino) a un determinato gruppo sociale(stato/comunità),nell'ambito di un ordinamento giuridico.</a:t>
            </a: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(es: diritto di voto e obbligo di prestare servizio militare...)  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986636"/>
          </a:xfrm>
        </p:spPr>
        <p:txBody>
          <a:bodyPr/>
          <a:lstStyle/>
          <a:p>
            <a:r>
              <a:rPr lang="it-IT" dirty="0" smtClean="0"/>
              <a:t>STATUS DEL CITTADINO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244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699247" y="2420888"/>
            <a:ext cx="7745505" cy="3705274"/>
          </a:xfrm>
        </p:spPr>
        <p:txBody>
          <a:bodyPr/>
          <a:lstStyle/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Posizione di un soggetto di diritto (cittadino) a un determinato gruppo sociale(stato/comunità),nell'ambito di un ordinamento giuridico.</a:t>
            </a: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(es: diritto di voto e obbligo di prestare servizio militare...)  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1224136"/>
          </a:xfrm>
        </p:spPr>
        <p:txBody>
          <a:bodyPr/>
          <a:lstStyle/>
          <a:p>
            <a:r>
              <a:rPr lang="it-IT" dirty="0" smtClean="0"/>
              <a:t>RAPPORTO GIURIDICO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52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699247" y="2420888"/>
            <a:ext cx="7745505" cy="3705274"/>
          </a:xfrm>
        </p:spPr>
        <p:txBody>
          <a:bodyPr/>
          <a:lstStyle/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Il riferimento attualmente in vigore è lo IUS SANGUINIS.</a:t>
            </a: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In vigore dal 1992,tale norma indica come unico mezzo di acquisizione della cittadinanza la nascita da un genitore in possesso della stessa cittadinanza.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CITTADINANZA IN ITALIA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3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000000"/>
                </a:solidFill>
              </a:rPr>
              <a:t>Concezione </a:t>
            </a:r>
            <a:r>
              <a:rPr lang="it-IT" dirty="0">
                <a:solidFill>
                  <a:srgbClr val="000000"/>
                </a:solidFill>
              </a:rPr>
              <a:t>oggettiva della cittadinanza ( basata sul sangue</a:t>
            </a:r>
            <a:r>
              <a:rPr lang="it-IT" dirty="0" smtClean="0">
                <a:solidFill>
                  <a:srgbClr val="000000"/>
                </a:solidFill>
              </a:rPr>
              <a:t>, sulla </a:t>
            </a:r>
            <a:r>
              <a:rPr lang="it-IT" dirty="0">
                <a:solidFill>
                  <a:srgbClr val="000000"/>
                </a:solidFill>
              </a:rPr>
              <a:t>discendenza...)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Si contrappone allo IUS SOLI (concezione soggettiva della cittadinanza)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In </a:t>
            </a:r>
            <a:r>
              <a:rPr lang="it-IT" dirty="0">
                <a:solidFill>
                  <a:srgbClr val="000000"/>
                </a:solidFill>
              </a:rPr>
              <a:t>vigore in circa 164 stati (tra cui l'Italia)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 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IUS SANGUINIS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444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In Italia si applica lo IUS SOLI direttamente in sole 2 circostanti speciali: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Nascita da genitori apolidi ( soggetti privi di ogni cittadinanza e quindi impossibilitati a trasmetterla al bambino)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nascita </a:t>
            </a:r>
            <a:r>
              <a:rPr lang="it-IT" dirty="0">
                <a:solidFill>
                  <a:srgbClr val="000000"/>
                </a:solidFill>
              </a:rPr>
              <a:t>da genitori ignoti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CURIOSITA’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6908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 </a:t>
            </a:r>
            <a:r>
              <a:rPr lang="it-IT" dirty="0">
                <a:solidFill>
                  <a:srgbClr val="000000"/>
                </a:solidFill>
              </a:rPr>
              <a:t>Frammentarietà (dovuta ad un riconoscimento parziale della propria persona/identità tramite un permesso di soggiorno rinnovabile)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Incertezza </a:t>
            </a:r>
            <a:r>
              <a:rPr lang="it-IT" dirty="0">
                <a:solidFill>
                  <a:srgbClr val="000000"/>
                </a:solidFill>
              </a:rPr>
              <a:t>(riguarda il prendere parte ad una realtà che non riconosce i soggetti)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Non </a:t>
            </a:r>
            <a:r>
              <a:rPr lang="it-IT" dirty="0">
                <a:solidFill>
                  <a:srgbClr val="000000"/>
                </a:solidFill>
              </a:rPr>
              <a:t>corrispondenza del senso di appartenenza ( perchè per la legge non basta “sentirsi” italiani per esserlo)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EFFETTI DELLO IUS SANGUINIS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418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solidFill>
                  <a:srgbClr val="000000"/>
                </a:solidFill>
              </a:rPr>
              <a:t>revisione </a:t>
            </a:r>
            <a:r>
              <a:rPr lang="it-IT" dirty="0">
                <a:solidFill>
                  <a:srgbClr val="000000"/>
                </a:solidFill>
              </a:rPr>
              <a:t>della legge a 360 gradi (dal punto di vista sociale,culturale,educativo,normativo...)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dialogo </a:t>
            </a:r>
            <a:r>
              <a:rPr lang="it-IT" dirty="0">
                <a:solidFill>
                  <a:srgbClr val="000000"/>
                </a:solidFill>
              </a:rPr>
              <a:t>tra disciplina normativa e sviluppo sociale (strettamente connessi)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riflessione </a:t>
            </a:r>
            <a:r>
              <a:rPr lang="it-IT" dirty="0">
                <a:solidFill>
                  <a:srgbClr val="000000"/>
                </a:solidFill>
              </a:rPr>
              <a:t>sulla cittadinanza in grado di avviare un agire educativo (nel sociale,per il sociale,con il sociale)</a:t>
            </a: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 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G2 come opportunità di rivedere la norma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FARE?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8404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Tale revisione dovrebbe: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orientare </a:t>
            </a:r>
            <a:r>
              <a:rPr lang="it-IT" dirty="0">
                <a:solidFill>
                  <a:srgbClr val="000000"/>
                </a:solidFill>
              </a:rPr>
              <a:t>alla convivialità</a:t>
            </a:r>
          </a:p>
          <a:p>
            <a:pPr lvl="0">
              <a:buNone/>
            </a:pPr>
            <a:endParaRPr lang="it-IT" dirty="0">
              <a:solidFill>
                <a:srgbClr val="000000"/>
              </a:solidFill>
            </a:endParaRPr>
          </a:p>
          <a:p>
            <a:r>
              <a:rPr lang="it-IT" dirty="0" smtClean="0">
                <a:solidFill>
                  <a:srgbClr val="000000"/>
                </a:solidFill>
              </a:rPr>
              <a:t>incoraggiare </a:t>
            </a:r>
            <a:r>
              <a:rPr lang="it-IT" dirty="0">
                <a:solidFill>
                  <a:srgbClr val="000000"/>
                </a:solidFill>
              </a:rPr>
              <a:t>l'uguaglianza e il riconoscimento reciproco</a:t>
            </a:r>
          </a:p>
          <a:p>
            <a:pPr lvl="0">
              <a:buNone/>
            </a:pPr>
            <a:endParaRPr lang="it-IT" dirty="0"/>
          </a:p>
          <a:p>
            <a:r>
              <a:rPr lang="it-IT" dirty="0" smtClean="0">
                <a:solidFill>
                  <a:srgbClr val="000000"/>
                </a:solidFill>
              </a:rPr>
              <a:t>promuovere </a:t>
            </a:r>
            <a:r>
              <a:rPr lang="it-IT" dirty="0">
                <a:solidFill>
                  <a:srgbClr val="000000"/>
                </a:solidFill>
              </a:rPr>
              <a:t>la CITTADINANZA PARTECIPATA e SVILUPPO DEL TERRITORIO LOCALE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OBIETTIVI DELLA REVISIONE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705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699247" y="3068960"/>
            <a:ext cx="7745505" cy="3057202"/>
          </a:xfrm>
        </p:spPr>
        <p:txBody>
          <a:bodyPr/>
          <a:lstStyle/>
          <a:p>
            <a:pPr lvl="0">
              <a:buNone/>
            </a:pPr>
            <a:endParaRPr lang="it-IT" dirty="0"/>
          </a:p>
          <a:p>
            <a:pPr lvl="0">
              <a:buNone/>
            </a:pPr>
            <a:r>
              <a:rPr lang="it-IT" dirty="0">
                <a:solidFill>
                  <a:srgbClr val="000000"/>
                </a:solidFill>
              </a:rPr>
              <a:t>Come si fa a chiedere partecipazione a chi cittadino non è?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RIFLESSIONE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183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Storie di singoli e famiglie che cambiano il loro legame con le radici dell’origine. Più ci si allontana dal nucleo e più possono nascere conflittualità fra sistemi culturali differenti, per questo è necessario ricondurre la cultura ai portatori di culture.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LE STORIE MIGRANTI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4211960" y="4725144"/>
            <a:ext cx="504056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0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Ci consente cosi di definirla come:</a:t>
            </a:r>
          </a:p>
          <a:p>
            <a:r>
              <a:rPr lang="it-IT" dirty="0" smtClean="0"/>
              <a:t>Dinamica,</a:t>
            </a:r>
          </a:p>
          <a:p>
            <a:r>
              <a:rPr lang="it-IT" dirty="0" smtClean="0"/>
              <a:t>Flessibile,</a:t>
            </a:r>
          </a:p>
          <a:p>
            <a:r>
              <a:rPr lang="it-IT" dirty="0" smtClean="0"/>
              <a:t>In evoluzione,</a:t>
            </a:r>
          </a:p>
          <a:p>
            <a:r>
              <a:rPr lang="it-IT" dirty="0" smtClean="0"/>
              <a:t>Percepita e trasmessa in modo differente da ogni soggetto.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51037" y="116632"/>
            <a:ext cx="7296778" cy="936104"/>
          </a:xfrm>
        </p:spPr>
        <p:txBody>
          <a:bodyPr/>
          <a:lstStyle/>
          <a:p>
            <a:r>
              <a:rPr lang="it-IT" dirty="0" smtClean="0"/>
              <a:t>La cultura quindi…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4339386" y="1052736"/>
            <a:ext cx="36004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921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Mantenimento delle proprie radici culturali ma anche</a:t>
            </a:r>
          </a:p>
          <a:p>
            <a:pPr marL="0" indent="0">
              <a:buNone/>
            </a:pPr>
            <a:endParaRPr lang="it-IT" dirty="0"/>
          </a:p>
          <a:p>
            <a:endParaRPr lang="it-IT" dirty="0" smtClean="0"/>
          </a:p>
          <a:p>
            <a:r>
              <a:rPr lang="it-IT" dirty="0" smtClean="0"/>
              <a:t>Inserimento ed integrazione del proprio figlio all’interno del contesto scolastico, culturale e sociale.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n/>
                <a:solidFill>
                  <a:schemeClr val="accent3"/>
                </a:solidFill>
              </a:rPr>
              <a:t>SPERANZE DELLE FAMIGLIE:</a:t>
            </a:r>
            <a:endParaRPr lang="it-IT" dirty="0"/>
          </a:p>
        </p:txBody>
      </p:sp>
      <p:sp>
        <p:nvSpPr>
          <p:cNvPr id="4" name="Freccia bidirezionale verticale 3"/>
          <p:cNvSpPr/>
          <p:nvPr/>
        </p:nvSpPr>
        <p:spPr>
          <a:xfrm>
            <a:off x="3082694" y="2852936"/>
            <a:ext cx="216024" cy="100811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36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I SOGNI</a:t>
            </a:r>
            <a:r>
              <a:rPr lang="it-IT" dirty="0" smtClean="0"/>
              <a:t>              desideri dei soggetti.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Quelli più vicini sono:</a:t>
            </a:r>
          </a:p>
          <a:p>
            <a:pPr marL="514350" indent="-514350">
              <a:buFont typeface="+mj-lt"/>
              <a:buAutoNum type="arabicPeriod"/>
            </a:pPr>
            <a:r>
              <a:rPr lang="it-IT" u="sng" dirty="0" smtClean="0"/>
              <a:t>Riuscita scolastica non solo a livello base </a:t>
            </a:r>
          </a:p>
          <a:p>
            <a:endParaRPr lang="it-IT" u="sng" dirty="0"/>
          </a:p>
          <a:p>
            <a:pPr marL="0" indent="0">
              <a:buNone/>
            </a:pPr>
            <a:r>
              <a:rPr lang="it-IT" sz="2800" dirty="0"/>
              <a:t> </a:t>
            </a:r>
            <a:r>
              <a:rPr lang="it-IT" sz="2800" dirty="0" smtClean="0"/>
              <a:t>           molto spesso il tasso dell’abbandono            scolastico fra i ragazzi stranieri è molto alto. Alta concentrazione di iscritti nelle scuole superiori in istituti tecnici e professionali. Scarsi iscritti nei licei.</a:t>
            </a:r>
            <a:endParaRPr lang="it-IT" sz="2800" u="sng" dirty="0" smtClean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SOGNI E BISOGNI</a:t>
            </a:r>
            <a:endParaRPr lang="it-IT" dirty="0"/>
          </a:p>
        </p:txBody>
      </p:sp>
      <p:sp>
        <p:nvSpPr>
          <p:cNvPr id="4" name="Freccia a destra 3"/>
          <p:cNvSpPr/>
          <p:nvPr/>
        </p:nvSpPr>
        <p:spPr>
          <a:xfrm>
            <a:off x="2339752" y="2420888"/>
            <a:ext cx="100811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in giù 5"/>
          <p:cNvSpPr/>
          <p:nvPr/>
        </p:nvSpPr>
        <p:spPr>
          <a:xfrm>
            <a:off x="3995936" y="3356992"/>
            <a:ext cx="72008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24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/>
              <a:t>2. </a:t>
            </a:r>
            <a:r>
              <a:rPr lang="it-IT" u="sng" dirty="0" smtClean="0"/>
              <a:t>Inserimento nel mondo del lavoro:</a:t>
            </a:r>
          </a:p>
          <a:p>
            <a:pPr marL="0" indent="0">
              <a:buNone/>
            </a:pPr>
            <a:endParaRPr lang="it-IT" u="sng" dirty="0"/>
          </a:p>
          <a:p>
            <a:pPr marL="0" indent="0">
              <a:buNone/>
            </a:pPr>
            <a:r>
              <a:rPr lang="it-IT" dirty="0" smtClean="0"/>
              <a:t>Reinventare il lavoro, bisogna essere flessibili e creativi in un periodo di crisi come quello odierno.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ln/>
                <a:solidFill>
                  <a:schemeClr val="accent3"/>
                </a:solidFill>
              </a:rPr>
              <a:t>SOGNI E BISOGNI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923928" y="2636912"/>
            <a:ext cx="14401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002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rete G2 è l’organizzazione più riconosciuta a livello nazionale, fondata sulle seconde generazioni.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dirty="0" smtClean="0"/>
              <a:t>La rete G2 è un’organizzazione apartitica fondata da figli di immigrati e rifugiati nati e/o cresciuti in </a:t>
            </a:r>
            <a:r>
              <a:rPr lang="it-IT" dirty="0"/>
              <a:t>I</a:t>
            </a:r>
            <a:r>
              <a:rPr lang="it-IT" dirty="0" smtClean="0"/>
              <a:t>talia.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it-IT" dirty="0" smtClean="0"/>
              <a:t>Ascoltare le voci delle G2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16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È intesa come un PROCESSO che trasforma l’italia di generazione in generazione.</a:t>
            </a:r>
          </a:p>
          <a:p>
            <a:endParaRPr lang="it-IT" dirty="0"/>
          </a:p>
          <a:p>
            <a:r>
              <a:rPr lang="it-IT" dirty="0" smtClean="0"/>
              <a:t>La rete G2 è un network di cittadini del mondo (Asia,Africa,Europa e America Latina) che lavorano insieme su due punti:</a:t>
            </a:r>
          </a:p>
          <a:p>
            <a:pPr marL="457200" indent="-457200">
              <a:buFont typeface="+mj-lt"/>
              <a:buAutoNum type="arabicPeriod"/>
            </a:pPr>
            <a:r>
              <a:rPr lang="it-IT" u="sng" dirty="0"/>
              <a:t> </a:t>
            </a:r>
            <a:r>
              <a:rPr lang="it-IT" u="sng" dirty="0" smtClean="0"/>
              <a:t>i diritti negati alle seconde generazioni senza cittadinanza italiana;</a:t>
            </a:r>
          </a:p>
          <a:p>
            <a:pPr marL="457200" indent="-457200">
              <a:buFont typeface="+mj-lt"/>
              <a:buAutoNum type="arabicPeriod"/>
            </a:pPr>
            <a:r>
              <a:rPr lang="it-IT" u="sng" dirty="0" smtClean="0"/>
              <a:t>l’identità come incontro di più culture.</a:t>
            </a:r>
            <a:endParaRPr lang="it-IT" u="sng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1656184"/>
          </a:xfrm>
        </p:spPr>
        <p:txBody>
          <a:bodyPr/>
          <a:lstStyle/>
          <a:p>
            <a:r>
              <a:rPr lang="it-IT" dirty="0" smtClean="0"/>
              <a:t>Come intendono l’immigrazione i G2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702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In Italia un’azione recente della rete G2 è «l’Italia sono anch’io: giornata nazionale di raccolta firme».</a:t>
            </a:r>
          </a:p>
          <a:p>
            <a:r>
              <a:rPr lang="it-IT" dirty="0" smtClean="0"/>
              <a:t>Questo progetto prevede di presentare al parlamento una proposta di legge di iniziativa popolare su due tematiche: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/>
              <a:t> </a:t>
            </a:r>
            <a:r>
              <a:rPr lang="it-IT" dirty="0" smtClean="0"/>
              <a:t>la riforma della legge italiana sulla cittadinanza per estendere il diritto di cittadinanza ai figli minori di immigrati o che arrivano da piccoli.</a:t>
            </a:r>
          </a:p>
          <a:p>
            <a:pPr marL="457200" indent="-457200">
              <a:buFont typeface="+mj-lt"/>
              <a:buAutoNum type="arabicPeriod"/>
            </a:pPr>
            <a:r>
              <a:rPr lang="it-IT" dirty="0" smtClean="0"/>
              <a:t>l’estensione del diritto di voto amministrativo ai cittadini stranieri regolarmente residenti da almeno 5anni.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1291750"/>
          </a:xfrm>
        </p:spPr>
        <p:txBody>
          <a:bodyPr/>
          <a:lstStyle/>
          <a:p>
            <a:r>
              <a:rPr lang="it-IT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Il progetto italiano</a:t>
            </a:r>
            <a:r>
              <a:rPr lang="it-IT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it-IT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5970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hlinkClick r:id="rId2"/>
              </a:rPr>
              <a:t>http://www.repubblica.it/cronaca/2011/11/18/news/nuovi_italiani_ricerca_arci-25241349/</a:t>
            </a:r>
            <a:endParaRPr lang="it-IT" dirty="0" smtClean="0"/>
          </a:p>
          <a:p>
            <a:r>
              <a:rPr lang="it-IT" smtClean="0">
                <a:hlinkClick r:id="rId3"/>
              </a:rPr>
              <a:t>http</a:t>
            </a:r>
            <a:r>
              <a:rPr lang="it-IT" dirty="0" smtClean="0">
                <a:hlinkClick r:id="rId3"/>
              </a:rPr>
              <a:t>://www.litaliasonoanchio.it/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http://www.secondegenerazioni.it/g2-nel-2011/</a:t>
            </a:r>
            <a:endParaRPr lang="it-IT" dirty="0" smtClean="0"/>
          </a:p>
          <a:p>
            <a:r>
              <a:rPr lang="it-IT" dirty="0" smtClean="0">
                <a:hlinkClick r:id="rId5"/>
              </a:rPr>
              <a:t>http://it.wikipedia.org/wiki/Milena_Santerini</a:t>
            </a:r>
            <a:endParaRPr lang="it-IT" dirty="0" smtClean="0"/>
          </a:p>
          <a:p>
            <a:r>
              <a:rPr lang="it-IT" dirty="0" smtClean="0">
                <a:hlinkClick r:id="rId6"/>
              </a:rPr>
              <a:t>http://it.wikipedia.org/wiki/Seconde_generazioni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 approfondire…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944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47900"/>
            <a:ext cx="8352928" cy="4133428"/>
          </a:xfr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Seconde generazioni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522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19" y="2132856"/>
            <a:ext cx="4770345" cy="4608512"/>
          </a:xfrm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Seconde generazioni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4509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311</TotalTime>
  <Words>1036</Words>
  <Application>Microsoft Office PowerPoint</Application>
  <PresentationFormat>Presentazione su schermo (4:3)</PresentationFormat>
  <Paragraphs>129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28" baseType="lpstr">
      <vt:lpstr>Copertina</vt:lpstr>
      <vt:lpstr>Sogni e bisogni delle seconde generazioni</vt:lpstr>
      <vt:lpstr>premessa </vt:lpstr>
      <vt:lpstr>Ma quanti sono i ragazzi che appartengono alle G2?</vt:lpstr>
      <vt:lpstr>POSITIVITA’ DELLE G2</vt:lpstr>
      <vt:lpstr>Presentazione standard di PowerPoint</vt:lpstr>
      <vt:lpstr>LA CITTADINANZA MANCATA</vt:lpstr>
      <vt:lpstr>LA CITTADINANZA</vt:lpstr>
      <vt:lpstr>STATUS DEL CITTADINO</vt:lpstr>
      <vt:lpstr>RAPPORTO GIURIDICO</vt:lpstr>
      <vt:lpstr>CITTADINANZA IN ITALIA</vt:lpstr>
      <vt:lpstr>IUS SANGUINIS</vt:lpstr>
      <vt:lpstr>CURIOSITA’</vt:lpstr>
      <vt:lpstr>EFFETTI DELLO IUS SANGUINIS</vt:lpstr>
      <vt:lpstr>COSA FARE?</vt:lpstr>
      <vt:lpstr>OBIETTIVI DELLA REVISIONE</vt:lpstr>
      <vt:lpstr>RIFLESSIONE</vt:lpstr>
      <vt:lpstr>LE STORIE MIGRANTI</vt:lpstr>
      <vt:lpstr>La cultura quindi…</vt:lpstr>
      <vt:lpstr>SPERANZE DELLE FAMIGLIE:</vt:lpstr>
      <vt:lpstr>SOGNI E BISOGNI</vt:lpstr>
      <vt:lpstr>SOGNI E BISOGNI</vt:lpstr>
      <vt:lpstr>Ascoltare le voci delle G2</vt:lpstr>
      <vt:lpstr>Come intendono l’immigrazione i G2</vt:lpstr>
      <vt:lpstr>Il progetto italiano </vt:lpstr>
      <vt:lpstr>Per approfondire…</vt:lpstr>
      <vt:lpstr>Seconde generazioni</vt:lpstr>
      <vt:lpstr>Seconde generazioni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Sogni e bisogni delle seconde generazioni</dc:title>
  <dc:creator>fioravanti</dc:creator>
  <cp:lastModifiedBy>fioravanti</cp:lastModifiedBy>
  <cp:revision>36</cp:revision>
  <dcterms:created xsi:type="dcterms:W3CDTF">2013-12-01T15:46:09Z</dcterms:created>
  <dcterms:modified xsi:type="dcterms:W3CDTF">2013-12-03T15:25:26Z</dcterms:modified>
</cp:coreProperties>
</file>