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53"/>
  </p:notesMasterIdLst>
  <p:sldIdLst>
    <p:sldId id="256" r:id="rId2"/>
    <p:sldId id="257" r:id="rId3"/>
    <p:sldId id="258" r:id="rId4"/>
    <p:sldId id="259" r:id="rId5"/>
    <p:sldId id="260" r:id="rId6"/>
    <p:sldId id="261" r:id="rId7"/>
    <p:sldId id="262" r:id="rId8"/>
    <p:sldId id="263" r:id="rId9"/>
    <p:sldId id="264" r:id="rId10"/>
    <p:sldId id="265" r:id="rId11"/>
    <p:sldId id="267" r:id="rId12"/>
    <p:sldId id="266" r:id="rId13"/>
    <p:sldId id="268" r:id="rId14"/>
    <p:sldId id="269" r:id="rId15"/>
    <p:sldId id="270" r:id="rId16"/>
    <p:sldId id="271" r:id="rId17"/>
    <p:sldId id="272" r:id="rId18"/>
    <p:sldId id="273" r:id="rId19"/>
    <p:sldId id="274" r:id="rId20"/>
    <p:sldId id="275"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3" r:id="rId37"/>
    <p:sldId id="294" r:id="rId38"/>
    <p:sldId id="292" r:id="rId39"/>
    <p:sldId id="295" r:id="rId40"/>
    <p:sldId id="296" r:id="rId41"/>
    <p:sldId id="297" r:id="rId42"/>
    <p:sldId id="307" r:id="rId43"/>
    <p:sldId id="298" r:id="rId44"/>
    <p:sldId id="299" r:id="rId45"/>
    <p:sldId id="301" r:id="rId46"/>
    <p:sldId id="300" r:id="rId47"/>
    <p:sldId id="302" r:id="rId48"/>
    <p:sldId id="303" r:id="rId49"/>
    <p:sldId id="304" r:id="rId50"/>
    <p:sldId id="305" r:id="rId51"/>
    <p:sldId id="306" r:id="rId52"/>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AEDEA"/>
    <a:srgbClr val="F3D7D1"/>
  </p:clrMru>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8" d="100"/>
          <a:sy n="88" d="100"/>
        </p:scale>
        <p:origin x="-1062"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D81D1D2-0AAD-4668-A601-18F89C89C611}" type="datetimeFigureOut">
              <a:rPr lang="it-IT" smtClean="0"/>
              <a:pPr/>
              <a:t>01/05/2013</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935F3B0-9054-4BA6-9204-ED84E85AF8D0}"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bg>
      <p:bgRef idx="1001">
        <a:schemeClr val="bg2"/>
      </p:bgRef>
    </p:bg>
    <p:spTree>
      <p:nvGrpSpPr>
        <p:cNvPr id="1" name=""/>
        <p:cNvGrpSpPr/>
        <p:nvPr/>
      </p:nvGrpSpPr>
      <p:grpSpPr>
        <a:xfrm>
          <a:off x="0" y="0"/>
          <a:ext cx="0" cy="0"/>
          <a:chOff x="0" y="0"/>
          <a:chExt cx="0" cy="0"/>
        </a:xfrm>
      </p:grpSpPr>
      <p:sp>
        <p:nvSpPr>
          <p:cNvPr id="15" name="Rettangolo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ttangolo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ottotitolo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28" name="Segnaposto data 27"/>
          <p:cNvSpPr>
            <a:spLocks noGrp="1"/>
          </p:cNvSpPr>
          <p:nvPr>
            <p:ph type="dt" sz="half" idx="10"/>
          </p:nvPr>
        </p:nvSpPr>
        <p:spPr/>
        <p:txBody>
          <a:bodyPr/>
          <a:lstStyle/>
          <a:p>
            <a:fld id="{18DD71EF-B4D5-4D61-ABE7-A2DA2C0A9B0F}" type="datetime1">
              <a:rPr lang="it-IT" smtClean="0"/>
              <a:pPr/>
              <a:t>01/05/2013</a:t>
            </a:fld>
            <a:endParaRPr lang="it-IT"/>
          </a:p>
        </p:txBody>
      </p:sp>
      <p:sp>
        <p:nvSpPr>
          <p:cNvPr id="17" name="Segnaposto piè di pagina 16"/>
          <p:cNvSpPr>
            <a:spLocks noGrp="1"/>
          </p:cNvSpPr>
          <p:nvPr>
            <p:ph type="ftr" sz="quarter" idx="11"/>
          </p:nvPr>
        </p:nvSpPr>
        <p:spPr/>
        <p:txBody>
          <a:bodyPr/>
          <a:lstStyle/>
          <a:p>
            <a:r>
              <a:rPr lang="it-IT" smtClean="0"/>
              <a:t>Alessandrini Sabrina _ Università di Macerata</a:t>
            </a:r>
            <a:endParaRPr lang="it-IT"/>
          </a:p>
        </p:txBody>
      </p:sp>
      <p:sp>
        <p:nvSpPr>
          <p:cNvPr id="7" name="Connettore 1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ttangolo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e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e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egnaposto numero diapositiva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8E1BA9F5-FEC7-449B-9A77-1FA26A0B8BD4}" type="slidenum">
              <a:rPr lang="it-IT" smtClean="0"/>
              <a:pPr/>
              <a:t>‹N›</a:t>
            </a:fld>
            <a:endParaRPr lang="it-IT"/>
          </a:p>
        </p:txBody>
      </p:sp>
      <p:sp>
        <p:nvSpPr>
          <p:cNvPr id="8" name="Titolo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solidFill>
                  <a:schemeClr val="accent3">
                    <a:shade val="75000"/>
                  </a:schemeClr>
                </a:solidFill>
              </a:defRPr>
            </a:lvl1pPr>
          </a:lstStyle>
          <a:p>
            <a:r>
              <a:rPr kumimoji="0" lang="it-IT" smtClean="0"/>
              <a:t>Fare clic per modificare lo stile del titolo</a:t>
            </a:r>
            <a:endParaRPr kumimoji="0" lang="en-US"/>
          </a:p>
        </p:txBody>
      </p:sp>
      <p:sp>
        <p:nvSpPr>
          <p:cNvPr id="4" name="Segnaposto data 3"/>
          <p:cNvSpPr>
            <a:spLocks noGrp="1"/>
          </p:cNvSpPr>
          <p:nvPr>
            <p:ph type="dt" sz="half" idx="10"/>
          </p:nvPr>
        </p:nvSpPr>
        <p:spPr/>
        <p:txBody>
          <a:bodyPr/>
          <a:lstStyle/>
          <a:p>
            <a:fld id="{EE678D27-E29A-4813-8172-AEEC37B79A2B}" type="datetime1">
              <a:rPr lang="it-IT" smtClean="0"/>
              <a:pPr/>
              <a:t>01/05/2013</a:t>
            </a:fld>
            <a:endParaRPr lang="it-IT"/>
          </a:p>
        </p:txBody>
      </p:sp>
      <p:sp>
        <p:nvSpPr>
          <p:cNvPr id="5" name="Segnaposto piè di pagina 4"/>
          <p:cNvSpPr>
            <a:spLocks noGrp="1"/>
          </p:cNvSpPr>
          <p:nvPr>
            <p:ph type="ftr" sz="quarter" idx="11"/>
          </p:nvPr>
        </p:nvSpPr>
        <p:spPr/>
        <p:txBody>
          <a:bodyPr/>
          <a:lstStyle/>
          <a:p>
            <a:r>
              <a:rPr lang="it-IT" smtClean="0"/>
              <a:t>Alessandrini Sabrina _ Università di Macerata</a:t>
            </a:r>
            <a:endParaRPr lang="it-IT"/>
          </a:p>
        </p:txBody>
      </p:sp>
      <p:sp>
        <p:nvSpPr>
          <p:cNvPr id="6" name="Segnaposto numero diapositiva 5"/>
          <p:cNvSpPr>
            <a:spLocks noGrp="1"/>
          </p:cNvSpPr>
          <p:nvPr>
            <p:ph type="sldNum" sz="quarter" idx="12"/>
          </p:nvPr>
        </p:nvSpPr>
        <p:spPr>
          <a:xfrm>
            <a:off x="4361688" y="1026372"/>
            <a:ext cx="457200" cy="441325"/>
          </a:xfrm>
        </p:spPr>
        <p:txBody>
          <a:bodyPr/>
          <a:lstStyle/>
          <a:p>
            <a:fld id="{8E1BA9F5-FEC7-449B-9A77-1FA26A0B8BD4}" type="slidenum">
              <a:rPr lang="it-IT" smtClean="0"/>
              <a:pPr/>
              <a:t>‹N›</a:t>
            </a:fld>
            <a:endParaRPr lang="it-IT"/>
          </a:p>
        </p:txBody>
      </p:sp>
      <p:sp>
        <p:nvSpPr>
          <p:cNvPr id="8" name="Segnaposto contenuto 7"/>
          <p:cNvSpPr>
            <a:spLocks noGrp="1"/>
          </p:cNvSpPr>
          <p:nvPr>
            <p:ph sz="quarter" idx="1"/>
          </p:nvPr>
        </p:nvSpPr>
        <p:spPr>
          <a:xfrm>
            <a:off x="301752" y="1527048"/>
            <a:ext cx="8503920"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1">
        <a:schemeClr val="bg1"/>
      </p:bgRef>
    </p:bg>
    <p:spTree>
      <p:nvGrpSpPr>
        <p:cNvPr id="1" name=""/>
        <p:cNvGrpSpPr/>
        <p:nvPr/>
      </p:nvGrpSpPr>
      <p:grpSpPr>
        <a:xfrm>
          <a:off x="0" y="0"/>
          <a:ext cx="0" cy="0"/>
          <a:chOff x="0" y="0"/>
          <a:chExt cx="0" cy="0"/>
        </a:xfrm>
      </p:grpSpPr>
      <p:sp>
        <p:nvSpPr>
          <p:cNvPr id="17" name="Rettangolo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ttangolo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ttangolo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Segnaposto testo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13" name="Rettangolo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ttangolo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Segnaposto piè di pagina 4"/>
          <p:cNvSpPr>
            <a:spLocks noGrp="1"/>
          </p:cNvSpPr>
          <p:nvPr>
            <p:ph type="ftr" sz="quarter" idx="11"/>
          </p:nvPr>
        </p:nvSpPr>
        <p:spPr/>
        <p:txBody>
          <a:bodyPr/>
          <a:lstStyle/>
          <a:p>
            <a:r>
              <a:rPr lang="it-IT" smtClean="0"/>
              <a:t>Alessandrini Sabrina _ Università di Macerata</a:t>
            </a:r>
            <a:endParaRPr lang="it-IT"/>
          </a:p>
        </p:txBody>
      </p:sp>
      <p:sp>
        <p:nvSpPr>
          <p:cNvPr id="4" name="Segnaposto data 3"/>
          <p:cNvSpPr>
            <a:spLocks noGrp="1"/>
          </p:cNvSpPr>
          <p:nvPr>
            <p:ph type="dt" sz="half" idx="10"/>
          </p:nvPr>
        </p:nvSpPr>
        <p:spPr/>
        <p:txBody>
          <a:bodyPr/>
          <a:lstStyle/>
          <a:p>
            <a:fld id="{9A8127EE-4C5A-45F9-82FA-3D7ED8355DFF}" type="datetime1">
              <a:rPr lang="it-IT" smtClean="0"/>
              <a:pPr/>
              <a:t>01/05/2013</a:t>
            </a:fld>
            <a:endParaRPr lang="it-IT"/>
          </a:p>
        </p:txBody>
      </p:sp>
      <p:sp>
        <p:nvSpPr>
          <p:cNvPr id="8" name="Connettore 1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e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e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egnaposto numero diapositiva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8E1BA9F5-FEC7-449B-9A77-1FA26A0B8BD4}" type="slidenum">
              <a:rPr lang="it-IT" smtClean="0"/>
              <a:pPr/>
              <a:t>‹N›</a:t>
            </a:fld>
            <a:endParaRPr lang="it-IT"/>
          </a:p>
        </p:txBody>
      </p:sp>
      <p:sp>
        <p:nvSpPr>
          <p:cNvPr id="2" name="Titolo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301752" y="228600"/>
            <a:ext cx="8534400" cy="758952"/>
          </a:xfrm>
        </p:spPr>
        <p:txBody>
          <a:bodyPr/>
          <a:lstStyle/>
          <a:p>
            <a:r>
              <a:rPr kumimoji="0" lang="it-IT" smtClean="0"/>
              <a:t>Fare clic per modificare lo stile del titolo</a:t>
            </a:r>
            <a:endParaRPr kumimoji="0" lang="en-US"/>
          </a:p>
        </p:txBody>
      </p:sp>
      <p:sp>
        <p:nvSpPr>
          <p:cNvPr id="5" name="Segnaposto data 4"/>
          <p:cNvSpPr>
            <a:spLocks noGrp="1"/>
          </p:cNvSpPr>
          <p:nvPr>
            <p:ph type="dt" sz="half" idx="10"/>
          </p:nvPr>
        </p:nvSpPr>
        <p:spPr>
          <a:xfrm>
            <a:off x="5791200" y="6409944"/>
            <a:ext cx="3044952" cy="365760"/>
          </a:xfrm>
        </p:spPr>
        <p:txBody>
          <a:bodyPr/>
          <a:lstStyle/>
          <a:p>
            <a:fld id="{25D0111B-E35A-4E8E-B332-B2CE13D2D6CA}" type="datetime1">
              <a:rPr lang="it-IT" smtClean="0"/>
              <a:pPr/>
              <a:t>01/05/2013</a:t>
            </a:fld>
            <a:endParaRPr lang="it-IT"/>
          </a:p>
        </p:txBody>
      </p:sp>
      <p:sp>
        <p:nvSpPr>
          <p:cNvPr id="6" name="Segnaposto piè di pagina 5"/>
          <p:cNvSpPr>
            <a:spLocks noGrp="1"/>
          </p:cNvSpPr>
          <p:nvPr>
            <p:ph type="ftr" sz="quarter" idx="11"/>
          </p:nvPr>
        </p:nvSpPr>
        <p:spPr/>
        <p:txBody>
          <a:bodyPr/>
          <a:lstStyle/>
          <a:p>
            <a:r>
              <a:rPr lang="it-IT" smtClean="0"/>
              <a:t>Alessandrini Sabrina _ Università di Macerata</a:t>
            </a:r>
            <a:endParaRPr lang="it-IT"/>
          </a:p>
        </p:txBody>
      </p:sp>
      <p:sp>
        <p:nvSpPr>
          <p:cNvPr id="7" name="Segnaposto numero diapositiva 6"/>
          <p:cNvSpPr>
            <a:spLocks noGrp="1"/>
          </p:cNvSpPr>
          <p:nvPr>
            <p:ph type="sldNum" sz="quarter" idx="12"/>
          </p:nvPr>
        </p:nvSpPr>
        <p:spPr/>
        <p:txBody>
          <a:bodyPr/>
          <a:lstStyle/>
          <a:p>
            <a:fld id="{8E1BA9F5-FEC7-449B-9A77-1FA26A0B8BD4}" type="slidenum">
              <a:rPr lang="it-IT" smtClean="0"/>
              <a:pPr/>
              <a:t>‹N›</a:t>
            </a:fld>
            <a:endParaRPr lang="it-IT"/>
          </a:p>
        </p:txBody>
      </p:sp>
      <p:sp>
        <p:nvSpPr>
          <p:cNvPr id="8" name="Connettore 1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Segnaposto contenuto 9"/>
          <p:cNvSpPr>
            <a:spLocks noGrp="1"/>
          </p:cNvSpPr>
          <p:nvPr>
            <p:ph sz="half" idx="1"/>
          </p:nvPr>
        </p:nvSpPr>
        <p:spPr>
          <a:xfrm>
            <a:off x="301752" y="1371600"/>
            <a:ext cx="4038600" cy="4681728"/>
          </a:xfrm>
        </p:spPr>
        <p:txBody>
          <a:bodyPr/>
          <a:lstStyle>
            <a:lvl1pPr>
              <a:defRPr sz="2500"/>
            </a:lvl1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2" name="Segnaposto contenuto 11"/>
          <p:cNvSpPr>
            <a:spLocks noGrp="1"/>
          </p:cNvSpPr>
          <p:nvPr>
            <p:ph sz="half" idx="2"/>
          </p:nvPr>
        </p:nvSpPr>
        <p:spPr>
          <a:xfrm>
            <a:off x="4800600" y="1371600"/>
            <a:ext cx="4038600" cy="4681728"/>
          </a:xfrm>
        </p:spPr>
        <p:txBody>
          <a:bodyPr/>
          <a:lstStyle>
            <a:lvl1pPr>
              <a:defRPr sz="2500"/>
            </a:lvl1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nfronto">
    <p:bg>
      <p:bgRef idx="1001">
        <a:schemeClr val="bg2"/>
      </p:bgRef>
    </p:bg>
    <p:spTree>
      <p:nvGrpSpPr>
        <p:cNvPr id="1" name=""/>
        <p:cNvGrpSpPr/>
        <p:nvPr/>
      </p:nvGrpSpPr>
      <p:grpSpPr>
        <a:xfrm>
          <a:off x="0" y="0"/>
          <a:ext cx="0" cy="0"/>
          <a:chOff x="0" y="0"/>
          <a:chExt cx="0" cy="0"/>
        </a:xfrm>
      </p:grpSpPr>
      <p:sp>
        <p:nvSpPr>
          <p:cNvPr id="10" name="Connettore 1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ttangolo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ttangolo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ttangolo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ttangolo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ttangolo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Segnaposto testo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7" name="Segnaposto data 6"/>
          <p:cNvSpPr>
            <a:spLocks noGrp="1"/>
          </p:cNvSpPr>
          <p:nvPr>
            <p:ph type="dt" sz="half" idx="10"/>
          </p:nvPr>
        </p:nvSpPr>
        <p:spPr/>
        <p:txBody>
          <a:bodyPr/>
          <a:lstStyle/>
          <a:p>
            <a:fld id="{F999646A-8511-4FE8-9EAF-31FE8FD69D5E}" type="datetime1">
              <a:rPr lang="it-IT" smtClean="0"/>
              <a:pPr/>
              <a:t>01/05/2013</a:t>
            </a:fld>
            <a:endParaRPr lang="it-IT"/>
          </a:p>
        </p:txBody>
      </p:sp>
      <p:sp>
        <p:nvSpPr>
          <p:cNvPr id="8" name="Segnaposto piè di pagina 7"/>
          <p:cNvSpPr>
            <a:spLocks noGrp="1"/>
          </p:cNvSpPr>
          <p:nvPr>
            <p:ph type="ftr" sz="quarter" idx="11"/>
          </p:nvPr>
        </p:nvSpPr>
        <p:spPr>
          <a:xfrm>
            <a:off x="304800" y="6409944"/>
            <a:ext cx="3581400" cy="365760"/>
          </a:xfrm>
        </p:spPr>
        <p:txBody>
          <a:bodyPr/>
          <a:lstStyle/>
          <a:p>
            <a:r>
              <a:rPr lang="it-IT" smtClean="0"/>
              <a:t>Alessandrini Sabrina _ Università di Macerata</a:t>
            </a:r>
            <a:endParaRPr lang="it-IT"/>
          </a:p>
        </p:txBody>
      </p:sp>
      <p:sp>
        <p:nvSpPr>
          <p:cNvPr id="15" name="Connettore 1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Segnaposto contenuto 23"/>
          <p:cNvSpPr>
            <a:spLocks noGrp="1"/>
          </p:cNvSpPr>
          <p:nvPr>
            <p:ph sz="quarter" idx="2"/>
          </p:nvPr>
        </p:nvSpPr>
        <p:spPr>
          <a:xfrm>
            <a:off x="301752" y="2471383"/>
            <a:ext cx="4041648" cy="3818404"/>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6" name="Segnaposto contenuto 25"/>
          <p:cNvSpPr>
            <a:spLocks noGrp="1"/>
          </p:cNvSpPr>
          <p:nvPr>
            <p:ph sz="quarter" idx="4"/>
          </p:nvPr>
        </p:nvSpPr>
        <p:spPr>
          <a:xfrm>
            <a:off x="4800600" y="2471383"/>
            <a:ext cx="4038600" cy="3822192"/>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5" name="Ovale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e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egnaposto numero diapositiva 8"/>
          <p:cNvSpPr>
            <a:spLocks noGrp="1"/>
          </p:cNvSpPr>
          <p:nvPr>
            <p:ph type="sldNum" sz="quarter" idx="12"/>
          </p:nvPr>
        </p:nvSpPr>
        <p:spPr>
          <a:xfrm>
            <a:off x="4343400" y="1042416"/>
            <a:ext cx="457200" cy="441325"/>
          </a:xfrm>
        </p:spPr>
        <p:txBody>
          <a:bodyPr/>
          <a:lstStyle>
            <a:lvl1pPr algn="ctr">
              <a:defRPr/>
            </a:lvl1pPr>
          </a:lstStyle>
          <a:p>
            <a:fld id="{8E1BA9F5-FEC7-449B-9A77-1FA26A0B8BD4}" type="slidenum">
              <a:rPr lang="it-IT" smtClean="0"/>
              <a:pPr/>
              <a:t>‹N›</a:t>
            </a:fld>
            <a:endParaRPr lang="it-IT"/>
          </a:p>
        </p:txBody>
      </p:sp>
      <p:sp>
        <p:nvSpPr>
          <p:cNvPr id="23" name="Titolo 22"/>
          <p:cNvSpPr>
            <a:spLocks noGrp="1"/>
          </p:cNvSpPr>
          <p:nvPr>
            <p:ph type="title"/>
          </p:nvPr>
        </p:nvSpPr>
        <p:spPr/>
        <p:txBody>
          <a:bodyPr rtlCol="0" anchor="b" anchorCtr="0"/>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84E5BDF8-7AD2-48A8-A1E5-B902552D4054}" type="datetime1">
              <a:rPr lang="it-IT" smtClean="0"/>
              <a:pPr/>
              <a:t>01/05/2013</a:t>
            </a:fld>
            <a:endParaRPr lang="it-IT"/>
          </a:p>
        </p:txBody>
      </p:sp>
      <p:sp>
        <p:nvSpPr>
          <p:cNvPr id="4" name="Segnaposto piè di pagina 3"/>
          <p:cNvSpPr>
            <a:spLocks noGrp="1"/>
          </p:cNvSpPr>
          <p:nvPr>
            <p:ph type="ftr" sz="quarter" idx="11"/>
          </p:nvPr>
        </p:nvSpPr>
        <p:spPr/>
        <p:txBody>
          <a:bodyPr/>
          <a:lstStyle/>
          <a:p>
            <a:r>
              <a:rPr lang="it-IT" smtClean="0"/>
              <a:t>Alessandrini Sabrina _ Università di Macerata</a:t>
            </a:r>
            <a:endParaRPr lang="it-IT"/>
          </a:p>
        </p:txBody>
      </p:sp>
      <p:sp>
        <p:nvSpPr>
          <p:cNvPr id="5" name="Segnaposto numero diapositiva 4"/>
          <p:cNvSpPr>
            <a:spLocks noGrp="1"/>
          </p:cNvSpPr>
          <p:nvPr>
            <p:ph type="sldNum" sz="quarter" idx="12"/>
          </p:nvPr>
        </p:nvSpPr>
        <p:spPr>
          <a:xfrm>
            <a:off x="4343400" y="1036020"/>
            <a:ext cx="457200" cy="441325"/>
          </a:xfrm>
        </p:spPr>
        <p:txBody>
          <a:bodyPr/>
          <a:lstStyle/>
          <a:p>
            <a:fld id="{8E1BA9F5-FEC7-449B-9A77-1FA26A0B8BD4}"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7" name="Rettangolo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ttangolo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ttangolo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ttangolo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ttangolo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ttangolo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Segnaposto data 1"/>
          <p:cNvSpPr>
            <a:spLocks noGrp="1"/>
          </p:cNvSpPr>
          <p:nvPr>
            <p:ph type="dt" sz="half" idx="10"/>
          </p:nvPr>
        </p:nvSpPr>
        <p:spPr/>
        <p:txBody>
          <a:bodyPr/>
          <a:lstStyle/>
          <a:p>
            <a:fld id="{5E28825C-C270-4823-B86A-FA07845BBDFF}" type="datetime1">
              <a:rPr lang="it-IT" smtClean="0"/>
              <a:pPr/>
              <a:t>01/05/2013</a:t>
            </a:fld>
            <a:endParaRPr lang="it-IT"/>
          </a:p>
        </p:txBody>
      </p:sp>
      <p:sp>
        <p:nvSpPr>
          <p:cNvPr id="3" name="Segnaposto piè di pagina 2"/>
          <p:cNvSpPr>
            <a:spLocks noGrp="1"/>
          </p:cNvSpPr>
          <p:nvPr>
            <p:ph type="ftr" sz="quarter" idx="11"/>
          </p:nvPr>
        </p:nvSpPr>
        <p:spPr/>
        <p:txBody>
          <a:bodyPr/>
          <a:lstStyle/>
          <a:p>
            <a:r>
              <a:rPr lang="it-IT" smtClean="0"/>
              <a:t>Alessandrini Sabrina _ Università di Macerata</a:t>
            </a:r>
            <a:endParaRPr lang="it-IT"/>
          </a:p>
        </p:txBody>
      </p:sp>
      <p:sp>
        <p:nvSpPr>
          <p:cNvPr id="4" name="Segnaposto numero diapositiva 3"/>
          <p:cNvSpPr>
            <a:spLocks noGrp="1"/>
          </p:cNvSpPr>
          <p:nvPr>
            <p:ph type="sldNum" sz="quarter" idx="12"/>
          </p:nvPr>
        </p:nvSpPr>
        <p:spPr>
          <a:xfrm>
            <a:off x="4267200" y="6324600"/>
            <a:ext cx="609600" cy="441324"/>
          </a:xfrm>
        </p:spPr>
        <p:txBody>
          <a:bodyPr/>
          <a:lstStyle>
            <a:lvl1pPr>
              <a:defRPr>
                <a:solidFill>
                  <a:srgbClr val="FFFFFF"/>
                </a:solidFill>
              </a:defRPr>
            </a:lvl1pPr>
          </a:lstStyle>
          <a:p>
            <a:fld id="{8E1BA9F5-FEC7-449B-9A77-1FA26A0B8BD4}"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bg>
      <p:bgRef idx="1001">
        <a:schemeClr val="bg1"/>
      </p:bgRef>
    </p:bg>
    <p:spTree>
      <p:nvGrpSpPr>
        <p:cNvPr id="1" name=""/>
        <p:cNvGrpSpPr/>
        <p:nvPr/>
      </p:nvGrpSpPr>
      <p:grpSpPr>
        <a:xfrm>
          <a:off x="0" y="0"/>
          <a:ext cx="0" cy="0"/>
          <a:chOff x="0" y="0"/>
          <a:chExt cx="0" cy="0"/>
        </a:xfrm>
      </p:grpSpPr>
      <p:sp>
        <p:nvSpPr>
          <p:cNvPr id="19" name="Rettangolo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ttangolo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ttangolo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ttangolo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olo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stili del testo dello schema</a:t>
            </a:r>
          </a:p>
        </p:txBody>
      </p:sp>
      <p:sp>
        <p:nvSpPr>
          <p:cNvPr id="8" name="Rettangolo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Connettore 1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Segnaposto contenuto 19"/>
          <p:cNvSpPr>
            <a:spLocks noGrp="1"/>
          </p:cNvSpPr>
          <p:nvPr>
            <p:ph sz="quarter" idx="1"/>
          </p:nvPr>
        </p:nvSpPr>
        <p:spPr>
          <a:xfrm>
            <a:off x="3124200" y="685800"/>
            <a:ext cx="5638800" cy="54102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0" name="Ovale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e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egnaposto numero diapositiva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8E1BA9F5-FEC7-449B-9A77-1FA26A0B8BD4}" type="slidenum">
              <a:rPr lang="it-IT" smtClean="0"/>
              <a:pPr/>
              <a:t>‹N›</a:t>
            </a:fld>
            <a:endParaRPr lang="it-IT"/>
          </a:p>
        </p:txBody>
      </p:sp>
      <p:sp>
        <p:nvSpPr>
          <p:cNvPr id="21" name="Rettangolo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Segnaposto data 4"/>
          <p:cNvSpPr>
            <a:spLocks noGrp="1"/>
          </p:cNvSpPr>
          <p:nvPr>
            <p:ph type="dt" sz="half" idx="10"/>
          </p:nvPr>
        </p:nvSpPr>
        <p:spPr/>
        <p:txBody>
          <a:bodyPr/>
          <a:lstStyle/>
          <a:p>
            <a:fld id="{E04EE5D4-6592-4F2B-8065-04303B57C0E3}" type="datetime1">
              <a:rPr lang="it-IT" smtClean="0"/>
              <a:pPr/>
              <a:t>01/05/2013</a:t>
            </a:fld>
            <a:endParaRPr lang="it-IT"/>
          </a:p>
        </p:txBody>
      </p:sp>
      <p:sp>
        <p:nvSpPr>
          <p:cNvPr id="6" name="Segnaposto piè di pagina 5"/>
          <p:cNvSpPr>
            <a:spLocks noGrp="1"/>
          </p:cNvSpPr>
          <p:nvPr>
            <p:ph type="ftr" sz="quarter" idx="11"/>
          </p:nvPr>
        </p:nvSpPr>
        <p:spPr>
          <a:xfrm>
            <a:off x="301752" y="6410848"/>
            <a:ext cx="3383280" cy="365760"/>
          </a:xfrm>
        </p:spPr>
        <p:txBody>
          <a:bodyPr/>
          <a:lstStyle/>
          <a:p>
            <a:r>
              <a:rPr lang="it-IT" smtClean="0"/>
              <a:t>Alessandrini Sabrina _ Università di Macerata</a:t>
            </a:r>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21" name="Connettore 1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ttangolo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ttangolo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ttangolo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ttangolo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e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e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egnaposto numero diapositiva 6"/>
          <p:cNvSpPr>
            <a:spLocks noGrp="1"/>
          </p:cNvSpPr>
          <p:nvPr>
            <p:ph type="sldNum" sz="quarter" idx="12"/>
          </p:nvPr>
        </p:nvSpPr>
        <p:spPr>
          <a:xfrm>
            <a:off x="1371600" y="312738"/>
            <a:ext cx="457200" cy="441325"/>
          </a:xfrm>
        </p:spPr>
        <p:txBody>
          <a:bodyPr/>
          <a:lstStyle/>
          <a:p>
            <a:fld id="{8E1BA9F5-FEC7-449B-9A77-1FA26A0B8BD4}" type="slidenum">
              <a:rPr lang="it-IT" smtClean="0"/>
              <a:pPr/>
              <a:t>‹N›</a:t>
            </a:fld>
            <a:endParaRPr lang="it-IT"/>
          </a:p>
        </p:txBody>
      </p:sp>
      <p:sp>
        <p:nvSpPr>
          <p:cNvPr id="2" name="Titolo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it-IT" smtClean="0"/>
              <a:t>Fare clic per modificare lo stile del titolo</a:t>
            </a:r>
            <a:endParaRPr kumimoji="0" lang="en-US"/>
          </a:p>
        </p:txBody>
      </p:sp>
      <p:sp>
        <p:nvSpPr>
          <p:cNvPr id="3" name="Segnaposto immagine 2"/>
          <p:cNvSpPr>
            <a:spLocks noGrp="1"/>
          </p:cNvSpPr>
          <p:nvPr>
            <p:ph type="pic" idx="1"/>
          </p:nvPr>
        </p:nvSpPr>
        <p:spPr>
          <a:xfrm>
            <a:off x="3000375" y="609600"/>
            <a:ext cx="5867400" cy="4267200"/>
          </a:xfrm>
        </p:spPr>
        <p:txBody>
          <a:bodyPr/>
          <a:lstStyle>
            <a:lvl1pPr marL="0" indent="0">
              <a:buNone/>
              <a:defRPr sz="3200"/>
            </a:lvl1pPr>
          </a:lstStyle>
          <a:p>
            <a:r>
              <a:rPr kumimoji="0" lang="it-IT" smtClean="0"/>
              <a:t>Fare clic sull'icona per inserire un'immagine</a:t>
            </a:r>
            <a:endParaRPr kumimoji="0" lang="en-US" dirty="0"/>
          </a:p>
        </p:txBody>
      </p:sp>
      <p:sp>
        <p:nvSpPr>
          <p:cNvPr id="4" name="Segnaposto testo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22" name="Rettangolo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Segnaposto data 4"/>
          <p:cNvSpPr>
            <a:spLocks noGrp="1"/>
          </p:cNvSpPr>
          <p:nvPr>
            <p:ph type="dt" sz="half" idx="10"/>
          </p:nvPr>
        </p:nvSpPr>
        <p:spPr>
          <a:xfrm>
            <a:off x="5788152" y="6404984"/>
            <a:ext cx="3044952" cy="365760"/>
          </a:xfrm>
        </p:spPr>
        <p:txBody>
          <a:bodyPr/>
          <a:lstStyle/>
          <a:p>
            <a:fld id="{99BDF1F5-14DE-47D4-B227-7B5E06E1B434}" type="datetime1">
              <a:rPr lang="it-IT" smtClean="0"/>
              <a:pPr/>
              <a:t>01/05/2013</a:t>
            </a:fld>
            <a:endParaRPr lang="it-IT"/>
          </a:p>
        </p:txBody>
      </p:sp>
      <p:sp>
        <p:nvSpPr>
          <p:cNvPr id="6" name="Segnaposto piè di pagina 5"/>
          <p:cNvSpPr>
            <a:spLocks noGrp="1"/>
          </p:cNvSpPr>
          <p:nvPr>
            <p:ph type="ftr" sz="quarter" idx="11"/>
          </p:nvPr>
        </p:nvSpPr>
        <p:spPr>
          <a:xfrm>
            <a:off x="301752" y="6410848"/>
            <a:ext cx="3584448" cy="365760"/>
          </a:xfrm>
        </p:spPr>
        <p:txBody>
          <a:bodyPr/>
          <a:lstStyle/>
          <a:p>
            <a:r>
              <a:rPr lang="it-IT" smtClean="0"/>
              <a:t>Alessandrini Sabrina _ Università di Macerata</a:t>
            </a:r>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DFA69CB1-A41A-4647-A913-F717BE25F352}" type="datetime1">
              <a:rPr lang="it-IT" smtClean="0"/>
              <a:pPr/>
              <a:t>01/05/2013</a:t>
            </a:fld>
            <a:endParaRPr lang="it-IT"/>
          </a:p>
        </p:txBody>
      </p:sp>
      <p:sp>
        <p:nvSpPr>
          <p:cNvPr id="5" name="Segnaposto piè di pagina 4"/>
          <p:cNvSpPr>
            <a:spLocks noGrp="1"/>
          </p:cNvSpPr>
          <p:nvPr>
            <p:ph type="ftr" sz="quarter" idx="11"/>
          </p:nvPr>
        </p:nvSpPr>
        <p:spPr/>
        <p:txBody>
          <a:bodyPr/>
          <a:lstStyle/>
          <a:p>
            <a:r>
              <a:rPr lang="it-IT" smtClean="0"/>
              <a:t>Alessandrini Sabrina _ Università di Macerata</a:t>
            </a:r>
            <a:endParaRPr lang="it-IT"/>
          </a:p>
        </p:txBody>
      </p:sp>
      <p:sp>
        <p:nvSpPr>
          <p:cNvPr id="6" name="Segnaposto numero diapositiva 5"/>
          <p:cNvSpPr>
            <a:spLocks noGrp="1"/>
          </p:cNvSpPr>
          <p:nvPr>
            <p:ph type="sldNum" sz="quarter" idx="12"/>
          </p:nvPr>
        </p:nvSpPr>
        <p:spPr/>
        <p:txBody>
          <a:bodyPr/>
          <a:lstStyle/>
          <a:p>
            <a:fld id="{8E1BA9F5-FEC7-449B-9A77-1FA26A0B8BD4}" type="slidenum">
              <a:rPr lang="it-IT" smtClean="0"/>
              <a:pPr/>
              <a:t>‹N›</a:t>
            </a:fld>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1_Titolo e testo verticale">
    <p:bg>
      <p:bgRef idx="1001">
        <a:schemeClr val="bg2"/>
      </p:bgRef>
    </p:bg>
    <p:spTree>
      <p:nvGrpSpPr>
        <p:cNvPr id="1" name=""/>
        <p:cNvGrpSpPr/>
        <p:nvPr/>
      </p:nvGrpSpPr>
      <p:grpSpPr>
        <a:xfrm>
          <a:off x="0" y="0"/>
          <a:ext cx="0" cy="0"/>
          <a:chOff x="0" y="0"/>
          <a:chExt cx="0" cy="0"/>
        </a:xfrm>
      </p:grpSpPr>
      <p:sp>
        <p:nvSpPr>
          <p:cNvPr id="7" name="Rettangolo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ttangolo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ttangolo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ttangolo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ttangolo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ttangolo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Connettore 1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e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e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egnaposto numero diapositiva 5"/>
          <p:cNvSpPr>
            <a:spLocks noGrp="1"/>
          </p:cNvSpPr>
          <p:nvPr>
            <p:ph type="sldNum" sz="quarter" idx="12"/>
          </p:nvPr>
        </p:nvSpPr>
        <p:spPr>
          <a:xfrm>
            <a:off x="6915912" y="3009901"/>
            <a:ext cx="457200" cy="441325"/>
          </a:xfrm>
        </p:spPr>
        <p:txBody>
          <a:bodyPr/>
          <a:lstStyle/>
          <a:p>
            <a:fld id="{8E1BA9F5-FEC7-449B-9A77-1FA26A0B8BD4}" type="slidenum">
              <a:rPr lang="it-IT" smtClean="0"/>
              <a:pPr/>
              <a:t>‹N›</a:t>
            </a:fld>
            <a:endParaRPr lang="it-IT"/>
          </a:p>
        </p:txBody>
      </p:sp>
      <p:sp>
        <p:nvSpPr>
          <p:cNvPr id="3" name="Segnaposto testo verticale 2"/>
          <p:cNvSpPr>
            <a:spLocks noGrp="1"/>
          </p:cNvSpPr>
          <p:nvPr>
            <p:ph type="body" orient="vert" idx="1"/>
          </p:nvPr>
        </p:nvSpPr>
        <p:spPr>
          <a:xfrm>
            <a:off x="304800" y="304800"/>
            <a:ext cx="6553200" cy="5821366"/>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59CD3205-25DC-461E-B2F3-1C23CFDD1429}" type="datetime1">
              <a:rPr lang="it-IT" smtClean="0"/>
              <a:pPr/>
              <a:t>01/05/2013</a:t>
            </a:fld>
            <a:endParaRPr lang="it-IT"/>
          </a:p>
        </p:txBody>
      </p:sp>
      <p:sp>
        <p:nvSpPr>
          <p:cNvPr id="5" name="Segnaposto piè di pagina 4"/>
          <p:cNvSpPr>
            <a:spLocks noGrp="1"/>
          </p:cNvSpPr>
          <p:nvPr>
            <p:ph type="ftr" sz="quarter" idx="11"/>
          </p:nvPr>
        </p:nvSpPr>
        <p:spPr/>
        <p:txBody>
          <a:bodyPr/>
          <a:lstStyle/>
          <a:p>
            <a:r>
              <a:rPr lang="it-IT" smtClean="0"/>
              <a:t>Alessandrini Sabrina _ Università di Macerata</a:t>
            </a:r>
            <a:endParaRPr lang="it-IT"/>
          </a:p>
        </p:txBody>
      </p:sp>
      <p:sp>
        <p:nvSpPr>
          <p:cNvPr id="2" name="Titolo verticale 1"/>
          <p:cNvSpPr>
            <a:spLocks noGrp="1"/>
          </p:cNvSpPr>
          <p:nvPr>
            <p:ph type="title" orient="vert"/>
          </p:nvPr>
        </p:nvSpPr>
        <p:spPr>
          <a:xfrm>
            <a:off x="7391400" y="304801"/>
            <a:ext cx="1447800" cy="5851525"/>
          </a:xfrm>
        </p:spPr>
        <p:txBody>
          <a:bodyPr vert="eaVert"/>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ttangolo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ttangolo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Segnaposto data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C72E6BE8-1C6D-4D41-9CD1-2FCB64D23876}" type="datetime1">
              <a:rPr lang="it-IT" smtClean="0"/>
              <a:pPr/>
              <a:t>01/05/2013</a:t>
            </a:fld>
            <a:endParaRPr lang="it-IT"/>
          </a:p>
        </p:txBody>
      </p:sp>
      <p:sp>
        <p:nvSpPr>
          <p:cNvPr id="3" name="Segnaposto piè di pagina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r>
              <a:rPr lang="it-IT" smtClean="0"/>
              <a:t>Alessandrini Sabrina _ Università di Macerata</a:t>
            </a:r>
            <a:endParaRPr lang="it-IT"/>
          </a:p>
        </p:txBody>
      </p:sp>
      <p:sp>
        <p:nvSpPr>
          <p:cNvPr id="8" name="Rettangolo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Connettore 1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e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e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egnaposto numero diapositiva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8E1BA9F5-FEC7-449B-9A77-1FA26A0B8BD4}" type="slidenum">
              <a:rPr lang="it-IT" smtClean="0"/>
              <a:pPr/>
              <a:t>‹N›</a:t>
            </a:fld>
            <a:endParaRPr lang="it-IT"/>
          </a:p>
        </p:txBody>
      </p:sp>
      <p:sp>
        <p:nvSpPr>
          <p:cNvPr id="22" name="Segnaposto titolo 21"/>
          <p:cNvSpPr>
            <a:spLocks noGrp="1"/>
          </p:cNvSpPr>
          <p:nvPr>
            <p:ph type="title"/>
          </p:nvPr>
        </p:nvSpPr>
        <p:spPr>
          <a:xfrm>
            <a:off x="301752" y="228600"/>
            <a:ext cx="8534400" cy="758952"/>
          </a:xfrm>
          <a:prstGeom prst="rect">
            <a:avLst/>
          </a:prstGeom>
        </p:spPr>
        <p:txBody>
          <a:bodyPr vert="horz" anchor="b">
            <a:normAutofit/>
          </a:bodyPr>
          <a:lstStyle/>
          <a:p>
            <a:r>
              <a:rPr kumimoji="0" lang="it-IT" smtClean="0"/>
              <a:t>Fare clic per modificare lo stile del titolo</a:t>
            </a:r>
            <a:endParaRPr kumimoji="0" lang="en-US"/>
          </a:p>
        </p:txBody>
      </p:sp>
      <p:sp>
        <p:nvSpPr>
          <p:cNvPr id="13" name="Segnaposto testo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a:xfrm>
            <a:off x="395536" y="2819400"/>
            <a:ext cx="8280920" cy="2553816"/>
          </a:xfrm>
        </p:spPr>
        <p:txBody>
          <a:bodyPr>
            <a:normAutofit/>
          </a:bodyPr>
          <a:lstStyle/>
          <a:p>
            <a:r>
              <a:rPr lang="it-IT" sz="3200" dirty="0" smtClean="0"/>
              <a:t>De la </a:t>
            </a:r>
            <a:r>
              <a:rPr lang="it-IT" sz="3200" dirty="0" err="1" smtClean="0"/>
              <a:t>traduction</a:t>
            </a:r>
            <a:r>
              <a:rPr lang="it-IT" sz="3200" dirty="0" smtClean="0"/>
              <a:t> </a:t>
            </a:r>
            <a:r>
              <a:rPr lang="it-IT" sz="3200" dirty="0" err="1" smtClean="0"/>
              <a:t>pédagogique</a:t>
            </a:r>
            <a:r>
              <a:rPr lang="it-IT" sz="3200" dirty="0" smtClean="0"/>
              <a:t> </a:t>
            </a:r>
          </a:p>
          <a:p>
            <a:r>
              <a:rPr lang="it-IT" sz="3200" dirty="0" smtClean="0"/>
              <a:t>à la pédagogie de la </a:t>
            </a:r>
            <a:r>
              <a:rPr lang="it-IT" sz="3200" dirty="0" err="1" smtClean="0"/>
              <a:t>traduction</a:t>
            </a:r>
            <a:endParaRPr lang="it-IT" sz="3200" dirty="0"/>
          </a:p>
        </p:txBody>
      </p:sp>
      <p:sp>
        <p:nvSpPr>
          <p:cNvPr id="2" name="Titolo 1"/>
          <p:cNvSpPr>
            <a:spLocks noGrp="1"/>
          </p:cNvSpPr>
          <p:nvPr>
            <p:ph type="ctrTitle"/>
          </p:nvPr>
        </p:nvSpPr>
        <p:spPr/>
        <p:txBody>
          <a:bodyPr/>
          <a:lstStyle/>
          <a:p>
            <a:r>
              <a:rPr lang="it-IT" dirty="0" smtClean="0"/>
              <a:t>Lingua e traduzione I</a:t>
            </a:r>
            <a:br>
              <a:rPr lang="it-IT" dirty="0" smtClean="0"/>
            </a:br>
            <a:r>
              <a:rPr lang="it-IT" dirty="0" smtClean="0"/>
              <a:t>Prima parte</a:t>
            </a:r>
            <a:endParaRPr lang="it-IT" dirty="0"/>
          </a:p>
        </p:txBody>
      </p:sp>
      <p:sp>
        <p:nvSpPr>
          <p:cNvPr id="4" name="CasellaDiTesto 3"/>
          <p:cNvSpPr txBox="1"/>
          <p:nvPr/>
        </p:nvSpPr>
        <p:spPr>
          <a:xfrm>
            <a:off x="1403648" y="5661248"/>
            <a:ext cx="6696744" cy="646331"/>
          </a:xfrm>
          <a:prstGeom prst="rect">
            <a:avLst/>
          </a:prstGeom>
          <a:noFill/>
        </p:spPr>
        <p:txBody>
          <a:bodyPr wrap="square" rtlCol="0">
            <a:spAutoFit/>
          </a:bodyPr>
          <a:lstStyle/>
          <a:p>
            <a:r>
              <a:rPr lang="it-IT" smtClean="0"/>
              <a:t>Dal libro: J</a:t>
            </a:r>
            <a:r>
              <a:rPr lang="it-IT" dirty="0" smtClean="0"/>
              <a:t>. </a:t>
            </a:r>
            <a:r>
              <a:rPr lang="it-IT" dirty="0" err="1" smtClean="0"/>
              <a:t>Podeur</a:t>
            </a:r>
            <a:r>
              <a:rPr lang="it-IT" dirty="0" smtClean="0"/>
              <a:t>. </a:t>
            </a:r>
            <a:r>
              <a:rPr lang="it-IT" i="1" dirty="0" err="1" smtClean="0"/>
              <a:t>Jeux</a:t>
            </a:r>
            <a:r>
              <a:rPr lang="it-IT" i="1" dirty="0" smtClean="0"/>
              <a:t> de </a:t>
            </a:r>
            <a:r>
              <a:rPr lang="it-IT" i="1" dirty="0" err="1" smtClean="0"/>
              <a:t>traduction</a:t>
            </a:r>
            <a:r>
              <a:rPr lang="it-IT" dirty="0" smtClean="0"/>
              <a:t>. Napoli, </a:t>
            </a:r>
            <a:r>
              <a:rPr lang="it-IT" dirty="0" err="1" smtClean="0"/>
              <a:t>Liguori</a:t>
            </a:r>
            <a:r>
              <a:rPr lang="it-IT" dirty="0" smtClean="0"/>
              <a:t> editore, 2008</a:t>
            </a:r>
            <a:endParaRPr lang="it-IT"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01752" y="228600"/>
            <a:ext cx="8534400" cy="608112"/>
          </a:xfrm>
        </p:spPr>
        <p:txBody>
          <a:bodyPr>
            <a:normAutofit fontScale="90000"/>
          </a:bodyPr>
          <a:lstStyle/>
          <a:p>
            <a:r>
              <a:rPr lang="it-IT" sz="2400" b="1" dirty="0" err="1" smtClean="0"/>
              <a:t>Traduction</a:t>
            </a:r>
            <a:r>
              <a:rPr lang="it-IT" sz="2400" b="1" dirty="0" smtClean="0"/>
              <a:t> </a:t>
            </a:r>
            <a:r>
              <a:rPr lang="it-IT" sz="2400" b="1" dirty="0" err="1" smtClean="0"/>
              <a:t>pédagogique</a:t>
            </a:r>
            <a:r>
              <a:rPr lang="it-IT" sz="2400" b="1" dirty="0" smtClean="0"/>
              <a:t> vs </a:t>
            </a:r>
            <a:r>
              <a:rPr lang="it-IT" sz="2400" b="1" dirty="0" err="1" smtClean="0"/>
              <a:t>traduction</a:t>
            </a:r>
            <a:r>
              <a:rPr lang="it-IT" sz="2400" b="1" dirty="0" smtClean="0"/>
              <a:t> </a:t>
            </a:r>
            <a:r>
              <a:rPr lang="it-IT" sz="2400" b="1" dirty="0" err="1" smtClean="0"/>
              <a:t>professionnelle</a:t>
            </a:r>
            <a:endParaRPr lang="it-IT" sz="2400" b="1" dirty="0"/>
          </a:p>
        </p:txBody>
      </p:sp>
      <p:sp>
        <p:nvSpPr>
          <p:cNvPr id="3" name="Segnaposto piè di pagina 2"/>
          <p:cNvSpPr>
            <a:spLocks noGrp="1"/>
          </p:cNvSpPr>
          <p:nvPr>
            <p:ph type="ftr" sz="quarter" idx="11"/>
          </p:nvPr>
        </p:nvSpPr>
        <p:spPr/>
        <p:txBody>
          <a:bodyPr/>
          <a:lstStyle/>
          <a:p>
            <a:r>
              <a:rPr lang="it-IT" smtClean="0"/>
              <a:t>Alessandrini Sabrina _ Università di Macerata</a:t>
            </a:r>
            <a:endParaRPr lang="it-IT"/>
          </a:p>
        </p:txBody>
      </p:sp>
      <p:sp>
        <p:nvSpPr>
          <p:cNvPr id="4" name="Segnaposto numero diapositiva 3"/>
          <p:cNvSpPr>
            <a:spLocks noGrp="1"/>
          </p:cNvSpPr>
          <p:nvPr>
            <p:ph type="sldNum" sz="quarter" idx="12"/>
          </p:nvPr>
        </p:nvSpPr>
        <p:spPr/>
        <p:txBody>
          <a:bodyPr/>
          <a:lstStyle/>
          <a:p>
            <a:fld id="{8E1BA9F5-FEC7-449B-9A77-1FA26A0B8BD4}" type="slidenum">
              <a:rPr lang="it-IT" smtClean="0"/>
              <a:pPr/>
              <a:t>2</a:t>
            </a:fld>
            <a:endParaRPr lang="it-IT"/>
          </a:p>
        </p:txBody>
      </p:sp>
      <p:sp>
        <p:nvSpPr>
          <p:cNvPr id="5" name="Segnaposto contenuto 4"/>
          <p:cNvSpPr>
            <a:spLocks noGrp="1"/>
          </p:cNvSpPr>
          <p:nvPr>
            <p:ph sz="quarter" idx="1"/>
          </p:nvPr>
        </p:nvSpPr>
        <p:spPr>
          <a:xfrm>
            <a:off x="301752" y="1527048"/>
            <a:ext cx="8503920" cy="4782272"/>
          </a:xfrm>
        </p:spPr>
        <p:txBody>
          <a:bodyPr>
            <a:normAutofit fontScale="85000" lnSpcReduction="20000"/>
          </a:bodyPr>
          <a:lstStyle/>
          <a:p>
            <a:pPr algn="ctr">
              <a:buFontTx/>
              <a:buChar char="-"/>
            </a:pPr>
            <a:r>
              <a:rPr lang="fr-FR" dirty="0" smtClean="0"/>
              <a:t>Comment t’appelles-tu?</a:t>
            </a:r>
          </a:p>
          <a:p>
            <a:pPr algn="ctr">
              <a:buFontTx/>
              <a:buChar char="-"/>
            </a:pPr>
            <a:r>
              <a:rPr lang="fr-FR" dirty="0" smtClean="0"/>
              <a:t>Jeanne. Et toi?</a:t>
            </a:r>
          </a:p>
          <a:p>
            <a:pPr algn="ctr">
              <a:buFontTx/>
              <a:buChar char="-"/>
            </a:pPr>
            <a:r>
              <a:rPr lang="fr-FR" dirty="0" smtClean="0"/>
              <a:t>Marcel.</a:t>
            </a:r>
          </a:p>
          <a:p>
            <a:pPr algn="ctr">
              <a:buFontTx/>
              <a:buChar char="-"/>
            </a:pPr>
            <a:r>
              <a:rPr lang="fr-FR" dirty="0" smtClean="0"/>
              <a:t>C’est un prénom très vieux</a:t>
            </a:r>
          </a:p>
          <a:p>
            <a:pPr algn="ctr">
              <a:buFontTx/>
              <a:buChar char="-"/>
            </a:pPr>
            <a:r>
              <a:rPr lang="fr-FR" dirty="0" smtClean="0"/>
              <a:t>Je suis très vieux</a:t>
            </a:r>
          </a:p>
          <a:p>
            <a:pPr algn="ctr">
              <a:buNone/>
            </a:pPr>
            <a:r>
              <a:rPr lang="fr-FR" dirty="0" smtClean="0"/>
              <a:t>Il avait une voix d’essoufflé. Et pourtant il n’était pas du genre sportif. Il semblait mal en point pour un survivant. […].</a:t>
            </a:r>
          </a:p>
          <a:p>
            <a:pPr algn="ctr">
              <a:buFontTx/>
              <a:buChar char="-"/>
            </a:pPr>
            <a:r>
              <a:rPr lang="fr-FR" dirty="0" smtClean="0"/>
              <a:t>Ça t’intéresse les phrases?</a:t>
            </a:r>
          </a:p>
          <a:p>
            <a:pPr algn="ctr">
              <a:buFontTx/>
              <a:buChar char="-"/>
            </a:pPr>
            <a:r>
              <a:rPr lang="fr-FR" dirty="0" smtClean="0"/>
              <a:t>Je hochai la tête </a:t>
            </a:r>
          </a:p>
          <a:p>
            <a:pPr algn="ctr">
              <a:buFontTx/>
              <a:buChar char="-"/>
            </a:pPr>
            <a:r>
              <a:rPr lang="fr-FR" dirty="0" smtClean="0"/>
              <a:t>J’ai peur que les miennes te paraissent beaucoup trop longues. […] ça te plait?</a:t>
            </a:r>
          </a:p>
          <a:p>
            <a:pPr algn="ctr">
              <a:buFontTx/>
              <a:buChar char="-"/>
            </a:pPr>
            <a:r>
              <a:rPr lang="fr-FR" dirty="0" smtClean="0"/>
              <a:t>Je n’y comprends rien. Mais quelque chose me dit là, dans le cœur , que tes phrases m’intéressent plus tard, quand je serai grande.</a:t>
            </a:r>
            <a:endParaRPr lang="fr-F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t>Esempio di traduzione … è pubblicabile?</a:t>
            </a:r>
            <a:endParaRPr lang="it-IT" b="1" dirty="0"/>
          </a:p>
        </p:txBody>
      </p:sp>
      <p:sp>
        <p:nvSpPr>
          <p:cNvPr id="3" name="Segnaposto piè di pagina 2"/>
          <p:cNvSpPr>
            <a:spLocks noGrp="1"/>
          </p:cNvSpPr>
          <p:nvPr>
            <p:ph type="ftr" sz="quarter" idx="11"/>
          </p:nvPr>
        </p:nvSpPr>
        <p:spPr/>
        <p:txBody>
          <a:bodyPr/>
          <a:lstStyle/>
          <a:p>
            <a:r>
              <a:rPr lang="it-IT" smtClean="0"/>
              <a:t>Alessandrini Sabrina _ Università di Macerata</a:t>
            </a:r>
            <a:endParaRPr lang="it-IT"/>
          </a:p>
        </p:txBody>
      </p:sp>
      <p:sp>
        <p:nvSpPr>
          <p:cNvPr id="4" name="Segnaposto numero diapositiva 3"/>
          <p:cNvSpPr>
            <a:spLocks noGrp="1"/>
          </p:cNvSpPr>
          <p:nvPr>
            <p:ph type="sldNum" sz="quarter" idx="12"/>
          </p:nvPr>
        </p:nvSpPr>
        <p:spPr/>
        <p:txBody>
          <a:bodyPr/>
          <a:lstStyle/>
          <a:p>
            <a:fld id="{8E1BA9F5-FEC7-449B-9A77-1FA26A0B8BD4}" type="slidenum">
              <a:rPr lang="it-IT" smtClean="0"/>
              <a:pPr/>
              <a:t>3</a:t>
            </a:fld>
            <a:endParaRPr lang="it-IT" dirty="0"/>
          </a:p>
        </p:txBody>
      </p:sp>
      <p:sp>
        <p:nvSpPr>
          <p:cNvPr id="5" name="Segnaposto contenuto 4"/>
          <p:cNvSpPr>
            <a:spLocks noGrp="1"/>
          </p:cNvSpPr>
          <p:nvPr>
            <p:ph sz="quarter" idx="1"/>
          </p:nvPr>
        </p:nvSpPr>
        <p:spPr>
          <a:xfrm>
            <a:off x="301752" y="1484784"/>
            <a:ext cx="8503920" cy="4752528"/>
          </a:xfrm>
        </p:spPr>
        <p:txBody>
          <a:bodyPr>
            <a:normAutofit fontScale="92500" lnSpcReduction="20000"/>
          </a:bodyPr>
          <a:lstStyle/>
          <a:p>
            <a:pPr algn="ctr">
              <a:buFontTx/>
              <a:buChar char="-"/>
            </a:pPr>
            <a:r>
              <a:rPr lang="it-IT" dirty="0" smtClean="0"/>
              <a:t>Come ti chiami?</a:t>
            </a:r>
          </a:p>
          <a:p>
            <a:pPr algn="ctr">
              <a:buFontTx/>
              <a:buChar char="-"/>
            </a:pPr>
            <a:r>
              <a:rPr lang="it-IT" dirty="0" smtClean="0"/>
              <a:t>Jeanne, e tu?</a:t>
            </a:r>
          </a:p>
          <a:p>
            <a:pPr algn="ctr">
              <a:buFontTx/>
              <a:buChar char="-"/>
            </a:pPr>
            <a:r>
              <a:rPr lang="it-IT" dirty="0" smtClean="0"/>
              <a:t>Marcel.</a:t>
            </a:r>
          </a:p>
          <a:p>
            <a:pPr algn="ctr">
              <a:buFontTx/>
              <a:buChar char="-"/>
            </a:pPr>
            <a:r>
              <a:rPr lang="it-IT" dirty="0" smtClean="0"/>
              <a:t>È un nome molto vecchio.</a:t>
            </a:r>
          </a:p>
          <a:p>
            <a:pPr algn="ctr">
              <a:buNone/>
            </a:pPr>
            <a:r>
              <a:rPr lang="it-IT" dirty="0" smtClean="0"/>
              <a:t>Egli aveva una voce affannata. Eppure non era un tipo sportivo. Egli sembrava mal ridotto per un superstite. […] </a:t>
            </a:r>
          </a:p>
          <a:p>
            <a:pPr algn="ctr">
              <a:buFontTx/>
              <a:buChar char="-"/>
            </a:pPr>
            <a:r>
              <a:rPr lang="it-IT" dirty="0" smtClean="0"/>
              <a:t>T’interessano le frasi?</a:t>
            </a:r>
          </a:p>
          <a:p>
            <a:pPr algn="ctr">
              <a:buNone/>
            </a:pPr>
            <a:r>
              <a:rPr lang="it-IT" dirty="0" smtClean="0"/>
              <a:t>Io scossi la testa</a:t>
            </a:r>
          </a:p>
          <a:p>
            <a:pPr algn="ctr">
              <a:buNone/>
            </a:pPr>
            <a:r>
              <a:rPr lang="it-IT" dirty="0" smtClean="0"/>
              <a:t>Ho paura che le mie ti sembrino lunghissime […]. Ti piace?</a:t>
            </a:r>
          </a:p>
          <a:p>
            <a:pPr algn="ctr">
              <a:buNone/>
            </a:pPr>
            <a:r>
              <a:rPr lang="it-IT" dirty="0" smtClean="0"/>
              <a:t>- Non ci capisco niente. Ma qualche cosa mi dice, nel cuore, che le tue frasi m’interesseranno più in là, quando sarò grande. </a:t>
            </a:r>
          </a:p>
          <a:p>
            <a:pPr algn="ctr"/>
            <a:endParaRPr lang="it-IT"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piè di pagina 1"/>
          <p:cNvSpPr>
            <a:spLocks noGrp="1"/>
          </p:cNvSpPr>
          <p:nvPr>
            <p:ph type="ftr" sz="quarter" idx="11"/>
          </p:nvPr>
        </p:nvSpPr>
        <p:spPr/>
        <p:txBody>
          <a:bodyPr/>
          <a:lstStyle/>
          <a:p>
            <a:r>
              <a:rPr lang="it-IT" smtClean="0"/>
              <a:t>Alessandrini Sabrina _ Università di Macerata</a:t>
            </a:r>
            <a:endParaRPr lang="it-IT"/>
          </a:p>
        </p:txBody>
      </p:sp>
      <p:sp>
        <p:nvSpPr>
          <p:cNvPr id="3" name="Segnaposto numero diapositiva 2"/>
          <p:cNvSpPr>
            <a:spLocks noGrp="1"/>
          </p:cNvSpPr>
          <p:nvPr>
            <p:ph type="sldNum" sz="quarter" idx="12"/>
          </p:nvPr>
        </p:nvSpPr>
        <p:spPr/>
        <p:txBody>
          <a:bodyPr/>
          <a:lstStyle/>
          <a:p>
            <a:fld id="{8E1BA9F5-FEC7-449B-9A77-1FA26A0B8BD4}" type="slidenum">
              <a:rPr lang="it-IT" smtClean="0"/>
              <a:pPr/>
              <a:t>4</a:t>
            </a:fld>
            <a:endParaRPr lang="it-IT"/>
          </a:p>
        </p:txBody>
      </p:sp>
      <p:graphicFrame>
        <p:nvGraphicFramePr>
          <p:cNvPr id="4" name="Tabella 3"/>
          <p:cNvGraphicFramePr>
            <a:graphicFrameLocks noGrp="1"/>
          </p:cNvGraphicFramePr>
          <p:nvPr/>
        </p:nvGraphicFramePr>
        <p:xfrm>
          <a:off x="755577" y="476672"/>
          <a:ext cx="7848870" cy="5616625"/>
        </p:xfrm>
        <a:graphic>
          <a:graphicData uri="http://schemas.openxmlformats.org/drawingml/2006/table">
            <a:tbl>
              <a:tblPr firstRow="1" bandRow="1">
                <a:tableStyleId>{5C22544A-7EE6-4342-B048-85BDC9FD1C3A}</a:tableStyleId>
              </a:tblPr>
              <a:tblGrid>
                <a:gridCol w="2616290"/>
                <a:gridCol w="2616290"/>
                <a:gridCol w="2616290"/>
              </a:tblGrid>
              <a:tr h="854704">
                <a:tc>
                  <a:txBody>
                    <a:bodyPr/>
                    <a:lstStyle/>
                    <a:p>
                      <a:endParaRPr lang="it-IT" dirty="0"/>
                    </a:p>
                  </a:txBody>
                  <a:tcPr/>
                </a:tc>
                <a:tc>
                  <a:txBody>
                    <a:bodyPr/>
                    <a:lstStyle/>
                    <a:p>
                      <a:r>
                        <a:rPr lang="it-IT" sz="2000" dirty="0" smtClean="0"/>
                        <a:t>Traduzione pedagogica</a:t>
                      </a:r>
                      <a:endParaRPr lang="it-IT" sz="2000" dirty="0"/>
                    </a:p>
                  </a:txBody>
                  <a:tcPr/>
                </a:tc>
                <a:tc>
                  <a:txBody>
                    <a:bodyPr/>
                    <a:lstStyle/>
                    <a:p>
                      <a:r>
                        <a:rPr lang="it-IT" sz="2000" dirty="0" smtClean="0"/>
                        <a:t>Traduzione professionale</a:t>
                      </a:r>
                      <a:endParaRPr lang="it-IT" sz="2000" dirty="0"/>
                    </a:p>
                  </a:txBody>
                  <a:tcPr/>
                </a:tc>
              </a:tr>
              <a:tr h="1221005">
                <a:tc>
                  <a:txBody>
                    <a:bodyPr/>
                    <a:lstStyle/>
                    <a:p>
                      <a:r>
                        <a:rPr lang="it-IT" sz="2000" dirty="0" smtClean="0"/>
                        <a:t>FINALITÀ</a:t>
                      </a:r>
                      <a:endParaRPr lang="it-IT" sz="2000" dirty="0"/>
                    </a:p>
                  </a:txBody>
                  <a:tcPr/>
                </a:tc>
                <a:tc>
                  <a:txBody>
                    <a:bodyPr/>
                    <a:lstStyle/>
                    <a:p>
                      <a:r>
                        <a:rPr lang="it-IT" sz="2000" b="1" i="1" dirty="0" smtClean="0"/>
                        <a:t>Mezzo</a:t>
                      </a:r>
                      <a:r>
                        <a:rPr lang="it-IT" sz="2000" dirty="0" smtClean="0"/>
                        <a:t>  per apprendere una lingua</a:t>
                      </a:r>
                      <a:endParaRPr lang="it-IT" sz="2000" dirty="0"/>
                    </a:p>
                  </a:txBody>
                  <a:tcPr/>
                </a:tc>
                <a:tc>
                  <a:txBody>
                    <a:bodyPr/>
                    <a:lstStyle/>
                    <a:p>
                      <a:r>
                        <a:rPr lang="it-IT" sz="2000" dirty="0" smtClean="0"/>
                        <a:t>Un </a:t>
                      </a:r>
                      <a:r>
                        <a:rPr lang="it-IT" sz="2000" b="1" i="1" dirty="0" smtClean="0"/>
                        <a:t>fine</a:t>
                      </a:r>
                      <a:r>
                        <a:rPr lang="it-IT" sz="2000" dirty="0" smtClean="0"/>
                        <a:t> in sé: trasmettere un messaggio/discorso</a:t>
                      </a:r>
                      <a:endParaRPr lang="it-IT" sz="2000" dirty="0"/>
                    </a:p>
                  </a:txBody>
                  <a:tcPr/>
                </a:tc>
              </a:tr>
              <a:tr h="854704">
                <a:tc>
                  <a:txBody>
                    <a:bodyPr/>
                    <a:lstStyle/>
                    <a:p>
                      <a:r>
                        <a:rPr lang="it-IT" sz="2000" dirty="0" smtClean="0"/>
                        <a:t>NATURA DEL TESTO TRADOTTO</a:t>
                      </a:r>
                      <a:endParaRPr lang="it-IT" sz="2000" dirty="0"/>
                    </a:p>
                  </a:txBody>
                  <a:tcPr/>
                </a:tc>
                <a:tc>
                  <a:txBody>
                    <a:bodyPr/>
                    <a:lstStyle/>
                    <a:p>
                      <a:r>
                        <a:rPr lang="it-IT" sz="2000" dirty="0" smtClean="0"/>
                        <a:t>Tradurre per </a:t>
                      </a:r>
                      <a:r>
                        <a:rPr lang="it-IT" sz="2000" b="1" dirty="0" smtClean="0"/>
                        <a:t>comprendere</a:t>
                      </a:r>
                      <a:endParaRPr lang="it-IT" sz="2000" b="1" dirty="0"/>
                    </a:p>
                  </a:txBody>
                  <a:tcPr/>
                </a:tc>
                <a:tc>
                  <a:txBody>
                    <a:bodyPr/>
                    <a:lstStyle/>
                    <a:p>
                      <a:r>
                        <a:rPr lang="it-IT" sz="2000" dirty="0" smtClean="0"/>
                        <a:t>Tradurre per </a:t>
                      </a:r>
                      <a:r>
                        <a:rPr lang="it-IT" sz="2000" b="1" dirty="0" smtClean="0"/>
                        <a:t>far comprendere</a:t>
                      </a:r>
                      <a:endParaRPr lang="it-IT" sz="2000" b="1" dirty="0"/>
                    </a:p>
                  </a:txBody>
                  <a:tcPr/>
                </a:tc>
              </a:tr>
              <a:tr h="2686212">
                <a:tc>
                  <a:txBody>
                    <a:bodyPr/>
                    <a:lstStyle/>
                    <a:p>
                      <a:r>
                        <a:rPr lang="it-IT" sz="2000" dirty="0" smtClean="0"/>
                        <a:t>DESTINATARIO</a:t>
                      </a:r>
                      <a:endParaRPr lang="it-IT" sz="2000" dirty="0"/>
                    </a:p>
                  </a:txBody>
                  <a:tcPr/>
                </a:tc>
                <a:tc>
                  <a:txBody>
                    <a:bodyPr/>
                    <a:lstStyle/>
                    <a:p>
                      <a:r>
                        <a:rPr lang="it-IT" sz="2000" dirty="0" smtClean="0"/>
                        <a:t>Si traduce “per il professore”. Esercizio linguistico (lessico, morfologia, regole sintattiche di base)</a:t>
                      </a:r>
                      <a:endParaRPr lang="it-IT" sz="2000" dirty="0"/>
                    </a:p>
                  </a:txBody>
                  <a:tcPr/>
                </a:tc>
                <a:tc>
                  <a:txBody>
                    <a:bodyPr/>
                    <a:lstStyle/>
                    <a:p>
                      <a:r>
                        <a:rPr lang="it-IT" sz="2000" dirty="0" smtClean="0"/>
                        <a:t>Si traduce quando</a:t>
                      </a:r>
                      <a:r>
                        <a:rPr lang="it-IT" sz="2000" baseline="0" dirty="0" smtClean="0"/>
                        <a:t> si conoscono tutti i parametri di comunicazione, il contesto, i destinatari.  Da una lingua-cultura a una lingua – cultura </a:t>
                      </a:r>
                      <a:endParaRPr lang="it-IT" sz="2000" dirty="0"/>
                    </a:p>
                  </a:txBody>
                  <a:tcPr/>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Cotesto e contesto</a:t>
            </a:r>
            <a:endParaRPr lang="it-IT" dirty="0"/>
          </a:p>
        </p:txBody>
      </p:sp>
      <p:sp>
        <p:nvSpPr>
          <p:cNvPr id="3" name="Segnaposto piè di pagina 2"/>
          <p:cNvSpPr>
            <a:spLocks noGrp="1"/>
          </p:cNvSpPr>
          <p:nvPr>
            <p:ph type="ftr" sz="quarter" idx="11"/>
          </p:nvPr>
        </p:nvSpPr>
        <p:spPr/>
        <p:txBody>
          <a:bodyPr/>
          <a:lstStyle/>
          <a:p>
            <a:r>
              <a:rPr lang="it-IT" smtClean="0"/>
              <a:t>Alessandrini Sabrina _ Università di Macerata</a:t>
            </a:r>
            <a:endParaRPr lang="it-IT"/>
          </a:p>
        </p:txBody>
      </p:sp>
      <p:sp>
        <p:nvSpPr>
          <p:cNvPr id="4" name="Segnaposto numero diapositiva 3"/>
          <p:cNvSpPr>
            <a:spLocks noGrp="1"/>
          </p:cNvSpPr>
          <p:nvPr>
            <p:ph type="sldNum" sz="quarter" idx="12"/>
          </p:nvPr>
        </p:nvSpPr>
        <p:spPr/>
        <p:txBody>
          <a:bodyPr/>
          <a:lstStyle/>
          <a:p>
            <a:fld id="{8E1BA9F5-FEC7-449B-9A77-1FA26A0B8BD4}" type="slidenum">
              <a:rPr lang="it-IT" smtClean="0"/>
              <a:pPr/>
              <a:t>5</a:t>
            </a:fld>
            <a:endParaRPr lang="it-IT"/>
          </a:p>
        </p:txBody>
      </p:sp>
      <p:sp>
        <p:nvSpPr>
          <p:cNvPr id="5" name="Segnaposto contenuto 4"/>
          <p:cNvSpPr>
            <a:spLocks noGrp="1"/>
          </p:cNvSpPr>
          <p:nvPr>
            <p:ph sz="quarter" idx="1"/>
          </p:nvPr>
        </p:nvSpPr>
        <p:spPr/>
        <p:txBody>
          <a:bodyPr/>
          <a:lstStyle/>
          <a:p>
            <a:pPr>
              <a:buNone/>
            </a:pPr>
            <a:r>
              <a:rPr lang="it-IT" dirty="0" smtClean="0"/>
              <a:t>Si chiama </a:t>
            </a:r>
            <a:r>
              <a:rPr lang="it-IT" b="1" dirty="0" smtClean="0"/>
              <a:t>COTESTO</a:t>
            </a:r>
            <a:r>
              <a:rPr lang="it-IT" dirty="0" smtClean="0"/>
              <a:t> il </a:t>
            </a:r>
            <a:r>
              <a:rPr lang="it-IT" b="1" dirty="0" smtClean="0"/>
              <a:t>contesto linguistico immediato </a:t>
            </a:r>
            <a:r>
              <a:rPr lang="it-IT" dirty="0" smtClean="0"/>
              <a:t>che determina la selezione del significato pertinente di un termine, di un’espressione, di una frase.</a:t>
            </a:r>
          </a:p>
          <a:p>
            <a:pPr>
              <a:buNone/>
            </a:pPr>
            <a:endParaRPr lang="it-IT" dirty="0" smtClean="0"/>
          </a:p>
          <a:p>
            <a:pPr algn="ctr">
              <a:buNone/>
            </a:pPr>
            <a:r>
              <a:rPr lang="it-IT" dirty="0" smtClean="0"/>
              <a:t>Esempio …  Come tradurre la seguente frase?</a:t>
            </a:r>
          </a:p>
          <a:p>
            <a:pPr algn="ctr">
              <a:buNone/>
            </a:pPr>
            <a:endParaRPr lang="it-IT" dirty="0" smtClean="0"/>
          </a:p>
          <a:p>
            <a:pPr algn="ctr">
              <a:buNone/>
            </a:pPr>
            <a:r>
              <a:rPr lang="it-IT" i="1" dirty="0" smtClean="0"/>
              <a:t>“</a:t>
            </a:r>
            <a:r>
              <a:rPr lang="it-IT" i="1" dirty="0" err="1" smtClean="0"/>
              <a:t>they</a:t>
            </a:r>
            <a:r>
              <a:rPr lang="it-IT" i="1" dirty="0" smtClean="0"/>
              <a:t> </a:t>
            </a:r>
            <a:r>
              <a:rPr lang="it-IT" i="1" dirty="0" err="1" smtClean="0"/>
              <a:t>decided</a:t>
            </a:r>
            <a:r>
              <a:rPr lang="it-IT" i="1" dirty="0" smtClean="0"/>
              <a:t> </a:t>
            </a:r>
            <a:r>
              <a:rPr lang="it-IT" i="1" dirty="0" err="1" smtClean="0"/>
              <a:t>to</a:t>
            </a:r>
            <a:r>
              <a:rPr lang="it-IT" i="1" dirty="0" smtClean="0"/>
              <a:t> go </a:t>
            </a:r>
            <a:r>
              <a:rPr lang="it-IT" i="1" dirty="0" err="1" smtClean="0"/>
              <a:t>to</a:t>
            </a:r>
            <a:r>
              <a:rPr lang="it-IT" i="1" dirty="0" smtClean="0"/>
              <a:t> the </a:t>
            </a:r>
            <a:r>
              <a:rPr lang="it-IT" i="1" dirty="0" err="1" smtClean="0"/>
              <a:t>University</a:t>
            </a:r>
            <a:r>
              <a:rPr lang="it-IT" i="1" dirty="0" smtClean="0"/>
              <a:t> </a:t>
            </a:r>
            <a:r>
              <a:rPr lang="it-IT" i="1" dirty="0" err="1" smtClean="0"/>
              <a:t>with</a:t>
            </a:r>
            <a:r>
              <a:rPr lang="it-IT" i="1" dirty="0" smtClean="0"/>
              <a:t> </a:t>
            </a:r>
            <a:r>
              <a:rPr lang="it-IT" i="1" dirty="0" err="1" smtClean="0"/>
              <a:t>his</a:t>
            </a:r>
            <a:r>
              <a:rPr lang="it-IT" i="1" dirty="0" smtClean="0"/>
              <a:t> </a:t>
            </a:r>
            <a:r>
              <a:rPr lang="it-IT" i="1" dirty="0" err="1" smtClean="0"/>
              <a:t>car</a:t>
            </a:r>
            <a:r>
              <a:rPr lang="it-IT" i="1" dirty="0" smtClean="0"/>
              <a:t>”</a:t>
            </a:r>
            <a:endParaRPr lang="it-IT" i="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p:cNvSpPr>
            <a:spLocks noGrp="1"/>
          </p:cNvSpPr>
          <p:nvPr>
            <p:ph type="body" idx="1"/>
          </p:nvPr>
        </p:nvSpPr>
        <p:spPr/>
        <p:txBody>
          <a:bodyPr/>
          <a:lstStyle/>
          <a:p>
            <a:r>
              <a:rPr lang="it-IT" dirty="0" smtClean="0"/>
              <a:t>Stessa informazione dell’enunciato originale</a:t>
            </a:r>
            <a:endParaRPr lang="it-IT" dirty="0"/>
          </a:p>
        </p:txBody>
      </p:sp>
      <p:sp>
        <p:nvSpPr>
          <p:cNvPr id="3" name="Segnaposto testo 2"/>
          <p:cNvSpPr>
            <a:spLocks noGrp="1"/>
          </p:cNvSpPr>
          <p:nvPr>
            <p:ph type="body" sz="half" idx="3"/>
          </p:nvPr>
        </p:nvSpPr>
        <p:spPr/>
        <p:txBody>
          <a:bodyPr/>
          <a:lstStyle/>
          <a:p>
            <a:r>
              <a:rPr lang="it-IT" dirty="0" smtClean="0"/>
              <a:t>Perdita di una parte dell’informazione</a:t>
            </a:r>
            <a:endParaRPr lang="it-IT" dirty="0"/>
          </a:p>
        </p:txBody>
      </p:sp>
      <p:sp>
        <p:nvSpPr>
          <p:cNvPr id="4" name="Segnaposto piè di pagina 3"/>
          <p:cNvSpPr>
            <a:spLocks noGrp="1"/>
          </p:cNvSpPr>
          <p:nvPr>
            <p:ph type="ftr" sz="quarter" idx="11"/>
          </p:nvPr>
        </p:nvSpPr>
        <p:spPr/>
        <p:txBody>
          <a:bodyPr/>
          <a:lstStyle/>
          <a:p>
            <a:r>
              <a:rPr lang="it-IT" smtClean="0"/>
              <a:t>Alessandrini Sabrina _ Università di Macerata</a:t>
            </a:r>
            <a:endParaRPr lang="it-IT"/>
          </a:p>
        </p:txBody>
      </p:sp>
      <p:sp>
        <p:nvSpPr>
          <p:cNvPr id="5" name="Segnaposto contenuto 4"/>
          <p:cNvSpPr>
            <a:spLocks noGrp="1"/>
          </p:cNvSpPr>
          <p:nvPr>
            <p:ph sz="quarter" idx="2"/>
          </p:nvPr>
        </p:nvSpPr>
        <p:spPr>
          <a:xfrm>
            <a:off x="301752" y="2471383"/>
            <a:ext cx="4054224" cy="1245649"/>
          </a:xfrm>
        </p:spPr>
        <p:txBody>
          <a:bodyPr>
            <a:normAutofit lnSpcReduction="10000"/>
          </a:bodyPr>
          <a:lstStyle/>
          <a:p>
            <a:pPr>
              <a:buNone/>
            </a:pPr>
            <a:r>
              <a:rPr lang="it-IT" dirty="0" smtClean="0"/>
              <a:t>	Decisero di andare all’università con la macchina </a:t>
            </a:r>
            <a:r>
              <a:rPr lang="it-IT" b="1" dirty="0" smtClean="0"/>
              <a:t>di lui</a:t>
            </a:r>
            <a:endParaRPr lang="it-IT" b="1" dirty="0"/>
          </a:p>
        </p:txBody>
      </p:sp>
      <p:sp>
        <p:nvSpPr>
          <p:cNvPr id="6" name="Segnaposto contenuto 5"/>
          <p:cNvSpPr>
            <a:spLocks noGrp="1"/>
          </p:cNvSpPr>
          <p:nvPr>
            <p:ph sz="quarter" idx="4"/>
          </p:nvPr>
        </p:nvSpPr>
        <p:spPr>
          <a:xfrm>
            <a:off x="4800600" y="2471383"/>
            <a:ext cx="3947864" cy="1029625"/>
          </a:xfrm>
        </p:spPr>
        <p:txBody>
          <a:bodyPr/>
          <a:lstStyle/>
          <a:p>
            <a:pPr>
              <a:buNone/>
            </a:pPr>
            <a:r>
              <a:rPr lang="it-IT" dirty="0" smtClean="0"/>
              <a:t>	Decisero di andare con la </a:t>
            </a:r>
            <a:r>
              <a:rPr lang="it-IT" b="1" dirty="0" smtClean="0"/>
              <a:t>sua</a:t>
            </a:r>
            <a:r>
              <a:rPr lang="it-IT" dirty="0" smtClean="0"/>
              <a:t> macchina</a:t>
            </a:r>
            <a:endParaRPr lang="it-IT" dirty="0"/>
          </a:p>
        </p:txBody>
      </p:sp>
      <p:sp>
        <p:nvSpPr>
          <p:cNvPr id="7" name="Segnaposto numero diapositiva 6"/>
          <p:cNvSpPr>
            <a:spLocks noGrp="1"/>
          </p:cNvSpPr>
          <p:nvPr>
            <p:ph type="sldNum" sz="quarter" idx="12"/>
          </p:nvPr>
        </p:nvSpPr>
        <p:spPr/>
        <p:txBody>
          <a:bodyPr/>
          <a:lstStyle/>
          <a:p>
            <a:fld id="{8E1BA9F5-FEC7-449B-9A77-1FA26A0B8BD4}" type="slidenum">
              <a:rPr lang="it-IT" smtClean="0"/>
              <a:pPr/>
              <a:t>6</a:t>
            </a:fld>
            <a:endParaRPr lang="it-IT"/>
          </a:p>
        </p:txBody>
      </p:sp>
      <p:sp>
        <p:nvSpPr>
          <p:cNvPr id="8" name="Titolo 7"/>
          <p:cNvSpPr>
            <a:spLocks noGrp="1"/>
          </p:cNvSpPr>
          <p:nvPr>
            <p:ph type="title"/>
          </p:nvPr>
        </p:nvSpPr>
        <p:spPr>
          <a:xfrm>
            <a:off x="301752" y="260648"/>
            <a:ext cx="8662736" cy="864096"/>
          </a:xfrm>
        </p:spPr>
        <p:txBody>
          <a:bodyPr>
            <a:normAutofit fontScale="90000"/>
          </a:bodyPr>
          <a:lstStyle/>
          <a:p>
            <a:r>
              <a:rPr lang="it-IT" b="1" i="1" dirty="0" smtClean="0">
                <a:solidFill>
                  <a:schemeClr val="bg2">
                    <a:lumMod val="50000"/>
                  </a:schemeClr>
                </a:solidFill>
              </a:rPr>
              <a:t>“</a:t>
            </a:r>
            <a:r>
              <a:rPr lang="it-IT" b="1" i="1" dirty="0" err="1" smtClean="0">
                <a:solidFill>
                  <a:schemeClr val="bg2">
                    <a:lumMod val="50000"/>
                  </a:schemeClr>
                </a:solidFill>
              </a:rPr>
              <a:t>they</a:t>
            </a:r>
            <a:r>
              <a:rPr lang="it-IT" b="1" i="1" dirty="0" smtClean="0">
                <a:solidFill>
                  <a:schemeClr val="bg2">
                    <a:lumMod val="50000"/>
                  </a:schemeClr>
                </a:solidFill>
              </a:rPr>
              <a:t> </a:t>
            </a:r>
            <a:r>
              <a:rPr lang="it-IT" b="1" i="1" dirty="0" err="1" smtClean="0">
                <a:solidFill>
                  <a:schemeClr val="bg2">
                    <a:lumMod val="50000"/>
                  </a:schemeClr>
                </a:solidFill>
              </a:rPr>
              <a:t>decided</a:t>
            </a:r>
            <a:r>
              <a:rPr lang="it-IT" b="1" i="1" dirty="0" smtClean="0">
                <a:solidFill>
                  <a:schemeClr val="bg2">
                    <a:lumMod val="50000"/>
                  </a:schemeClr>
                </a:solidFill>
              </a:rPr>
              <a:t> </a:t>
            </a:r>
            <a:r>
              <a:rPr lang="it-IT" b="1" i="1" dirty="0" err="1" smtClean="0">
                <a:solidFill>
                  <a:schemeClr val="bg2">
                    <a:lumMod val="50000"/>
                  </a:schemeClr>
                </a:solidFill>
              </a:rPr>
              <a:t>to</a:t>
            </a:r>
            <a:r>
              <a:rPr lang="it-IT" b="1" i="1" dirty="0" smtClean="0">
                <a:solidFill>
                  <a:schemeClr val="bg2">
                    <a:lumMod val="50000"/>
                  </a:schemeClr>
                </a:solidFill>
              </a:rPr>
              <a:t> go </a:t>
            </a:r>
            <a:r>
              <a:rPr lang="it-IT" b="1" i="1" dirty="0" err="1" smtClean="0">
                <a:solidFill>
                  <a:schemeClr val="bg2">
                    <a:lumMod val="50000"/>
                  </a:schemeClr>
                </a:solidFill>
              </a:rPr>
              <a:t>to</a:t>
            </a:r>
            <a:r>
              <a:rPr lang="it-IT" b="1" i="1" dirty="0" smtClean="0">
                <a:solidFill>
                  <a:schemeClr val="bg2">
                    <a:lumMod val="50000"/>
                  </a:schemeClr>
                </a:solidFill>
              </a:rPr>
              <a:t> the </a:t>
            </a:r>
            <a:r>
              <a:rPr lang="it-IT" b="1" i="1" dirty="0" err="1" smtClean="0">
                <a:solidFill>
                  <a:schemeClr val="bg2">
                    <a:lumMod val="50000"/>
                  </a:schemeClr>
                </a:solidFill>
              </a:rPr>
              <a:t>University</a:t>
            </a:r>
            <a:r>
              <a:rPr lang="it-IT" b="1" i="1" dirty="0" smtClean="0">
                <a:solidFill>
                  <a:schemeClr val="bg2">
                    <a:lumMod val="50000"/>
                  </a:schemeClr>
                </a:solidFill>
              </a:rPr>
              <a:t> </a:t>
            </a:r>
            <a:r>
              <a:rPr lang="it-IT" b="1" i="1" dirty="0" err="1" smtClean="0">
                <a:solidFill>
                  <a:schemeClr val="bg2">
                    <a:lumMod val="50000"/>
                  </a:schemeClr>
                </a:solidFill>
              </a:rPr>
              <a:t>with</a:t>
            </a:r>
            <a:r>
              <a:rPr lang="it-IT" b="1" i="1" dirty="0" smtClean="0">
                <a:solidFill>
                  <a:schemeClr val="bg2">
                    <a:lumMod val="50000"/>
                  </a:schemeClr>
                </a:solidFill>
              </a:rPr>
              <a:t> </a:t>
            </a:r>
            <a:r>
              <a:rPr lang="it-IT" b="1" i="1" dirty="0" err="1" smtClean="0">
                <a:solidFill>
                  <a:schemeClr val="bg2">
                    <a:lumMod val="50000"/>
                  </a:schemeClr>
                </a:solidFill>
              </a:rPr>
              <a:t>his</a:t>
            </a:r>
            <a:r>
              <a:rPr lang="it-IT" b="1" i="1" dirty="0" smtClean="0">
                <a:solidFill>
                  <a:schemeClr val="bg2">
                    <a:lumMod val="50000"/>
                  </a:schemeClr>
                </a:solidFill>
              </a:rPr>
              <a:t> </a:t>
            </a:r>
            <a:r>
              <a:rPr lang="it-IT" b="1" i="1" dirty="0" err="1" smtClean="0">
                <a:solidFill>
                  <a:schemeClr val="bg2">
                    <a:lumMod val="50000"/>
                  </a:schemeClr>
                </a:solidFill>
              </a:rPr>
              <a:t>car</a:t>
            </a:r>
            <a:r>
              <a:rPr lang="it-IT" b="1" i="1" dirty="0" smtClean="0">
                <a:solidFill>
                  <a:schemeClr val="bg2">
                    <a:lumMod val="50000"/>
                  </a:schemeClr>
                </a:solidFill>
              </a:rPr>
              <a:t>”</a:t>
            </a:r>
            <a:endParaRPr lang="it-IT" b="1" dirty="0">
              <a:solidFill>
                <a:schemeClr val="bg2">
                  <a:lumMod val="50000"/>
                </a:schemeClr>
              </a:solidFill>
            </a:endParaRPr>
          </a:p>
        </p:txBody>
      </p:sp>
      <p:graphicFrame>
        <p:nvGraphicFramePr>
          <p:cNvPr id="9" name="Tabella 8"/>
          <p:cNvGraphicFramePr>
            <a:graphicFrameLocks noGrp="1"/>
          </p:cNvGraphicFramePr>
          <p:nvPr/>
        </p:nvGraphicFramePr>
        <p:xfrm>
          <a:off x="179512" y="3685338"/>
          <a:ext cx="8784976" cy="2740416"/>
        </p:xfrm>
        <a:graphic>
          <a:graphicData uri="http://schemas.openxmlformats.org/drawingml/2006/table">
            <a:tbl>
              <a:tblPr firstRow="1" bandRow="1">
                <a:tableStyleId>{5C22544A-7EE6-4342-B048-85BDC9FD1C3A}</a:tableStyleId>
              </a:tblPr>
              <a:tblGrid>
                <a:gridCol w="4392488"/>
                <a:gridCol w="4392488"/>
              </a:tblGrid>
              <a:tr h="637296">
                <a:tc gridSpan="2">
                  <a:txBody>
                    <a:bodyPr/>
                    <a:lstStyle/>
                    <a:p>
                      <a:pPr algn="ctr"/>
                      <a:r>
                        <a:rPr lang="it-IT" sz="3200" b="0" dirty="0" smtClean="0">
                          <a:solidFill>
                            <a:schemeClr val="bg1"/>
                          </a:solidFill>
                        </a:rPr>
                        <a:t>CONTESTO</a:t>
                      </a:r>
                      <a:endParaRPr lang="it-IT" sz="3200" b="0" dirty="0">
                        <a:solidFill>
                          <a:schemeClr val="bg1"/>
                        </a:solidFill>
                      </a:endParaRPr>
                    </a:p>
                  </a:txBody>
                  <a:tcPr/>
                </a:tc>
                <a:tc hMerge="1">
                  <a:txBody>
                    <a:bodyPr/>
                    <a:lstStyle/>
                    <a:p>
                      <a:endParaRPr lang="it-IT" dirty="0"/>
                    </a:p>
                  </a:txBody>
                  <a:tcPr/>
                </a:tc>
              </a:tr>
              <a:tr h="895085">
                <a:tc>
                  <a:txBody>
                    <a:bodyPr/>
                    <a:lstStyle/>
                    <a:p>
                      <a:r>
                        <a:rPr lang="it-IT" b="0" dirty="0" smtClean="0"/>
                        <a:t>John and Mary </a:t>
                      </a:r>
                      <a:r>
                        <a:rPr lang="it-IT" b="0" dirty="0" err="1" smtClean="0"/>
                        <a:t>had</a:t>
                      </a:r>
                      <a:r>
                        <a:rPr lang="it-IT" b="0" dirty="0" smtClean="0"/>
                        <a:t> lunch </a:t>
                      </a:r>
                      <a:r>
                        <a:rPr lang="it-IT" b="0" dirty="0" err="1" smtClean="0"/>
                        <a:t>together</a:t>
                      </a:r>
                      <a:r>
                        <a:rPr lang="it-IT" b="0" dirty="0" smtClean="0"/>
                        <a:t>. </a:t>
                      </a:r>
                      <a:r>
                        <a:rPr lang="it-IT" b="0" dirty="0" err="1" smtClean="0"/>
                        <a:t>Then</a:t>
                      </a:r>
                      <a:r>
                        <a:rPr lang="it-IT" b="0" dirty="0" smtClean="0"/>
                        <a:t>, </a:t>
                      </a:r>
                      <a:r>
                        <a:rPr lang="it-IT" b="0" dirty="0" err="1" smtClean="0"/>
                        <a:t>they</a:t>
                      </a:r>
                      <a:r>
                        <a:rPr lang="it-IT" b="0" dirty="0" smtClean="0"/>
                        <a:t> </a:t>
                      </a:r>
                      <a:r>
                        <a:rPr lang="it-IT" b="0" dirty="0" err="1" smtClean="0"/>
                        <a:t>decided</a:t>
                      </a:r>
                      <a:r>
                        <a:rPr lang="it-IT" b="0" dirty="0" smtClean="0"/>
                        <a:t> </a:t>
                      </a:r>
                      <a:r>
                        <a:rPr lang="it-IT" b="0" dirty="0" err="1" smtClean="0"/>
                        <a:t>to</a:t>
                      </a:r>
                      <a:r>
                        <a:rPr lang="it-IT" b="0" dirty="0" smtClean="0"/>
                        <a:t> go </a:t>
                      </a:r>
                      <a:r>
                        <a:rPr lang="it-IT" b="0" dirty="0" err="1" smtClean="0"/>
                        <a:t>to</a:t>
                      </a:r>
                      <a:r>
                        <a:rPr lang="it-IT" b="0" dirty="0" smtClean="0"/>
                        <a:t> the </a:t>
                      </a:r>
                      <a:r>
                        <a:rPr lang="it-IT" b="0" dirty="0" err="1" smtClean="0"/>
                        <a:t>University</a:t>
                      </a:r>
                      <a:r>
                        <a:rPr lang="it-IT" b="0" dirty="0" smtClean="0"/>
                        <a:t> </a:t>
                      </a:r>
                      <a:r>
                        <a:rPr lang="it-IT" b="0" dirty="0" err="1" smtClean="0"/>
                        <a:t>with</a:t>
                      </a:r>
                      <a:r>
                        <a:rPr lang="it-IT" b="0" dirty="0" smtClean="0"/>
                        <a:t> </a:t>
                      </a:r>
                      <a:r>
                        <a:rPr lang="it-IT" b="1" dirty="0" err="1" smtClean="0"/>
                        <a:t>his</a:t>
                      </a:r>
                      <a:r>
                        <a:rPr lang="it-IT" b="1" dirty="0" smtClean="0"/>
                        <a:t> </a:t>
                      </a:r>
                      <a:r>
                        <a:rPr lang="it-IT" b="1" dirty="0" err="1" smtClean="0"/>
                        <a:t>car</a:t>
                      </a:r>
                      <a:r>
                        <a:rPr lang="it-IT" b="1" dirty="0" smtClean="0"/>
                        <a:t>.   (</a:t>
                      </a:r>
                      <a:r>
                        <a:rPr lang="it-IT" b="1" i="1" dirty="0" smtClean="0"/>
                        <a:t>cotesto di partenza</a:t>
                      </a:r>
                      <a:r>
                        <a:rPr lang="it-IT" b="1" dirty="0" smtClean="0"/>
                        <a:t>)</a:t>
                      </a:r>
                      <a:endParaRPr lang="it-IT" b="1" dirty="0"/>
                    </a:p>
                  </a:txBody>
                  <a:tcPr/>
                </a:tc>
                <a:tc>
                  <a:txBody>
                    <a:bodyPr/>
                    <a:lstStyle/>
                    <a:p>
                      <a:r>
                        <a:rPr lang="it-IT" dirty="0" smtClean="0"/>
                        <a:t>John e Mary pranzarono insieme. Poi decisero di andare all’Università con </a:t>
                      </a:r>
                      <a:r>
                        <a:rPr lang="it-IT" b="1" dirty="0" smtClean="0"/>
                        <a:t>la macchina di lui. (</a:t>
                      </a:r>
                      <a:r>
                        <a:rPr lang="it-IT" b="1" i="1" dirty="0" smtClean="0"/>
                        <a:t>cotesto di arrivo</a:t>
                      </a:r>
                      <a:r>
                        <a:rPr lang="it-IT" b="1" dirty="0" smtClean="0"/>
                        <a:t>)</a:t>
                      </a:r>
                      <a:endParaRPr lang="it-IT" b="1" dirty="0"/>
                    </a:p>
                  </a:txBody>
                  <a:tcPr/>
                </a:tc>
              </a:tr>
              <a:tr h="1163610">
                <a:tc>
                  <a:txBody>
                    <a:bodyPr/>
                    <a:lstStyle/>
                    <a:p>
                      <a:endParaRPr lang="it-IT"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dirty="0" smtClean="0"/>
                        <a:t>John e Mary pranzarono insieme. Poi decisero di andare all’Università con la sua macchina.</a:t>
                      </a:r>
                    </a:p>
                    <a:p>
                      <a:endParaRPr lang="it-IT" dirty="0"/>
                    </a:p>
                  </a:txBody>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Ritorno alla traduzione del testo di partenza</a:t>
            </a:r>
            <a:endParaRPr lang="it-IT" dirty="0"/>
          </a:p>
        </p:txBody>
      </p:sp>
      <p:sp>
        <p:nvSpPr>
          <p:cNvPr id="3" name="Segnaposto piè di pagina 2"/>
          <p:cNvSpPr>
            <a:spLocks noGrp="1"/>
          </p:cNvSpPr>
          <p:nvPr>
            <p:ph type="ftr" sz="quarter" idx="11"/>
          </p:nvPr>
        </p:nvSpPr>
        <p:spPr/>
        <p:txBody>
          <a:bodyPr/>
          <a:lstStyle/>
          <a:p>
            <a:r>
              <a:rPr lang="it-IT" smtClean="0"/>
              <a:t>Alessandrini Sabrina _ Università di Macerata</a:t>
            </a:r>
            <a:endParaRPr lang="it-IT"/>
          </a:p>
        </p:txBody>
      </p:sp>
      <p:sp>
        <p:nvSpPr>
          <p:cNvPr id="4" name="Segnaposto numero diapositiva 3"/>
          <p:cNvSpPr>
            <a:spLocks noGrp="1"/>
          </p:cNvSpPr>
          <p:nvPr>
            <p:ph type="sldNum" sz="quarter" idx="12"/>
          </p:nvPr>
        </p:nvSpPr>
        <p:spPr/>
        <p:txBody>
          <a:bodyPr/>
          <a:lstStyle/>
          <a:p>
            <a:fld id="{8E1BA9F5-FEC7-449B-9A77-1FA26A0B8BD4}" type="slidenum">
              <a:rPr lang="it-IT" smtClean="0"/>
              <a:pPr/>
              <a:t>7</a:t>
            </a:fld>
            <a:endParaRPr lang="it-IT"/>
          </a:p>
        </p:txBody>
      </p:sp>
      <p:sp>
        <p:nvSpPr>
          <p:cNvPr id="5" name="Segnaposto contenuto 4"/>
          <p:cNvSpPr>
            <a:spLocks noGrp="1"/>
          </p:cNvSpPr>
          <p:nvPr>
            <p:ph sz="half" idx="1"/>
          </p:nvPr>
        </p:nvSpPr>
        <p:spPr/>
        <p:txBody>
          <a:bodyPr/>
          <a:lstStyle/>
          <a:p>
            <a:pPr>
              <a:buNone/>
            </a:pPr>
            <a:r>
              <a:rPr lang="fr-FR" dirty="0" smtClean="0"/>
              <a:t>	</a:t>
            </a:r>
            <a:r>
              <a:rPr lang="fr-FR" sz="3200" dirty="0" smtClean="0"/>
              <a:t>Je n’y comprends </a:t>
            </a:r>
            <a:r>
              <a:rPr lang="fr-FR" sz="3200" b="1" i="1" dirty="0" smtClean="0"/>
              <a:t>rien</a:t>
            </a:r>
            <a:r>
              <a:rPr lang="fr-FR" sz="3200" dirty="0" smtClean="0"/>
              <a:t>. Mais quelque chose me dit là, dans le cœur , que </a:t>
            </a:r>
            <a:r>
              <a:rPr lang="fr-FR" sz="3200" b="1" i="1" dirty="0" smtClean="0"/>
              <a:t>tes phrases </a:t>
            </a:r>
            <a:r>
              <a:rPr lang="fr-FR" sz="3200" dirty="0" smtClean="0"/>
              <a:t>m’intéressent plus tard, </a:t>
            </a:r>
            <a:r>
              <a:rPr lang="fr-FR" sz="4000" b="1" dirty="0" smtClean="0"/>
              <a:t>quand je serai grande.</a:t>
            </a:r>
          </a:p>
          <a:p>
            <a:pPr>
              <a:buNone/>
            </a:pPr>
            <a:r>
              <a:rPr lang="fr-FR" sz="2000" dirty="0" smtClean="0"/>
              <a:t>(E. Orsenna)</a:t>
            </a:r>
          </a:p>
          <a:p>
            <a:endParaRPr lang="it-IT" dirty="0"/>
          </a:p>
        </p:txBody>
      </p:sp>
      <p:sp>
        <p:nvSpPr>
          <p:cNvPr id="6" name="Segnaposto contenuto 5"/>
          <p:cNvSpPr>
            <a:spLocks noGrp="1"/>
          </p:cNvSpPr>
          <p:nvPr>
            <p:ph sz="half" idx="2"/>
          </p:nvPr>
        </p:nvSpPr>
        <p:spPr/>
        <p:txBody>
          <a:bodyPr/>
          <a:lstStyle/>
          <a:p>
            <a:pPr>
              <a:buNone/>
            </a:pPr>
            <a:r>
              <a:rPr lang="it-IT" dirty="0" smtClean="0"/>
              <a:t>	</a:t>
            </a:r>
            <a:r>
              <a:rPr lang="it-IT" sz="3200" dirty="0" smtClean="0"/>
              <a:t>Ci capisco </a:t>
            </a:r>
            <a:r>
              <a:rPr lang="it-IT" sz="3200" b="1" i="1" dirty="0" smtClean="0"/>
              <a:t>poco</a:t>
            </a:r>
            <a:r>
              <a:rPr lang="it-IT" sz="3200" dirty="0" smtClean="0"/>
              <a:t>. Ma qualcosa mi dice, qui nel cuore, che </a:t>
            </a:r>
            <a:r>
              <a:rPr lang="it-IT" sz="3200" b="1" i="1" dirty="0" smtClean="0"/>
              <a:t>i tuoi versi </a:t>
            </a:r>
            <a:r>
              <a:rPr lang="it-IT" sz="3200" dirty="0" smtClean="0"/>
              <a:t>m’interesseranno in seguito,</a:t>
            </a:r>
            <a:r>
              <a:rPr lang="it-IT" sz="3200" b="1" dirty="0" smtClean="0"/>
              <a:t> </a:t>
            </a:r>
            <a:r>
              <a:rPr lang="it-IT" sz="4000" b="1" dirty="0" smtClean="0"/>
              <a:t>quando sarò cresciuta. </a:t>
            </a:r>
          </a:p>
          <a:p>
            <a:pPr>
              <a:buNone/>
            </a:pPr>
            <a:r>
              <a:rPr lang="it-IT" sz="2000" dirty="0" smtClean="0"/>
              <a:t>(Trad. Francesco Bruno)</a:t>
            </a:r>
            <a:endParaRPr lang="it-IT" sz="20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IL CONTESTO</a:t>
            </a:r>
            <a:endParaRPr lang="it-IT" dirty="0"/>
          </a:p>
        </p:txBody>
      </p:sp>
      <p:sp>
        <p:nvSpPr>
          <p:cNvPr id="3" name="Segnaposto piè di pagina 2"/>
          <p:cNvSpPr>
            <a:spLocks noGrp="1"/>
          </p:cNvSpPr>
          <p:nvPr>
            <p:ph type="ftr" sz="quarter" idx="11"/>
          </p:nvPr>
        </p:nvSpPr>
        <p:spPr/>
        <p:txBody>
          <a:bodyPr/>
          <a:lstStyle/>
          <a:p>
            <a:r>
              <a:rPr lang="it-IT" smtClean="0"/>
              <a:t>Alessandrini Sabrina _ Università di Macerata</a:t>
            </a:r>
            <a:endParaRPr lang="it-IT"/>
          </a:p>
        </p:txBody>
      </p:sp>
      <p:sp>
        <p:nvSpPr>
          <p:cNvPr id="4" name="Segnaposto numero diapositiva 3"/>
          <p:cNvSpPr>
            <a:spLocks noGrp="1"/>
          </p:cNvSpPr>
          <p:nvPr>
            <p:ph type="sldNum" sz="quarter" idx="12"/>
          </p:nvPr>
        </p:nvSpPr>
        <p:spPr/>
        <p:txBody>
          <a:bodyPr/>
          <a:lstStyle/>
          <a:p>
            <a:fld id="{8E1BA9F5-FEC7-449B-9A77-1FA26A0B8BD4}" type="slidenum">
              <a:rPr lang="it-IT" smtClean="0"/>
              <a:pPr/>
              <a:t>8</a:t>
            </a:fld>
            <a:endParaRPr lang="it-IT"/>
          </a:p>
        </p:txBody>
      </p:sp>
      <p:sp>
        <p:nvSpPr>
          <p:cNvPr id="5" name="Segnaposto contenuto 4"/>
          <p:cNvSpPr>
            <a:spLocks noGrp="1"/>
          </p:cNvSpPr>
          <p:nvPr>
            <p:ph sz="quarter" idx="1"/>
          </p:nvPr>
        </p:nvSpPr>
        <p:spPr/>
        <p:txBody>
          <a:bodyPr>
            <a:normAutofit fontScale="92500"/>
          </a:bodyPr>
          <a:lstStyle/>
          <a:p>
            <a:pPr>
              <a:buNone/>
            </a:pPr>
            <a:r>
              <a:rPr lang="it-IT" dirty="0" smtClean="0"/>
              <a:t> 	La nozione di contesto designa  tutto ciò che </a:t>
            </a:r>
            <a:r>
              <a:rPr lang="it-IT" b="1" dirty="0" smtClean="0"/>
              <a:t>non</a:t>
            </a:r>
            <a:r>
              <a:rPr lang="it-IT" dirty="0" smtClean="0"/>
              <a:t> riguarda il l’aspetto linguistico immediato, ma … </a:t>
            </a:r>
          </a:p>
          <a:p>
            <a:pPr>
              <a:buNone/>
            </a:pPr>
            <a:r>
              <a:rPr lang="it-IT" dirty="0" smtClean="0"/>
              <a:t>	</a:t>
            </a:r>
          </a:p>
          <a:p>
            <a:pPr>
              <a:buFont typeface="Wingdings" pitchFamily="2" charset="2"/>
              <a:buChar char="ü"/>
            </a:pPr>
            <a:r>
              <a:rPr lang="it-IT" dirty="0" smtClean="0"/>
              <a:t>Contesto </a:t>
            </a:r>
            <a:r>
              <a:rPr lang="it-IT" b="1" dirty="0" smtClean="0"/>
              <a:t>Cognitivo</a:t>
            </a:r>
            <a:r>
              <a:rPr lang="it-IT" dirty="0" smtClean="0"/>
              <a:t> (definizione delle situazioni di enunciazione)</a:t>
            </a:r>
          </a:p>
          <a:p>
            <a:pPr>
              <a:buFont typeface="Wingdings" pitchFamily="2" charset="2"/>
              <a:buChar char="ü"/>
            </a:pPr>
            <a:r>
              <a:rPr lang="it-IT" dirty="0" smtClean="0"/>
              <a:t>Sapere </a:t>
            </a:r>
            <a:r>
              <a:rPr lang="it-IT" b="1" dirty="0" smtClean="0"/>
              <a:t>Extralinguistico</a:t>
            </a:r>
            <a:r>
              <a:rPr lang="it-IT" dirty="0" smtClean="0"/>
              <a:t> (sociolinguistico, socioculturale, interculturale)</a:t>
            </a:r>
          </a:p>
          <a:p>
            <a:pPr>
              <a:buNone/>
            </a:pPr>
            <a:endParaRPr lang="it-IT" dirty="0" smtClean="0"/>
          </a:p>
          <a:p>
            <a:pPr algn="ctr">
              <a:buNone/>
            </a:pPr>
            <a:r>
              <a:rPr lang="it-IT" dirty="0" smtClean="0"/>
              <a:t>	In ciò consiste il passaggio </a:t>
            </a:r>
          </a:p>
          <a:p>
            <a:pPr algn="ctr">
              <a:buNone/>
            </a:pPr>
            <a:r>
              <a:rPr lang="it-IT" dirty="0" smtClean="0"/>
              <a:t>dalla traduzione pedagogica alla traduzione professionale</a:t>
            </a:r>
            <a:endParaRPr lang="it-IT"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p:cNvSpPr>
            <a:spLocks noGrp="1"/>
          </p:cNvSpPr>
          <p:nvPr>
            <p:ph type="body" idx="1"/>
          </p:nvPr>
        </p:nvSpPr>
        <p:spPr>
          <a:xfrm>
            <a:off x="179512" y="1340768"/>
            <a:ext cx="4248472" cy="936104"/>
          </a:xfrm>
        </p:spPr>
        <p:txBody>
          <a:bodyPr/>
          <a:lstStyle/>
          <a:p>
            <a:r>
              <a:rPr lang="it-IT" dirty="0" smtClean="0"/>
              <a:t>Jeanne: </a:t>
            </a:r>
            <a:r>
              <a:rPr lang="it-IT" b="0" dirty="0" smtClean="0"/>
              <a:t>personaggio (francese) del testo di partenza</a:t>
            </a:r>
            <a:endParaRPr lang="it-IT" b="0" dirty="0"/>
          </a:p>
        </p:txBody>
      </p:sp>
      <p:sp>
        <p:nvSpPr>
          <p:cNvPr id="3" name="Segnaposto testo 2"/>
          <p:cNvSpPr>
            <a:spLocks noGrp="1"/>
          </p:cNvSpPr>
          <p:nvPr>
            <p:ph type="body" sz="half" idx="3"/>
          </p:nvPr>
        </p:nvSpPr>
        <p:spPr>
          <a:xfrm>
            <a:off x="4572000" y="1340768"/>
            <a:ext cx="4572000" cy="914752"/>
          </a:xfrm>
        </p:spPr>
        <p:txBody>
          <a:bodyPr/>
          <a:lstStyle/>
          <a:p>
            <a:r>
              <a:rPr lang="it-IT" dirty="0" smtClean="0"/>
              <a:t>   Giovanna: </a:t>
            </a:r>
            <a:r>
              <a:rPr lang="it-IT" sz="1800" b="0" dirty="0" smtClean="0"/>
              <a:t>è italiana e acquisisce, nell’operazione di traduzione, la cultura </a:t>
            </a:r>
          </a:p>
          <a:p>
            <a:r>
              <a:rPr lang="it-IT" sz="1800" b="0" dirty="0" smtClean="0"/>
              <a:t>del lettore della versione italiana.</a:t>
            </a:r>
            <a:endParaRPr lang="it-IT" sz="1800" b="0" dirty="0"/>
          </a:p>
        </p:txBody>
      </p:sp>
      <p:sp>
        <p:nvSpPr>
          <p:cNvPr id="4" name="Segnaposto piè di pagina 3"/>
          <p:cNvSpPr>
            <a:spLocks noGrp="1"/>
          </p:cNvSpPr>
          <p:nvPr>
            <p:ph type="ftr" sz="quarter" idx="11"/>
          </p:nvPr>
        </p:nvSpPr>
        <p:spPr/>
        <p:txBody>
          <a:bodyPr/>
          <a:lstStyle/>
          <a:p>
            <a:r>
              <a:rPr lang="it-IT" smtClean="0"/>
              <a:t>Alessandrini Sabrina _ Università di Macerata</a:t>
            </a:r>
            <a:endParaRPr lang="it-IT"/>
          </a:p>
        </p:txBody>
      </p:sp>
      <p:graphicFrame>
        <p:nvGraphicFramePr>
          <p:cNvPr id="10" name="Segnaposto contenuto 9"/>
          <p:cNvGraphicFramePr>
            <a:graphicFrameLocks noGrp="1"/>
          </p:cNvGraphicFramePr>
          <p:nvPr>
            <p:ph sz="quarter" idx="2"/>
          </p:nvPr>
        </p:nvGraphicFramePr>
        <p:xfrm>
          <a:off x="179512" y="2348879"/>
          <a:ext cx="8794304" cy="4058777"/>
        </p:xfrm>
        <a:graphic>
          <a:graphicData uri="http://schemas.openxmlformats.org/drawingml/2006/table">
            <a:tbl>
              <a:tblPr firstRow="1" bandRow="1">
                <a:tableStyleId>{5C22544A-7EE6-4342-B048-85BDC9FD1C3A}</a:tableStyleId>
              </a:tblPr>
              <a:tblGrid>
                <a:gridCol w="4397152"/>
                <a:gridCol w="4397152"/>
              </a:tblGrid>
              <a:tr h="576065">
                <a:tc>
                  <a:txBody>
                    <a:bodyPr/>
                    <a:lstStyle/>
                    <a:p>
                      <a:pPr algn="ctr"/>
                      <a:r>
                        <a:rPr lang="it-IT" dirty="0" smtClean="0"/>
                        <a:t>Marcel (Proust)</a:t>
                      </a:r>
                      <a:endParaRPr lang="it-IT" dirty="0"/>
                    </a:p>
                  </a:txBody>
                  <a:tcPr/>
                </a:tc>
                <a:tc>
                  <a:txBody>
                    <a:bodyPr/>
                    <a:lstStyle/>
                    <a:p>
                      <a:pPr algn="ctr"/>
                      <a:r>
                        <a:rPr lang="it-IT" dirty="0" smtClean="0"/>
                        <a:t>Giacomo (Leopardi)</a:t>
                      </a:r>
                      <a:endParaRPr lang="it-IT" dirty="0"/>
                    </a:p>
                  </a:txBody>
                  <a:tcPr/>
                </a:tc>
              </a:tr>
              <a:tr h="648072">
                <a:tc>
                  <a:txBody>
                    <a:bodyPr/>
                    <a:lstStyle/>
                    <a:p>
                      <a:pPr algn="ctr"/>
                      <a:r>
                        <a:rPr lang="fr-FR" b="1" noProof="0" dirty="0" smtClean="0"/>
                        <a:t>“longues phrases” </a:t>
                      </a:r>
                    </a:p>
                    <a:p>
                      <a:pPr algn="ctr"/>
                      <a:r>
                        <a:rPr lang="fr-FR" i="1" noProof="0" dirty="0" smtClean="0"/>
                        <a:t>Du côté de chez-Swann</a:t>
                      </a:r>
                      <a:endParaRPr lang="fr-FR" noProof="0" dirty="0" smtClean="0"/>
                    </a:p>
                  </a:txBody>
                  <a:tcPr/>
                </a:tc>
                <a:tc>
                  <a:txBody>
                    <a:bodyPr/>
                    <a:lstStyle/>
                    <a:p>
                      <a:pPr algn="ctr"/>
                      <a:r>
                        <a:rPr lang="it-IT" dirty="0" smtClean="0"/>
                        <a:t>“ </a:t>
                      </a:r>
                      <a:r>
                        <a:rPr kumimoji="0" lang="it-IT" b="1" kern="1200" dirty="0" smtClean="0">
                          <a:solidFill>
                            <a:schemeClr val="dk1"/>
                          </a:solidFill>
                          <a:latin typeface="+mn-lt"/>
                          <a:ea typeface="+mn-ea"/>
                          <a:cs typeface="+mn-cs"/>
                        </a:rPr>
                        <a:t>Poesie tristi”</a:t>
                      </a:r>
                    </a:p>
                    <a:p>
                      <a:pPr algn="ctr"/>
                      <a:r>
                        <a:rPr lang="it-IT" i="1" dirty="0" smtClean="0"/>
                        <a:t>Canti</a:t>
                      </a:r>
                      <a:endParaRPr lang="it-IT" i="1" dirty="0"/>
                    </a:p>
                  </a:txBody>
                  <a:tcPr/>
                </a:tc>
              </a:tr>
              <a:tr h="2474351">
                <a:tc>
                  <a:txBody>
                    <a:bodyPr/>
                    <a:lstStyle/>
                    <a:p>
                      <a:r>
                        <a:rPr lang="fr-FR" i="1" noProof="0" dirty="0" smtClean="0"/>
                        <a:t>Mais quand il fut rentré chez lui, l’idée lui vint brusquement que peur être  Odette attendait quelqu’un ce soir, qu’elle avait seulement simulé la fatigue … qu’aussitôt qu’il avait été parti , elle avait rallumé et fait entrer celui qui devait passer la nuit auprès d’elle.  </a:t>
                      </a:r>
                      <a:endParaRPr lang="fr-FR" i="1" noProof="0" dirty="0"/>
                    </a:p>
                  </a:txBody>
                  <a:tcPr/>
                </a:tc>
                <a:tc>
                  <a:txBody>
                    <a:bodyPr/>
                    <a:lstStyle/>
                    <a:p>
                      <a:r>
                        <a:rPr lang="it-IT" dirty="0" smtClean="0"/>
                        <a:t> </a:t>
                      </a:r>
                      <a:r>
                        <a:rPr lang="it-IT" i="1" dirty="0" smtClean="0"/>
                        <a:t>Né mi diceva il </a:t>
                      </a:r>
                      <a:r>
                        <a:rPr lang="it-IT" i="1" dirty="0" err="1" smtClean="0"/>
                        <a:t>cor</a:t>
                      </a:r>
                      <a:r>
                        <a:rPr lang="it-IT" i="1" dirty="0" smtClean="0"/>
                        <a:t> che l’età verde/Sarei dannato</a:t>
                      </a:r>
                      <a:r>
                        <a:rPr lang="it-IT" i="1" baseline="0" dirty="0" smtClean="0"/>
                        <a:t> a consumare in questo/Natio borgo selvaggio, </a:t>
                      </a:r>
                      <a:r>
                        <a:rPr lang="it-IT" i="1" baseline="0" dirty="0" err="1" smtClean="0"/>
                        <a:t>intra</a:t>
                      </a:r>
                      <a:r>
                        <a:rPr lang="it-IT" i="1" baseline="0" dirty="0" smtClean="0"/>
                        <a:t> una gente/Zotica, </a:t>
                      </a:r>
                      <a:r>
                        <a:rPr lang="it-IT" i="1" baseline="0" dirty="0" err="1" smtClean="0"/>
                        <a:t>vil</a:t>
                      </a:r>
                      <a:r>
                        <a:rPr lang="it-IT" i="1" baseline="0" dirty="0" smtClean="0"/>
                        <a:t>; cui nomi strani, e spesso/Argomento di riso e di trastullo,/Son dottrine e saper; che m’odia e fugge (…) e intanto vola/Il caro tempo </a:t>
                      </a:r>
                      <a:r>
                        <a:rPr lang="it-IT" i="1" baseline="0" dirty="0" err="1" smtClean="0"/>
                        <a:t>giovanil</a:t>
                      </a:r>
                      <a:r>
                        <a:rPr lang="it-IT" i="1" baseline="0" dirty="0" smtClean="0"/>
                        <a:t>; più caro/Che la fama e l’</a:t>
                      </a:r>
                      <a:r>
                        <a:rPr lang="it-IT" i="1" baseline="0" dirty="0" err="1" smtClean="0"/>
                        <a:t>allor</a:t>
                      </a:r>
                      <a:r>
                        <a:rPr lang="it-IT" i="1" baseline="0" dirty="0" smtClean="0"/>
                        <a:t> (…)in questo/Soggiorno disumano, </a:t>
                      </a:r>
                      <a:r>
                        <a:rPr lang="it-IT" i="1" baseline="0" dirty="0" err="1" smtClean="0"/>
                        <a:t>intra</a:t>
                      </a:r>
                      <a:r>
                        <a:rPr lang="it-IT" i="1" baseline="0" dirty="0" smtClean="0"/>
                        <a:t> gli affari,/O dell’aria vita unico fiore.</a:t>
                      </a:r>
                      <a:endParaRPr lang="it-IT" i="1" dirty="0"/>
                    </a:p>
                  </a:txBody>
                  <a:tcPr/>
                </a:tc>
              </a:tr>
            </a:tbl>
          </a:graphicData>
        </a:graphic>
      </p:graphicFrame>
      <p:sp>
        <p:nvSpPr>
          <p:cNvPr id="7" name="Segnaposto numero diapositiva 6"/>
          <p:cNvSpPr>
            <a:spLocks noGrp="1"/>
          </p:cNvSpPr>
          <p:nvPr>
            <p:ph type="sldNum" sz="quarter" idx="12"/>
          </p:nvPr>
        </p:nvSpPr>
        <p:spPr/>
        <p:txBody>
          <a:bodyPr/>
          <a:lstStyle/>
          <a:p>
            <a:fld id="{8E1BA9F5-FEC7-449B-9A77-1FA26A0B8BD4}" type="slidenum">
              <a:rPr lang="it-IT" smtClean="0"/>
              <a:pPr/>
              <a:t>9</a:t>
            </a:fld>
            <a:endParaRPr lang="it-IT" dirty="0"/>
          </a:p>
        </p:txBody>
      </p:sp>
      <p:sp>
        <p:nvSpPr>
          <p:cNvPr id="8" name="Titolo 7"/>
          <p:cNvSpPr>
            <a:spLocks noGrp="1"/>
          </p:cNvSpPr>
          <p:nvPr>
            <p:ph type="title"/>
          </p:nvPr>
        </p:nvSpPr>
        <p:spPr/>
        <p:txBody>
          <a:bodyPr>
            <a:normAutofit/>
          </a:bodyPr>
          <a:lstStyle/>
          <a:p>
            <a:r>
              <a:rPr lang="it-IT" dirty="0" smtClean="0"/>
              <a:t>Esempio di </a:t>
            </a:r>
            <a:r>
              <a:rPr lang="it-IT" b="1" dirty="0" smtClean="0"/>
              <a:t>traduzione e adattamento</a:t>
            </a:r>
            <a:endParaRPr lang="it-IT" b="1" dirty="0"/>
          </a:p>
        </p:txBody>
      </p:sp>
      <p:sp>
        <p:nvSpPr>
          <p:cNvPr id="11" name="Segnaposto contenuto 10"/>
          <p:cNvSpPr>
            <a:spLocks noGrp="1"/>
          </p:cNvSpPr>
          <p:nvPr>
            <p:ph sz="quarter" idx="4"/>
          </p:nvPr>
        </p:nvSpPr>
        <p:spPr>
          <a:xfrm>
            <a:off x="8532440" y="6165304"/>
            <a:ext cx="306760" cy="128271"/>
          </a:xfrm>
        </p:spPr>
        <p:txBody>
          <a:bodyPr>
            <a:normAutofit fontScale="25000" lnSpcReduction="20000"/>
          </a:bodyPr>
          <a:lstStyle/>
          <a:p>
            <a:pPr lvl="3"/>
            <a:endParaRPr lang="it-IT"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ttotitolo 1"/>
          <p:cNvSpPr>
            <a:spLocks noGrp="1"/>
          </p:cNvSpPr>
          <p:nvPr>
            <p:ph type="subTitle" idx="1"/>
          </p:nvPr>
        </p:nvSpPr>
        <p:spPr>
          <a:xfrm>
            <a:off x="539552" y="2819400"/>
            <a:ext cx="7992888" cy="3345904"/>
          </a:xfrm>
        </p:spPr>
        <p:txBody>
          <a:bodyPr>
            <a:normAutofit/>
          </a:bodyPr>
          <a:lstStyle/>
          <a:p>
            <a:r>
              <a:rPr lang="it-IT" sz="3200" dirty="0" err="1" smtClean="0"/>
              <a:t>Synonymie</a:t>
            </a:r>
            <a:r>
              <a:rPr lang="it-IT" sz="3200" dirty="0" smtClean="0"/>
              <a:t>, </a:t>
            </a:r>
          </a:p>
          <a:p>
            <a:r>
              <a:rPr lang="it-IT" sz="3200" dirty="0" err="1" smtClean="0"/>
              <a:t>paraphrase</a:t>
            </a:r>
            <a:r>
              <a:rPr lang="it-IT" sz="3200" dirty="0" smtClean="0"/>
              <a:t> </a:t>
            </a:r>
          </a:p>
          <a:p>
            <a:r>
              <a:rPr lang="it-IT" sz="3200" dirty="0" err="1" smtClean="0"/>
              <a:t>et</a:t>
            </a:r>
            <a:r>
              <a:rPr lang="it-IT" sz="3200" dirty="0" smtClean="0"/>
              <a:t> </a:t>
            </a:r>
          </a:p>
          <a:p>
            <a:r>
              <a:rPr lang="it-IT" sz="3200" dirty="0" err="1" smtClean="0"/>
              <a:t>traduction</a:t>
            </a:r>
            <a:endParaRPr lang="it-IT" sz="3200" dirty="0"/>
          </a:p>
        </p:txBody>
      </p:sp>
      <p:sp>
        <p:nvSpPr>
          <p:cNvPr id="3" name="Titolo 2"/>
          <p:cNvSpPr>
            <a:spLocks noGrp="1"/>
          </p:cNvSpPr>
          <p:nvPr>
            <p:ph type="ctrTitle"/>
          </p:nvPr>
        </p:nvSpPr>
        <p:spPr/>
        <p:txBody>
          <a:bodyPr/>
          <a:lstStyle/>
          <a:p>
            <a:r>
              <a:rPr lang="it-IT" dirty="0" smtClean="0"/>
              <a:t>Lingua e traduzione I</a:t>
            </a:r>
            <a:br>
              <a:rPr lang="it-IT" dirty="0" smtClean="0"/>
            </a:br>
            <a:r>
              <a:rPr lang="it-IT" dirty="0" smtClean="0"/>
              <a:t>Seconda parte</a:t>
            </a:r>
            <a:endParaRPr lang="it-IT"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piè di pagina 1"/>
          <p:cNvSpPr>
            <a:spLocks noGrp="1"/>
          </p:cNvSpPr>
          <p:nvPr>
            <p:ph type="ftr" sz="quarter" idx="11"/>
          </p:nvPr>
        </p:nvSpPr>
        <p:spPr/>
        <p:txBody>
          <a:bodyPr/>
          <a:lstStyle/>
          <a:p>
            <a:r>
              <a:rPr lang="it-IT" smtClean="0"/>
              <a:t>Alessandrini Sabrina _ Università di Macerata</a:t>
            </a:r>
            <a:endParaRPr lang="it-IT"/>
          </a:p>
        </p:txBody>
      </p:sp>
      <p:sp>
        <p:nvSpPr>
          <p:cNvPr id="3" name="Segnaposto numero diapositiva 2"/>
          <p:cNvSpPr>
            <a:spLocks noGrp="1"/>
          </p:cNvSpPr>
          <p:nvPr>
            <p:ph type="sldNum" sz="quarter" idx="12"/>
          </p:nvPr>
        </p:nvSpPr>
        <p:spPr/>
        <p:txBody>
          <a:bodyPr/>
          <a:lstStyle/>
          <a:p>
            <a:fld id="{8E1BA9F5-FEC7-449B-9A77-1FA26A0B8BD4}" type="slidenum">
              <a:rPr lang="it-IT" smtClean="0"/>
              <a:pPr/>
              <a:t>11</a:t>
            </a:fld>
            <a:endParaRPr lang="it-IT"/>
          </a:p>
        </p:txBody>
      </p:sp>
      <p:sp>
        <p:nvSpPr>
          <p:cNvPr id="4" name="Rettangolo 3"/>
          <p:cNvSpPr/>
          <p:nvPr/>
        </p:nvSpPr>
        <p:spPr>
          <a:xfrm>
            <a:off x="395536" y="332656"/>
            <a:ext cx="8496944" cy="7232749"/>
          </a:xfrm>
          <a:prstGeom prst="rect">
            <a:avLst/>
          </a:prstGeom>
        </p:spPr>
        <p:txBody>
          <a:bodyPr wrap="square">
            <a:spAutoFit/>
          </a:bodyPr>
          <a:lstStyle/>
          <a:p>
            <a:r>
              <a:rPr lang="it-IT" sz="2000" dirty="0" smtClean="0"/>
              <a:t>“</a:t>
            </a:r>
            <a:r>
              <a:rPr lang="fr-FR" sz="2000" b="1" i="1" dirty="0" smtClean="0">
                <a:solidFill>
                  <a:schemeClr val="bg2">
                    <a:lumMod val="50000"/>
                  </a:schemeClr>
                </a:solidFill>
              </a:rPr>
              <a:t>Il ment celui qui rend un verset mot pour mot, de façon strictement littérale; il blasphème celui qui y ajoute quelque chose</a:t>
            </a:r>
            <a:r>
              <a:rPr lang="fr-FR" sz="2000" dirty="0" smtClean="0"/>
              <a:t>” </a:t>
            </a:r>
            <a:r>
              <a:rPr lang="it-IT" sz="2000" dirty="0" smtClean="0"/>
              <a:t>(</a:t>
            </a:r>
            <a:r>
              <a:rPr lang="it-IT" sz="2000" dirty="0" err="1" smtClean="0"/>
              <a:t>Proverbe</a:t>
            </a:r>
            <a:r>
              <a:rPr lang="it-IT" sz="2000" dirty="0" smtClean="0"/>
              <a:t> </a:t>
            </a:r>
            <a:r>
              <a:rPr lang="it-IT" sz="2000" dirty="0" err="1" smtClean="0"/>
              <a:t>juif</a:t>
            </a:r>
            <a:r>
              <a:rPr lang="it-IT" sz="2000" dirty="0" smtClean="0"/>
              <a:t>)</a:t>
            </a:r>
          </a:p>
          <a:p>
            <a:endParaRPr lang="it-IT" sz="2000" dirty="0" smtClean="0"/>
          </a:p>
          <a:p>
            <a:r>
              <a:rPr lang="it-IT" sz="2000" dirty="0" smtClean="0"/>
              <a:t>“</a:t>
            </a:r>
            <a:r>
              <a:rPr lang="fr-FR" sz="2000" b="1" i="1" dirty="0" smtClean="0">
                <a:solidFill>
                  <a:schemeClr val="bg2">
                    <a:lumMod val="50000"/>
                  </a:schemeClr>
                </a:solidFill>
              </a:rPr>
              <a:t>on a l’impression d’être enfermé dans un dilemme: en s’efforçant d’échapper au Charybde de la traduction littérale, on ne ferait que tomber dans le Scylla de la paraphrase … On serait constamment tiraillé entre le mensonge et le blasphème</a:t>
            </a:r>
            <a:r>
              <a:rPr lang="fr-FR" sz="2000" dirty="0" smtClean="0"/>
              <a:t>” </a:t>
            </a:r>
            <a:r>
              <a:rPr lang="it-IT" sz="2000" dirty="0" smtClean="0"/>
              <a:t>(Margot, </a:t>
            </a:r>
            <a:r>
              <a:rPr lang="it-IT" sz="2000" i="1" dirty="0" err="1" smtClean="0"/>
              <a:t>Traduire</a:t>
            </a:r>
            <a:r>
              <a:rPr lang="it-IT" sz="2000" i="1" dirty="0" smtClean="0"/>
              <a:t> </a:t>
            </a:r>
            <a:r>
              <a:rPr lang="it-IT" sz="2000" i="1" dirty="0" err="1" smtClean="0"/>
              <a:t>sans</a:t>
            </a:r>
            <a:r>
              <a:rPr lang="it-IT" sz="2000" i="1" dirty="0" smtClean="0"/>
              <a:t> </a:t>
            </a:r>
            <a:r>
              <a:rPr lang="it-IT" sz="2000" i="1" dirty="0" err="1" smtClean="0"/>
              <a:t>trahir</a:t>
            </a:r>
            <a:r>
              <a:rPr lang="it-IT" sz="2000" dirty="0" smtClean="0"/>
              <a:t>)</a:t>
            </a:r>
          </a:p>
          <a:p>
            <a:endParaRPr lang="it-IT" sz="2000" dirty="0" smtClean="0"/>
          </a:p>
          <a:p>
            <a:r>
              <a:rPr lang="it-IT" sz="2000" dirty="0" smtClean="0"/>
              <a:t>(latin) </a:t>
            </a:r>
            <a:r>
              <a:rPr lang="it-IT" sz="2000" dirty="0" err="1" smtClean="0"/>
              <a:t>Paraphrasis</a:t>
            </a:r>
            <a:r>
              <a:rPr lang="it-IT" sz="2000" dirty="0" smtClean="0"/>
              <a:t>  = “</a:t>
            </a:r>
            <a:r>
              <a:rPr lang="it-IT" sz="2000" dirty="0" err="1" smtClean="0"/>
              <a:t>Phrase</a:t>
            </a:r>
            <a:r>
              <a:rPr lang="it-IT" sz="2000" dirty="0" smtClean="0"/>
              <a:t> à </a:t>
            </a:r>
            <a:r>
              <a:rPr lang="it-IT" sz="2000" dirty="0" err="1" smtClean="0"/>
              <a:t>coté</a:t>
            </a:r>
            <a:r>
              <a:rPr lang="it-IT" sz="2000" dirty="0" smtClean="0"/>
              <a:t>” ( = </a:t>
            </a:r>
            <a:r>
              <a:rPr lang="it-IT" sz="2000" dirty="0" err="1" smtClean="0"/>
              <a:t>phrase</a:t>
            </a:r>
            <a:r>
              <a:rPr lang="it-IT" sz="2000" dirty="0" smtClean="0"/>
              <a:t> qui </a:t>
            </a:r>
            <a:r>
              <a:rPr lang="it-IT" sz="2000" dirty="0" err="1" smtClean="0"/>
              <a:t>amplifie</a:t>
            </a:r>
            <a:r>
              <a:rPr lang="it-IT" sz="2000" dirty="0" smtClean="0"/>
              <a:t>) </a:t>
            </a:r>
          </a:p>
          <a:p>
            <a:r>
              <a:rPr lang="it-IT" sz="2000" dirty="0" smtClean="0"/>
              <a:t>(en </a:t>
            </a:r>
            <a:r>
              <a:rPr lang="it-IT" sz="2000" dirty="0" err="1" smtClean="0"/>
              <a:t>linguistique</a:t>
            </a:r>
            <a:r>
              <a:rPr lang="it-IT" sz="2000" dirty="0" smtClean="0"/>
              <a:t>) </a:t>
            </a:r>
            <a:r>
              <a:rPr lang="it-IT" sz="2000" dirty="0" err="1" smtClean="0"/>
              <a:t>Paraphrase</a:t>
            </a:r>
            <a:r>
              <a:rPr lang="it-IT" sz="2000" dirty="0" smtClean="0"/>
              <a:t> = </a:t>
            </a:r>
            <a:r>
              <a:rPr lang="it-IT" sz="2000" dirty="0" err="1" smtClean="0"/>
              <a:t>synonymie</a:t>
            </a:r>
            <a:r>
              <a:rPr lang="it-IT" sz="2000" dirty="0" smtClean="0"/>
              <a:t> de </a:t>
            </a:r>
            <a:r>
              <a:rPr lang="it-IT" sz="2000" dirty="0" err="1" smtClean="0"/>
              <a:t>phrases</a:t>
            </a:r>
            <a:r>
              <a:rPr lang="it-IT" sz="2000" dirty="0" smtClean="0"/>
              <a:t> </a:t>
            </a:r>
          </a:p>
          <a:p>
            <a:endParaRPr lang="it-IT" sz="2000" dirty="0" smtClean="0"/>
          </a:p>
          <a:p>
            <a:pPr algn="ctr"/>
            <a:r>
              <a:rPr lang="it-IT" sz="2000" b="1" dirty="0" smtClean="0"/>
              <a:t>Tradurre</a:t>
            </a:r>
            <a:r>
              <a:rPr lang="it-IT" sz="2000" dirty="0" smtClean="0"/>
              <a:t> da una lingua all’altra è tentare di </a:t>
            </a:r>
            <a:r>
              <a:rPr lang="it-IT" sz="2000" b="1" dirty="0" smtClean="0"/>
              <a:t>stabilire</a:t>
            </a:r>
            <a:r>
              <a:rPr lang="it-IT" sz="2000" dirty="0" smtClean="0"/>
              <a:t> una </a:t>
            </a:r>
            <a:r>
              <a:rPr lang="it-IT" sz="2000" b="1" dirty="0" smtClean="0"/>
              <a:t>relazione d’identità  </a:t>
            </a:r>
            <a:r>
              <a:rPr lang="it-IT" sz="2000" dirty="0" smtClean="0"/>
              <a:t>tra due discorsi. </a:t>
            </a:r>
          </a:p>
          <a:p>
            <a:endParaRPr lang="it-IT" dirty="0" smtClean="0"/>
          </a:p>
          <a:p>
            <a:endParaRPr lang="it-IT" sz="2800" dirty="0" smtClean="0"/>
          </a:p>
          <a:p>
            <a:pPr algn="ctr"/>
            <a:r>
              <a:rPr lang="it-IT" sz="2800" dirty="0" smtClean="0"/>
              <a:t>Problema di </a:t>
            </a:r>
            <a:r>
              <a:rPr lang="it-IT" sz="2800" b="1" dirty="0" smtClean="0"/>
              <a:t>alterazione del senso </a:t>
            </a:r>
          </a:p>
          <a:p>
            <a:endParaRPr lang="it-IT" dirty="0" smtClean="0"/>
          </a:p>
          <a:p>
            <a:endParaRPr lang="it-IT" dirty="0" smtClean="0"/>
          </a:p>
          <a:p>
            <a:endParaRPr lang="it-IT" dirty="0" smtClean="0"/>
          </a:p>
          <a:p>
            <a:endParaRPr lang="it-IT" dirty="0"/>
          </a:p>
        </p:txBody>
      </p:sp>
      <p:sp>
        <p:nvSpPr>
          <p:cNvPr id="5" name="Freccia in giù 4"/>
          <p:cNvSpPr/>
          <p:nvPr/>
        </p:nvSpPr>
        <p:spPr>
          <a:xfrm>
            <a:off x="4644008" y="5157192"/>
            <a:ext cx="484632" cy="5040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228600"/>
            <a:ext cx="9144000" cy="752128"/>
          </a:xfrm>
        </p:spPr>
        <p:txBody>
          <a:bodyPr>
            <a:normAutofit/>
          </a:bodyPr>
          <a:lstStyle/>
          <a:p>
            <a:r>
              <a:rPr lang="it-IT" sz="3600" b="1" dirty="0" smtClean="0"/>
              <a:t>La parasinonimia</a:t>
            </a:r>
            <a:endParaRPr lang="it-IT" sz="3600" b="1" dirty="0"/>
          </a:p>
        </p:txBody>
      </p:sp>
      <p:sp>
        <p:nvSpPr>
          <p:cNvPr id="3" name="Segnaposto piè di pagina 2"/>
          <p:cNvSpPr>
            <a:spLocks noGrp="1"/>
          </p:cNvSpPr>
          <p:nvPr>
            <p:ph type="ftr" sz="quarter" idx="11"/>
          </p:nvPr>
        </p:nvSpPr>
        <p:spPr/>
        <p:txBody>
          <a:bodyPr/>
          <a:lstStyle/>
          <a:p>
            <a:r>
              <a:rPr lang="it-IT" smtClean="0"/>
              <a:t>Alessandrini Sabrina _ Università di Macerata</a:t>
            </a:r>
            <a:endParaRPr lang="it-IT"/>
          </a:p>
        </p:txBody>
      </p:sp>
      <p:sp>
        <p:nvSpPr>
          <p:cNvPr id="4" name="Segnaposto numero diapositiva 3"/>
          <p:cNvSpPr>
            <a:spLocks noGrp="1"/>
          </p:cNvSpPr>
          <p:nvPr>
            <p:ph type="sldNum" sz="quarter" idx="12"/>
          </p:nvPr>
        </p:nvSpPr>
        <p:spPr>
          <a:xfrm>
            <a:off x="4427984" y="1196752"/>
            <a:ext cx="288032" cy="270945"/>
          </a:xfrm>
        </p:spPr>
        <p:txBody>
          <a:bodyPr>
            <a:normAutofit fontScale="85000" lnSpcReduction="20000"/>
          </a:bodyPr>
          <a:lstStyle/>
          <a:p>
            <a:fld id="{8E1BA9F5-FEC7-449B-9A77-1FA26A0B8BD4}" type="slidenum">
              <a:rPr lang="it-IT" smtClean="0"/>
              <a:pPr/>
              <a:t>12</a:t>
            </a:fld>
            <a:endParaRPr lang="it-IT" dirty="0"/>
          </a:p>
        </p:txBody>
      </p:sp>
      <p:graphicFrame>
        <p:nvGraphicFramePr>
          <p:cNvPr id="6" name="Segnaposto contenuto 5"/>
          <p:cNvGraphicFramePr>
            <a:graphicFrameLocks noGrp="1"/>
          </p:cNvGraphicFramePr>
          <p:nvPr>
            <p:ph sz="quarter" idx="1"/>
          </p:nvPr>
        </p:nvGraphicFramePr>
        <p:xfrm>
          <a:off x="301625" y="1527174"/>
          <a:ext cx="8504238" cy="4494114"/>
        </p:xfrm>
        <a:graphic>
          <a:graphicData uri="http://schemas.openxmlformats.org/drawingml/2006/table">
            <a:tbl>
              <a:tblPr firstRow="1" bandRow="1">
                <a:tableStyleId>{5C22544A-7EE6-4342-B048-85BDC9FD1C3A}</a:tableStyleId>
              </a:tblPr>
              <a:tblGrid>
                <a:gridCol w="3550295"/>
                <a:gridCol w="4953943"/>
              </a:tblGrid>
              <a:tr h="4494114">
                <a:tc>
                  <a:txBody>
                    <a:bodyPr/>
                    <a:lstStyle/>
                    <a:p>
                      <a:pPr algn="ctr"/>
                      <a:endParaRPr lang="it-IT" sz="3600" dirty="0" smtClean="0"/>
                    </a:p>
                    <a:p>
                      <a:pPr algn="ctr"/>
                      <a:endParaRPr lang="it-IT" sz="3600" dirty="0" smtClean="0"/>
                    </a:p>
                    <a:p>
                      <a:pPr algn="ctr"/>
                      <a:endParaRPr lang="it-IT" sz="3600" dirty="0" smtClean="0"/>
                    </a:p>
                    <a:p>
                      <a:pPr algn="ctr"/>
                      <a:r>
                        <a:rPr lang="it-IT" sz="3600" dirty="0" err="1" smtClean="0"/>
                        <a:t>Mourir</a:t>
                      </a:r>
                      <a:endParaRPr lang="it-IT" sz="3600" dirty="0"/>
                    </a:p>
                  </a:txBody>
                  <a:tcPr/>
                </a:tc>
                <a:tc>
                  <a:txBody>
                    <a:bodyPr/>
                    <a:lstStyle/>
                    <a:p>
                      <a:pPr algn="ctr"/>
                      <a:r>
                        <a:rPr lang="it-IT" sz="2800" dirty="0" err="1" smtClean="0"/>
                        <a:t>Caner</a:t>
                      </a:r>
                      <a:endParaRPr lang="it-IT" sz="2800" dirty="0" smtClean="0"/>
                    </a:p>
                    <a:p>
                      <a:pPr algn="ctr"/>
                      <a:r>
                        <a:rPr lang="it-IT" sz="2800" dirty="0" err="1" smtClean="0"/>
                        <a:t>Casser</a:t>
                      </a:r>
                      <a:r>
                        <a:rPr lang="it-IT" sz="2800" dirty="0" smtClean="0"/>
                        <a:t> la pipe</a:t>
                      </a:r>
                    </a:p>
                    <a:p>
                      <a:pPr algn="ctr"/>
                      <a:r>
                        <a:rPr lang="it-IT" sz="2800" dirty="0" err="1" smtClean="0"/>
                        <a:t>Claquer</a:t>
                      </a:r>
                      <a:endParaRPr lang="it-IT" sz="2800" dirty="0" smtClean="0"/>
                    </a:p>
                    <a:p>
                      <a:pPr algn="ctr"/>
                      <a:r>
                        <a:rPr lang="it-IT" sz="2800" dirty="0" err="1" smtClean="0"/>
                        <a:t>Crever</a:t>
                      </a:r>
                      <a:endParaRPr lang="it-IT" sz="2800" dirty="0" smtClean="0"/>
                    </a:p>
                    <a:p>
                      <a:pPr algn="ctr"/>
                      <a:r>
                        <a:rPr lang="it-IT" sz="2800" dirty="0" err="1" smtClean="0"/>
                        <a:t>Expirer</a:t>
                      </a:r>
                      <a:endParaRPr lang="it-IT" sz="2800" dirty="0" smtClean="0"/>
                    </a:p>
                    <a:p>
                      <a:pPr algn="ctr"/>
                      <a:r>
                        <a:rPr lang="it-IT" sz="2800" dirty="0" err="1" smtClean="0"/>
                        <a:t>Passer</a:t>
                      </a:r>
                      <a:r>
                        <a:rPr lang="it-IT" sz="2800" dirty="0" smtClean="0"/>
                        <a:t>  l’arme à</a:t>
                      </a:r>
                      <a:r>
                        <a:rPr lang="it-IT" sz="2800" baseline="0" dirty="0" smtClean="0"/>
                        <a:t> </a:t>
                      </a:r>
                      <a:r>
                        <a:rPr lang="it-IT" sz="2800" dirty="0" smtClean="0"/>
                        <a:t>gauche </a:t>
                      </a:r>
                    </a:p>
                    <a:p>
                      <a:pPr algn="ctr"/>
                      <a:r>
                        <a:rPr lang="it-IT" sz="2800" dirty="0" smtClean="0"/>
                        <a:t>Périr</a:t>
                      </a:r>
                    </a:p>
                    <a:p>
                      <a:pPr algn="ctr"/>
                      <a:r>
                        <a:rPr lang="it-IT" sz="2800" dirty="0" err="1" smtClean="0"/>
                        <a:t>Rirmou</a:t>
                      </a:r>
                      <a:endParaRPr lang="it-IT" sz="2800" dirty="0" smtClean="0"/>
                    </a:p>
                    <a:p>
                      <a:pPr algn="ctr"/>
                      <a:r>
                        <a:rPr lang="it-IT" sz="2800" dirty="0" smtClean="0"/>
                        <a:t>S’</a:t>
                      </a:r>
                      <a:r>
                        <a:rPr lang="it-IT" sz="2800" dirty="0" err="1" smtClean="0"/>
                        <a:t>éteindre</a:t>
                      </a:r>
                      <a:endParaRPr lang="it-IT" sz="2800" dirty="0"/>
                    </a:p>
                  </a:txBody>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piè di pagina 1"/>
          <p:cNvSpPr>
            <a:spLocks noGrp="1"/>
          </p:cNvSpPr>
          <p:nvPr>
            <p:ph type="ftr" sz="quarter" idx="11"/>
          </p:nvPr>
        </p:nvSpPr>
        <p:spPr/>
        <p:txBody>
          <a:bodyPr/>
          <a:lstStyle/>
          <a:p>
            <a:r>
              <a:rPr lang="it-IT" smtClean="0"/>
              <a:t>Alessandrini Sabrina _ Università di Macerata</a:t>
            </a:r>
            <a:endParaRPr lang="it-IT"/>
          </a:p>
        </p:txBody>
      </p:sp>
      <p:sp>
        <p:nvSpPr>
          <p:cNvPr id="3" name="Segnaposto numero diapositiva 2"/>
          <p:cNvSpPr>
            <a:spLocks noGrp="1"/>
          </p:cNvSpPr>
          <p:nvPr>
            <p:ph type="sldNum" sz="quarter" idx="12"/>
          </p:nvPr>
        </p:nvSpPr>
        <p:spPr/>
        <p:txBody>
          <a:bodyPr/>
          <a:lstStyle/>
          <a:p>
            <a:fld id="{8E1BA9F5-FEC7-449B-9A77-1FA26A0B8BD4}" type="slidenum">
              <a:rPr lang="it-IT" smtClean="0"/>
              <a:pPr/>
              <a:t>13</a:t>
            </a:fld>
            <a:endParaRPr lang="it-IT"/>
          </a:p>
        </p:txBody>
      </p:sp>
      <p:graphicFrame>
        <p:nvGraphicFramePr>
          <p:cNvPr id="4" name="Tabella 3"/>
          <p:cNvGraphicFramePr>
            <a:graphicFrameLocks noGrp="1"/>
          </p:cNvGraphicFramePr>
          <p:nvPr/>
        </p:nvGraphicFramePr>
        <p:xfrm>
          <a:off x="323529" y="260645"/>
          <a:ext cx="8568951" cy="5936609"/>
        </p:xfrm>
        <a:graphic>
          <a:graphicData uri="http://schemas.openxmlformats.org/drawingml/2006/table">
            <a:tbl>
              <a:tblPr firstRow="1" bandRow="1">
                <a:tableStyleId>{5C22544A-7EE6-4342-B048-85BDC9FD1C3A}</a:tableStyleId>
              </a:tblPr>
              <a:tblGrid>
                <a:gridCol w="2856317"/>
                <a:gridCol w="2856317"/>
                <a:gridCol w="2856317"/>
              </a:tblGrid>
              <a:tr h="640169">
                <a:tc>
                  <a:txBody>
                    <a:bodyPr/>
                    <a:lstStyle/>
                    <a:p>
                      <a:endParaRPr lang="it-IT" dirty="0"/>
                    </a:p>
                  </a:txBody>
                  <a:tcPr/>
                </a:tc>
                <a:tc>
                  <a:txBody>
                    <a:bodyPr/>
                    <a:lstStyle/>
                    <a:p>
                      <a:r>
                        <a:rPr lang="it-IT" dirty="0" smtClean="0"/>
                        <a:t>PARASINONIMIA</a:t>
                      </a:r>
                      <a:endParaRPr lang="it-IT" dirty="0"/>
                    </a:p>
                  </a:txBody>
                  <a:tcPr/>
                </a:tc>
                <a:tc>
                  <a:txBody>
                    <a:bodyPr/>
                    <a:lstStyle/>
                    <a:p>
                      <a:r>
                        <a:rPr lang="it-IT" dirty="0" smtClean="0"/>
                        <a:t>REGISTRI</a:t>
                      </a:r>
                      <a:r>
                        <a:rPr lang="it-IT" baseline="0" dirty="0" smtClean="0"/>
                        <a:t> </a:t>
                      </a:r>
                      <a:endParaRPr lang="it-IT" dirty="0"/>
                    </a:p>
                  </a:txBody>
                  <a:tcPr/>
                </a:tc>
              </a:tr>
              <a:tr h="649060">
                <a:tc>
                  <a:txBody>
                    <a:bodyPr/>
                    <a:lstStyle/>
                    <a:p>
                      <a:r>
                        <a:rPr lang="it-IT" sz="2000" dirty="0" smtClean="0"/>
                        <a:t>MOURIR</a:t>
                      </a:r>
                      <a:endParaRPr lang="it-IT" sz="2000" dirty="0"/>
                    </a:p>
                  </a:txBody>
                  <a:tcPr/>
                </a:tc>
                <a:tc>
                  <a:txBody>
                    <a:bodyPr/>
                    <a:lstStyle/>
                    <a:p>
                      <a:r>
                        <a:rPr lang="fr-FR" sz="2000" noProof="0" smtClean="0"/>
                        <a:t>-</a:t>
                      </a:r>
                      <a:endParaRPr lang="fr-FR" sz="2000" noProof="0"/>
                    </a:p>
                  </a:txBody>
                  <a:tcPr/>
                </a:tc>
                <a:tc>
                  <a:txBody>
                    <a:bodyPr/>
                    <a:lstStyle/>
                    <a:p>
                      <a:r>
                        <a:rPr lang="fr-FR" sz="2000" noProof="0" dirty="0" smtClean="0"/>
                        <a:t>-</a:t>
                      </a:r>
                      <a:endParaRPr lang="fr-FR" sz="2000" noProof="0" dirty="0"/>
                    </a:p>
                  </a:txBody>
                  <a:tcPr/>
                </a:tc>
              </a:tr>
              <a:tr h="649060">
                <a:tc>
                  <a:txBody>
                    <a:bodyPr/>
                    <a:lstStyle/>
                    <a:p>
                      <a:r>
                        <a:rPr lang="it-IT" sz="2000" dirty="0" smtClean="0"/>
                        <a:t>CANER</a:t>
                      </a:r>
                      <a:endParaRPr lang="it-IT" sz="2000" dirty="0"/>
                    </a:p>
                  </a:txBody>
                  <a:tcPr/>
                </a:tc>
                <a:tc>
                  <a:txBody>
                    <a:bodyPr/>
                    <a:lstStyle/>
                    <a:p>
                      <a:r>
                        <a:rPr lang="fr-FR" sz="2000" noProof="0" dirty="0" smtClean="0"/>
                        <a:t>-</a:t>
                      </a:r>
                      <a:endParaRPr lang="fr-FR" sz="2000" noProof="0" dirty="0"/>
                    </a:p>
                  </a:txBody>
                  <a:tcPr/>
                </a:tc>
                <a:tc>
                  <a:txBody>
                    <a:bodyPr/>
                    <a:lstStyle/>
                    <a:p>
                      <a:r>
                        <a:rPr lang="fr-FR" sz="2000" noProof="0" dirty="0" smtClean="0"/>
                        <a:t>Langage familier</a:t>
                      </a:r>
                      <a:endParaRPr lang="fr-FR" sz="2000" noProof="0" dirty="0"/>
                    </a:p>
                  </a:txBody>
                  <a:tcPr/>
                </a:tc>
              </a:tr>
              <a:tr h="649060">
                <a:tc>
                  <a:txBody>
                    <a:bodyPr/>
                    <a:lstStyle/>
                    <a:p>
                      <a:r>
                        <a:rPr lang="it-IT" sz="2000" dirty="0" smtClean="0"/>
                        <a:t>CLAQUER</a:t>
                      </a:r>
                      <a:endParaRPr lang="it-IT" sz="2000" dirty="0"/>
                    </a:p>
                  </a:txBody>
                  <a:tcPr/>
                </a:tc>
                <a:tc>
                  <a:txBody>
                    <a:bodyPr/>
                    <a:lstStyle/>
                    <a:p>
                      <a:r>
                        <a:rPr lang="fr-FR" sz="2000" noProof="0" dirty="0" smtClean="0"/>
                        <a:t>-</a:t>
                      </a:r>
                      <a:endParaRPr lang="fr-FR" sz="2000" noProof="0" dirty="0"/>
                    </a:p>
                  </a:txBody>
                  <a:tcPr/>
                </a:tc>
                <a:tc>
                  <a:txBody>
                    <a:bodyPr/>
                    <a:lstStyle/>
                    <a:p>
                      <a:r>
                        <a:rPr lang="fr-FR" sz="2000" noProof="0" dirty="0" smtClean="0"/>
                        <a:t>Langage familier</a:t>
                      </a:r>
                      <a:endParaRPr lang="fr-FR" sz="2000" noProof="0" dirty="0"/>
                    </a:p>
                  </a:txBody>
                  <a:tcPr/>
                </a:tc>
              </a:tr>
              <a:tr h="649060">
                <a:tc>
                  <a:txBody>
                    <a:bodyPr/>
                    <a:lstStyle/>
                    <a:p>
                      <a:r>
                        <a:rPr lang="it-IT" sz="2000" dirty="0" smtClean="0"/>
                        <a:t>CREVER</a:t>
                      </a:r>
                      <a:endParaRPr lang="it-IT" sz="2000" dirty="0"/>
                    </a:p>
                  </a:txBody>
                  <a:tcPr/>
                </a:tc>
                <a:tc>
                  <a:txBody>
                    <a:bodyPr/>
                    <a:lstStyle/>
                    <a:p>
                      <a:r>
                        <a:rPr lang="fr-FR" sz="2000" noProof="0" dirty="0" smtClean="0"/>
                        <a:t>Mort de</a:t>
                      </a:r>
                      <a:r>
                        <a:rPr lang="fr-FR" sz="2000" baseline="0" noProof="0" dirty="0" smtClean="0"/>
                        <a:t> </a:t>
                      </a:r>
                      <a:r>
                        <a:rPr lang="fr-FR" sz="2000" noProof="0" dirty="0" smtClean="0"/>
                        <a:t>l’animal</a:t>
                      </a:r>
                      <a:endParaRPr lang="fr-FR" sz="2000" noProof="0" dirty="0"/>
                    </a:p>
                  </a:txBody>
                  <a:tcPr/>
                </a:tc>
                <a:tc>
                  <a:txBody>
                    <a:bodyPr/>
                    <a:lstStyle/>
                    <a:p>
                      <a:r>
                        <a:rPr lang="fr-FR" sz="2000" noProof="0" dirty="0" smtClean="0"/>
                        <a:t>Langage Populaire</a:t>
                      </a:r>
                    </a:p>
                    <a:p>
                      <a:endParaRPr lang="fr-FR" sz="2000" noProof="0" dirty="0"/>
                    </a:p>
                  </a:txBody>
                  <a:tcPr/>
                </a:tc>
              </a:tr>
              <a:tr h="649060">
                <a:tc>
                  <a:txBody>
                    <a:bodyPr/>
                    <a:lstStyle/>
                    <a:p>
                      <a:r>
                        <a:rPr lang="it-IT" sz="2000" dirty="0" smtClean="0"/>
                        <a:t>EXPIRER</a:t>
                      </a:r>
                      <a:endParaRPr lang="it-IT" sz="2000" dirty="0"/>
                    </a:p>
                  </a:txBody>
                  <a:tcPr/>
                </a:tc>
                <a:tc>
                  <a:txBody>
                    <a:bodyPr/>
                    <a:lstStyle/>
                    <a:p>
                      <a:r>
                        <a:rPr lang="fr-FR" sz="2000" noProof="0" dirty="0" smtClean="0"/>
                        <a:t>Mort douce</a:t>
                      </a:r>
                      <a:endParaRPr lang="fr-FR" sz="2000" noProof="0" dirty="0"/>
                    </a:p>
                  </a:txBody>
                  <a:tcPr/>
                </a:tc>
                <a:tc>
                  <a:txBody>
                    <a:bodyPr/>
                    <a:lstStyle/>
                    <a:p>
                      <a:r>
                        <a:rPr lang="fr-FR" sz="2000" noProof="0" dirty="0" smtClean="0"/>
                        <a:t>Langage soutenu</a:t>
                      </a:r>
                      <a:endParaRPr lang="fr-FR" sz="2000" noProof="0" dirty="0"/>
                    </a:p>
                  </a:txBody>
                  <a:tcPr/>
                </a:tc>
              </a:tr>
              <a:tr h="649060">
                <a:tc>
                  <a:txBody>
                    <a:bodyPr/>
                    <a:lstStyle/>
                    <a:p>
                      <a:r>
                        <a:rPr lang="it-IT" sz="2000" dirty="0" smtClean="0"/>
                        <a:t>PÉRIR</a:t>
                      </a:r>
                      <a:endParaRPr lang="it-IT" sz="2000" dirty="0"/>
                    </a:p>
                  </a:txBody>
                  <a:tcPr/>
                </a:tc>
                <a:tc>
                  <a:txBody>
                    <a:bodyPr/>
                    <a:lstStyle/>
                    <a:p>
                      <a:r>
                        <a:rPr lang="fr-FR" sz="2000" noProof="0" dirty="0" smtClean="0"/>
                        <a:t>Mort violente</a:t>
                      </a:r>
                      <a:r>
                        <a:rPr lang="fr-FR" sz="2000" baseline="0" noProof="0" dirty="0" smtClean="0"/>
                        <a:t> et prématurée</a:t>
                      </a:r>
                      <a:endParaRPr lang="fr-FR" sz="2000" noProof="0" dirty="0"/>
                    </a:p>
                  </a:txBody>
                  <a:tcPr/>
                </a:tc>
                <a:tc>
                  <a:txBody>
                    <a:bodyPr/>
                    <a:lstStyle/>
                    <a:p>
                      <a:r>
                        <a:rPr lang="fr-FR" sz="2000" noProof="0" dirty="0" smtClean="0"/>
                        <a:t>Langage soutenu</a:t>
                      </a:r>
                      <a:endParaRPr lang="fr-FR" sz="2000" noProof="0" dirty="0"/>
                    </a:p>
                  </a:txBody>
                  <a:tcPr/>
                </a:tc>
              </a:tr>
              <a:tr h="649060">
                <a:tc>
                  <a:txBody>
                    <a:bodyPr/>
                    <a:lstStyle/>
                    <a:p>
                      <a:r>
                        <a:rPr lang="it-IT" sz="2000" dirty="0" smtClean="0"/>
                        <a:t>RIRMOU</a:t>
                      </a:r>
                      <a:endParaRPr lang="it-IT" sz="2000" dirty="0"/>
                    </a:p>
                  </a:txBody>
                  <a:tcPr/>
                </a:tc>
                <a:tc>
                  <a:txBody>
                    <a:bodyPr/>
                    <a:lstStyle/>
                    <a:p>
                      <a:r>
                        <a:rPr lang="fr-FR" sz="2000" noProof="0" smtClean="0"/>
                        <a:t>-</a:t>
                      </a:r>
                      <a:endParaRPr lang="fr-FR" sz="2000" noProof="0"/>
                    </a:p>
                  </a:txBody>
                  <a:tcPr/>
                </a:tc>
                <a:tc>
                  <a:txBody>
                    <a:bodyPr/>
                    <a:lstStyle/>
                    <a:p>
                      <a:r>
                        <a:rPr lang="fr-FR" sz="2000" noProof="0" dirty="0" smtClean="0"/>
                        <a:t>Langage des jeunes</a:t>
                      </a:r>
                      <a:endParaRPr lang="fr-FR" sz="2000" noProof="0" dirty="0"/>
                    </a:p>
                  </a:txBody>
                  <a:tcPr/>
                </a:tc>
              </a:tr>
              <a:tr h="649060">
                <a:tc>
                  <a:txBody>
                    <a:bodyPr/>
                    <a:lstStyle/>
                    <a:p>
                      <a:r>
                        <a:rPr lang="it-IT" sz="2000" dirty="0" smtClean="0"/>
                        <a:t>S’ÉTEINDRE</a:t>
                      </a:r>
                      <a:endParaRPr lang="it-IT" sz="2000" dirty="0"/>
                    </a:p>
                  </a:txBody>
                  <a:tcPr/>
                </a:tc>
                <a:tc>
                  <a:txBody>
                    <a:bodyPr/>
                    <a:lstStyle/>
                    <a:p>
                      <a:r>
                        <a:rPr lang="fr-FR" sz="2000" noProof="0" smtClean="0"/>
                        <a:t>Mort douce</a:t>
                      </a:r>
                      <a:endParaRPr lang="fr-FR" sz="2000" noProof="0"/>
                    </a:p>
                  </a:txBody>
                  <a:tcPr/>
                </a:tc>
                <a:tc>
                  <a:txBody>
                    <a:bodyPr/>
                    <a:lstStyle/>
                    <a:p>
                      <a:r>
                        <a:rPr lang="fr-FR" sz="2000" noProof="0" dirty="0" smtClean="0"/>
                        <a:t>Langage soutenu</a:t>
                      </a:r>
                      <a:endParaRPr lang="fr-FR" sz="2000" noProof="0" dirty="0"/>
                    </a:p>
                  </a:txBody>
                  <a:tcP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piè di pagina 1"/>
          <p:cNvSpPr>
            <a:spLocks noGrp="1"/>
          </p:cNvSpPr>
          <p:nvPr>
            <p:ph type="ftr" sz="quarter" idx="11"/>
          </p:nvPr>
        </p:nvSpPr>
        <p:spPr/>
        <p:txBody>
          <a:bodyPr/>
          <a:lstStyle/>
          <a:p>
            <a:r>
              <a:rPr lang="it-IT" smtClean="0"/>
              <a:t>Alessandrini Sabrina _ Università di Macerata</a:t>
            </a:r>
            <a:endParaRPr lang="it-IT"/>
          </a:p>
        </p:txBody>
      </p:sp>
      <p:sp>
        <p:nvSpPr>
          <p:cNvPr id="3" name="Segnaposto numero diapositiva 2"/>
          <p:cNvSpPr>
            <a:spLocks noGrp="1"/>
          </p:cNvSpPr>
          <p:nvPr>
            <p:ph type="sldNum" sz="quarter" idx="12"/>
          </p:nvPr>
        </p:nvSpPr>
        <p:spPr/>
        <p:txBody>
          <a:bodyPr/>
          <a:lstStyle/>
          <a:p>
            <a:fld id="{8E1BA9F5-FEC7-449B-9A77-1FA26A0B8BD4}" type="slidenum">
              <a:rPr lang="it-IT" smtClean="0"/>
              <a:pPr/>
              <a:t>14</a:t>
            </a:fld>
            <a:endParaRPr lang="it-IT"/>
          </a:p>
        </p:txBody>
      </p:sp>
      <p:graphicFrame>
        <p:nvGraphicFramePr>
          <p:cNvPr id="4" name="Tabella 3"/>
          <p:cNvGraphicFramePr>
            <a:graphicFrameLocks noGrp="1"/>
          </p:cNvGraphicFramePr>
          <p:nvPr/>
        </p:nvGraphicFramePr>
        <p:xfrm>
          <a:off x="179511" y="188640"/>
          <a:ext cx="8784978" cy="6192687"/>
        </p:xfrm>
        <a:graphic>
          <a:graphicData uri="http://schemas.openxmlformats.org/drawingml/2006/table">
            <a:tbl>
              <a:tblPr firstRow="1" bandRow="1">
                <a:tableStyleId>{5C22544A-7EE6-4342-B048-85BDC9FD1C3A}</a:tableStyleId>
              </a:tblPr>
              <a:tblGrid>
                <a:gridCol w="2928326"/>
                <a:gridCol w="2928326"/>
                <a:gridCol w="2928326"/>
              </a:tblGrid>
              <a:tr h="680454">
                <a:tc>
                  <a:txBody>
                    <a:bodyPr/>
                    <a:lstStyle/>
                    <a:p>
                      <a:pPr algn="ctr"/>
                      <a:r>
                        <a:rPr lang="fr-FR" sz="2400" noProof="0" smtClean="0"/>
                        <a:t>parasynonymes</a:t>
                      </a:r>
                      <a:endParaRPr lang="fr-FR" sz="2400" noProof="0"/>
                    </a:p>
                  </a:txBody>
                  <a:tcPr/>
                </a:tc>
                <a:tc>
                  <a:txBody>
                    <a:bodyPr/>
                    <a:lstStyle/>
                    <a:p>
                      <a:pPr algn="ctr"/>
                      <a:r>
                        <a:rPr lang="fr-FR" sz="2400" noProof="0" smtClean="0"/>
                        <a:t>euphémismes</a:t>
                      </a:r>
                      <a:endParaRPr lang="fr-FR" sz="2400" noProof="0"/>
                    </a:p>
                  </a:txBody>
                  <a:tcPr/>
                </a:tc>
                <a:tc>
                  <a:txBody>
                    <a:bodyPr/>
                    <a:lstStyle/>
                    <a:p>
                      <a:pPr algn="ctr"/>
                      <a:r>
                        <a:rPr lang="fr-FR" sz="2400" noProof="0" smtClean="0"/>
                        <a:t>langage</a:t>
                      </a:r>
                      <a:endParaRPr lang="fr-FR" sz="2400" noProof="0"/>
                    </a:p>
                  </a:txBody>
                  <a:tcPr/>
                </a:tc>
              </a:tr>
              <a:tr h="680454">
                <a:tc>
                  <a:txBody>
                    <a:bodyPr/>
                    <a:lstStyle/>
                    <a:p>
                      <a:r>
                        <a:rPr lang="fr-FR" noProof="0" smtClean="0"/>
                        <a:t>Mourir</a:t>
                      </a:r>
                      <a:endParaRPr lang="fr-FR" noProof="0"/>
                    </a:p>
                  </a:txBody>
                  <a:tcPr/>
                </a:tc>
                <a:tc>
                  <a:txBody>
                    <a:bodyPr/>
                    <a:lstStyle/>
                    <a:p>
                      <a:r>
                        <a:rPr lang="fr-FR" noProof="0" dirty="0" smtClean="0"/>
                        <a:t>-</a:t>
                      </a:r>
                      <a:endParaRPr lang="fr-FR" noProof="0" dirty="0"/>
                    </a:p>
                  </a:txBody>
                  <a:tcPr/>
                </a:tc>
                <a:tc>
                  <a:txBody>
                    <a:bodyPr/>
                    <a:lstStyle/>
                    <a:p>
                      <a:r>
                        <a:rPr lang="fr-FR" noProof="0" dirty="0" smtClean="0"/>
                        <a:t>-</a:t>
                      </a:r>
                      <a:endParaRPr lang="fr-FR" noProof="0" dirty="0"/>
                    </a:p>
                  </a:txBody>
                  <a:tcPr/>
                </a:tc>
              </a:tr>
              <a:tr h="680454">
                <a:tc>
                  <a:txBody>
                    <a:bodyPr/>
                    <a:lstStyle/>
                    <a:p>
                      <a:r>
                        <a:rPr lang="fr-FR" noProof="0" smtClean="0"/>
                        <a:t>Casser sa pipe</a:t>
                      </a:r>
                      <a:endParaRPr lang="fr-FR" noProof="0"/>
                    </a:p>
                  </a:txBody>
                  <a:tcPr/>
                </a:tc>
                <a:tc>
                  <a:txBody>
                    <a:bodyPr/>
                    <a:lstStyle/>
                    <a:p>
                      <a:r>
                        <a:rPr lang="fr-FR" noProof="0" dirty="0" smtClean="0"/>
                        <a:t>-</a:t>
                      </a:r>
                      <a:endParaRPr lang="fr-FR" noProof="0" dirty="0"/>
                    </a:p>
                  </a:txBody>
                  <a:tcPr/>
                </a:tc>
                <a:tc>
                  <a:txBody>
                    <a:bodyPr/>
                    <a:lstStyle/>
                    <a:p>
                      <a:r>
                        <a:rPr lang="fr-FR" noProof="0" dirty="0" smtClean="0"/>
                        <a:t>Langage familier</a:t>
                      </a:r>
                      <a:endParaRPr lang="fr-FR" noProof="0" dirty="0"/>
                    </a:p>
                  </a:txBody>
                  <a:tcPr/>
                </a:tc>
              </a:tr>
              <a:tr h="703321">
                <a:tc>
                  <a:txBody>
                    <a:bodyPr/>
                    <a:lstStyle/>
                    <a:p>
                      <a:r>
                        <a:rPr lang="fr-FR" noProof="0" smtClean="0"/>
                        <a:t>Etre allé(e) rejoindre ses ancêtres </a:t>
                      </a:r>
                      <a:endParaRPr lang="fr-FR" noProof="0"/>
                    </a:p>
                  </a:txBody>
                  <a:tcPr/>
                </a:tc>
                <a:tc>
                  <a:txBody>
                    <a:bodyPr/>
                    <a:lstStyle/>
                    <a:p>
                      <a:r>
                        <a:rPr lang="fr-FR" noProof="0" dirty="0" smtClean="0"/>
                        <a:t>Euphémisme</a:t>
                      </a:r>
                      <a:endParaRPr lang="fr-FR" noProof="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noProof="0" dirty="0" smtClean="0"/>
                        <a:t>Langage familier</a:t>
                      </a:r>
                    </a:p>
                    <a:p>
                      <a:endParaRPr lang="fr-FR" noProof="0" dirty="0"/>
                    </a:p>
                  </a:txBody>
                  <a:tcPr/>
                </a:tc>
              </a:tr>
              <a:tr h="680454">
                <a:tc>
                  <a:txBody>
                    <a:bodyPr/>
                    <a:lstStyle/>
                    <a:p>
                      <a:r>
                        <a:rPr lang="fr-FR" noProof="0" smtClean="0"/>
                        <a:t>Être deadman</a:t>
                      </a:r>
                      <a:endParaRPr lang="fr-FR" noProof="0"/>
                    </a:p>
                  </a:txBody>
                  <a:tcPr/>
                </a:tc>
                <a:tc>
                  <a:txBody>
                    <a:bodyPr/>
                    <a:lstStyle/>
                    <a:p>
                      <a:r>
                        <a:rPr lang="fr-FR" noProof="0" dirty="0" smtClean="0"/>
                        <a:t>-</a:t>
                      </a:r>
                      <a:endParaRPr lang="fr-FR" noProof="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noProof="0" dirty="0" smtClean="0"/>
                        <a:t>Langage de jeunes</a:t>
                      </a:r>
                    </a:p>
                    <a:p>
                      <a:endParaRPr lang="fr-FR" noProof="0" dirty="0"/>
                    </a:p>
                  </a:txBody>
                  <a:tcPr/>
                </a:tc>
              </a:tr>
              <a:tr h="703321">
                <a:tc>
                  <a:txBody>
                    <a:bodyPr/>
                    <a:lstStyle/>
                    <a:p>
                      <a:r>
                        <a:rPr lang="fr-FR" noProof="0" smtClean="0"/>
                        <a:t>Ne</a:t>
                      </a:r>
                      <a:r>
                        <a:rPr lang="fr-FR" baseline="0" noProof="0" smtClean="0"/>
                        <a:t> plus </a:t>
                      </a:r>
                      <a:r>
                        <a:rPr lang="fr-FR" noProof="0" smtClean="0"/>
                        <a:t>ê</a:t>
                      </a:r>
                      <a:r>
                        <a:rPr lang="fr-FR" baseline="0" noProof="0" smtClean="0"/>
                        <a:t>tre dans ce monde</a:t>
                      </a:r>
                      <a:endParaRPr lang="fr-FR" noProof="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noProof="0" dirty="0" smtClean="0"/>
                        <a:t>Euphémisme</a:t>
                      </a:r>
                    </a:p>
                    <a:p>
                      <a:endParaRPr lang="fr-FR" noProof="0" dirty="0"/>
                    </a:p>
                  </a:txBody>
                  <a:tcPr/>
                </a:tc>
                <a:tc>
                  <a:txBody>
                    <a:bodyPr/>
                    <a:lstStyle/>
                    <a:p>
                      <a:r>
                        <a:rPr lang="fr-FR" noProof="0" dirty="0" smtClean="0"/>
                        <a:t>Langage soutenu</a:t>
                      </a:r>
                      <a:endParaRPr lang="fr-FR" noProof="0" dirty="0"/>
                    </a:p>
                  </a:txBody>
                  <a:tcPr/>
                </a:tc>
              </a:tr>
              <a:tr h="703321">
                <a:tc>
                  <a:txBody>
                    <a:bodyPr/>
                    <a:lstStyle/>
                    <a:p>
                      <a:r>
                        <a:rPr lang="fr-FR" noProof="0" smtClean="0"/>
                        <a:t>Passer comme une chandelle</a:t>
                      </a:r>
                      <a:endParaRPr lang="fr-FR" noProof="0"/>
                    </a:p>
                  </a:txBody>
                  <a:tcPr/>
                </a:tc>
                <a:tc>
                  <a:txBody>
                    <a:bodyPr/>
                    <a:lstStyle/>
                    <a:p>
                      <a:r>
                        <a:rPr lang="fr-FR" noProof="0" dirty="0" smtClean="0"/>
                        <a:t>Douceur de la mort</a:t>
                      </a:r>
                      <a:endParaRPr lang="fr-FR" noProof="0" dirty="0"/>
                    </a:p>
                  </a:txBody>
                  <a:tcPr/>
                </a:tc>
                <a:tc>
                  <a:txBody>
                    <a:bodyPr/>
                    <a:lstStyle/>
                    <a:p>
                      <a:r>
                        <a:rPr lang="fr-FR" noProof="0" dirty="0" smtClean="0"/>
                        <a:t>Langage familier</a:t>
                      </a:r>
                      <a:endParaRPr lang="fr-FR" noProof="0" dirty="0"/>
                    </a:p>
                  </a:txBody>
                  <a:tcPr/>
                </a:tc>
              </a:tr>
              <a:tr h="680454">
                <a:tc>
                  <a:txBody>
                    <a:bodyPr/>
                    <a:lstStyle/>
                    <a:p>
                      <a:r>
                        <a:rPr lang="fr-FR" noProof="0" smtClean="0"/>
                        <a:t>Passer de vie à trépas</a:t>
                      </a:r>
                      <a:endParaRPr lang="fr-FR" noProof="0"/>
                    </a:p>
                  </a:txBody>
                  <a:tcPr/>
                </a:tc>
                <a:tc>
                  <a:txBody>
                    <a:bodyPr/>
                    <a:lstStyle/>
                    <a:p>
                      <a:r>
                        <a:rPr lang="fr-FR" noProof="0" dirty="0" smtClean="0"/>
                        <a:t>-</a:t>
                      </a:r>
                      <a:endParaRPr lang="fr-FR" noProof="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noProof="0" dirty="0" smtClean="0"/>
                        <a:t>Langage soutenu</a:t>
                      </a:r>
                    </a:p>
                    <a:p>
                      <a:endParaRPr lang="fr-FR" noProof="0" dirty="0"/>
                    </a:p>
                  </a:txBody>
                  <a:tcPr/>
                </a:tc>
              </a:tr>
              <a:tr h="680454">
                <a:tc>
                  <a:txBody>
                    <a:bodyPr/>
                    <a:lstStyle/>
                    <a:p>
                      <a:r>
                        <a:rPr lang="fr-FR" noProof="0" smtClean="0"/>
                        <a:t>Passer l’arme à gauche</a:t>
                      </a:r>
                      <a:endParaRPr lang="fr-FR" noProof="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noProof="0" dirty="0" smtClean="0"/>
                        <a:t>Euphémisme</a:t>
                      </a:r>
                    </a:p>
                    <a:p>
                      <a:endParaRPr lang="fr-FR" noProof="0" dirty="0"/>
                    </a:p>
                  </a:txBody>
                  <a:tcPr/>
                </a:tc>
                <a:tc>
                  <a:txBody>
                    <a:bodyPr/>
                    <a:lstStyle/>
                    <a:p>
                      <a:r>
                        <a:rPr lang="fr-FR" noProof="0" dirty="0" smtClean="0"/>
                        <a:t>Langage populaire</a:t>
                      </a:r>
                      <a:endParaRPr lang="fr-FR" noProof="0" dirty="0"/>
                    </a:p>
                  </a:txBody>
                  <a:tcPr/>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 parafrasi </a:t>
            </a:r>
            <a:endParaRPr lang="it-IT" dirty="0"/>
          </a:p>
        </p:txBody>
      </p:sp>
      <p:sp>
        <p:nvSpPr>
          <p:cNvPr id="3" name="Segnaposto piè di pagina 2"/>
          <p:cNvSpPr>
            <a:spLocks noGrp="1"/>
          </p:cNvSpPr>
          <p:nvPr>
            <p:ph type="ftr" sz="quarter" idx="11"/>
          </p:nvPr>
        </p:nvSpPr>
        <p:spPr/>
        <p:txBody>
          <a:bodyPr/>
          <a:lstStyle/>
          <a:p>
            <a:r>
              <a:rPr lang="it-IT" smtClean="0"/>
              <a:t>Alessandrini Sabrina _ Università di Macerata</a:t>
            </a:r>
            <a:endParaRPr lang="it-IT"/>
          </a:p>
        </p:txBody>
      </p:sp>
      <p:sp>
        <p:nvSpPr>
          <p:cNvPr id="4" name="Segnaposto numero diapositiva 3"/>
          <p:cNvSpPr>
            <a:spLocks noGrp="1"/>
          </p:cNvSpPr>
          <p:nvPr>
            <p:ph type="sldNum" sz="quarter" idx="12"/>
          </p:nvPr>
        </p:nvSpPr>
        <p:spPr/>
        <p:txBody>
          <a:bodyPr/>
          <a:lstStyle/>
          <a:p>
            <a:fld id="{8E1BA9F5-FEC7-449B-9A77-1FA26A0B8BD4}" type="slidenum">
              <a:rPr lang="it-IT" smtClean="0"/>
              <a:pPr/>
              <a:t>15</a:t>
            </a:fld>
            <a:endParaRPr lang="it-IT"/>
          </a:p>
        </p:txBody>
      </p:sp>
      <p:graphicFrame>
        <p:nvGraphicFramePr>
          <p:cNvPr id="6" name="Segnaposto contenuto 5"/>
          <p:cNvGraphicFramePr>
            <a:graphicFrameLocks noGrp="1"/>
          </p:cNvGraphicFramePr>
          <p:nvPr>
            <p:ph sz="quarter" idx="1"/>
          </p:nvPr>
        </p:nvGraphicFramePr>
        <p:xfrm>
          <a:off x="179512" y="1527175"/>
          <a:ext cx="8784975" cy="1645920"/>
        </p:xfrm>
        <a:graphic>
          <a:graphicData uri="http://schemas.openxmlformats.org/drawingml/2006/table">
            <a:tbl>
              <a:tblPr firstRow="1" bandRow="1">
                <a:tableStyleId>{5C22544A-7EE6-4342-B048-85BDC9FD1C3A}</a:tableStyleId>
              </a:tblPr>
              <a:tblGrid>
                <a:gridCol w="8784975"/>
              </a:tblGrid>
              <a:tr h="541904">
                <a:tc>
                  <a:txBody>
                    <a:bodyPr/>
                    <a:lstStyle/>
                    <a:p>
                      <a:r>
                        <a:rPr lang="it-IT" b="0" dirty="0" smtClean="0">
                          <a:solidFill>
                            <a:schemeClr val="tx1">
                              <a:lumMod val="95000"/>
                              <a:lumOff val="5000"/>
                            </a:schemeClr>
                          </a:solidFill>
                        </a:rPr>
                        <a:t>(A) </a:t>
                      </a:r>
                      <a:r>
                        <a:rPr lang="it-IT" b="0" dirty="0" err="1" smtClean="0">
                          <a:solidFill>
                            <a:schemeClr val="tx1">
                              <a:lumMod val="95000"/>
                              <a:lumOff val="5000"/>
                            </a:schemeClr>
                          </a:solidFill>
                        </a:rPr>
                        <a:t>Mon</a:t>
                      </a:r>
                      <a:r>
                        <a:rPr lang="it-IT" b="0" dirty="0" smtClean="0">
                          <a:solidFill>
                            <a:schemeClr val="tx1">
                              <a:lumMod val="95000"/>
                              <a:lumOff val="5000"/>
                            </a:schemeClr>
                          </a:solidFill>
                        </a:rPr>
                        <a:t> père, qui n’est</a:t>
                      </a:r>
                      <a:r>
                        <a:rPr lang="it-IT" b="0" baseline="0" dirty="0" smtClean="0">
                          <a:solidFill>
                            <a:schemeClr val="tx1">
                              <a:lumMod val="95000"/>
                              <a:lumOff val="5000"/>
                            </a:schemeClr>
                          </a:solidFill>
                        </a:rPr>
                        <a:t> plus </a:t>
                      </a:r>
                      <a:r>
                        <a:rPr lang="it-IT" b="0" baseline="0" dirty="0" err="1" smtClean="0">
                          <a:solidFill>
                            <a:schemeClr val="tx1">
                              <a:lumMod val="95000"/>
                              <a:lumOff val="5000"/>
                            </a:schemeClr>
                          </a:solidFill>
                        </a:rPr>
                        <a:t>parmi</a:t>
                      </a:r>
                      <a:r>
                        <a:rPr lang="it-IT" b="0" baseline="0" dirty="0" smtClean="0">
                          <a:solidFill>
                            <a:schemeClr val="tx1">
                              <a:lumMod val="95000"/>
                              <a:lumOff val="5000"/>
                            </a:schemeClr>
                          </a:solidFill>
                        </a:rPr>
                        <a:t> </a:t>
                      </a:r>
                      <a:r>
                        <a:rPr lang="it-IT" b="0" baseline="0" dirty="0" err="1" smtClean="0">
                          <a:solidFill>
                            <a:schemeClr val="tx1">
                              <a:lumMod val="95000"/>
                              <a:lumOff val="5000"/>
                            </a:schemeClr>
                          </a:solidFill>
                        </a:rPr>
                        <a:t>nous</a:t>
                      </a:r>
                      <a:r>
                        <a:rPr lang="it-IT" b="0" baseline="0" dirty="0" smtClean="0">
                          <a:solidFill>
                            <a:schemeClr val="tx1">
                              <a:lumMod val="95000"/>
                              <a:lumOff val="5000"/>
                            </a:schemeClr>
                          </a:solidFill>
                        </a:rPr>
                        <a:t>, </a:t>
                      </a:r>
                      <a:r>
                        <a:rPr lang="it-IT" b="0" baseline="0" dirty="0" err="1" smtClean="0">
                          <a:solidFill>
                            <a:schemeClr val="tx1">
                              <a:lumMod val="95000"/>
                              <a:lumOff val="5000"/>
                            </a:schemeClr>
                          </a:solidFill>
                        </a:rPr>
                        <a:t>aimait</a:t>
                      </a:r>
                      <a:r>
                        <a:rPr lang="it-IT" b="0" baseline="0" dirty="0" smtClean="0">
                          <a:solidFill>
                            <a:schemeClr val="tx1">
                              <a:lumMod val="95000"/>
                              <a:lumOff val="5000"/>
                            </a:schemeClr>
                          </a:solidFill>
                        </a:rPr>
                        <a:t> Jules </a:t>
                      </a:r>
                      <a:r>
                        <a:rPr lang="it-IT" b="0" baseline="0" dirty="0" err="1" smtClean="0">
                          <a:solidFill>
                            <a:schemeClr val="tx1">
                              <a:lumMod val="95000"/>
                              <a:lumOff val="5000"/>
                            </a:schemeClr>
                          </a:solidFill>
                        </a:rPr>
                        <a:t>Vernes</a:t>
                      </a:r>
                      <a:r>
                        <a:rPr lang="it-IT" b="0" baseline="0" dirty="0" smtClean="0">
                          <a:solidFill>
                            <a:schemeClr val="tx1">
                              <a:lumMod val="95000"/>
                              <a:lumOff val="5000"/>
                            </a:schemeClr>
                          </a:solidFill>
                        </a:rPr>
                        <a:t> </a:t>
                      </a:r>
                      <a:r>
                        <a:rPr lang="it-IT" b="0" baseline="0" dirty="0" err="1" smtClean="0">
                          <a:solidFill>
                            <a:schemeClr val="tx1">
                              <a:lumMod val="95000"/>
                              <a:lumOff val="5000"/>
                            </a:schemeClr>
                          </a:solidFill>
                        </a:rPr>
                        <a:t>et</a:t>
                      </a:r>
                      <a:r>
                        <a:rPr lang="it-IT" b="0" baseline="0" dirty="0" smtClean="0">
                          <a:solidFill>
                            <a:schemeClr val="tx1">
                              <a:lumMod val="95000"/>
                              <a:lumOff val="5000"/>
                            </a:schemeClr>
                          </a:solidFill>
                        </a:rPr>
                        <a:t> </a:t>
                      </a:r>
                      <a:r>
                        <a:rPr lang="it-IT" b="0" baseline="0" dirty="0" err="1" smtClean="0">
                          <a:solidFill>
                            <a:schemeClr val="tx1">
                              <a:lumMod val="95000"/>
                              <a:lumOff val="5000"/>
                            </a:schemeClr>
                          </a:solidFill>
                        </a:rPr>
                        <a:t>ses</a:t>
                      </a:r>
                      <a:r>
                        <a:rPr lang="it-IT" b="0" baseline="0" dirty="0" smtClean="0">
                          <a:solidFill>
                            <a:schemeClr val="tx1">
                              <a:lumMod val="95000"/>
                              <a:lumOff val="5000"/>
                            </a:schemeClr>
                          </a:solidFill>
                        </a:rPr>
                        <a:t> </a:t>
                      </a:r>
                      <a:r>
                        <a:rPr lang="it-IT" b="0" baseline="0" dirty="0" err="1" smtClean="0">
                          <a:solidFill>
                            <a:schemeClr val="tx1">
                              <a:lumMod val="95000"/>
                              <a:lumOff val="5000"/>
                            </a:schemeClr>
                          </a:solidFill>
                        </a:rPr>
                        <a:t>prévisions</a:t>
                      </a:r>
                      <a:r>
                        <a:rPr lang="it-IT" b="0" baseline="0" dirty="0" smtClean="0">
                          <a:solidFill>
                            <a:schemeClr val="tx1">
                              <a:lumMod val="95000"/>
                              <a:lumOff val="5000"/>
                            </a:schemeClr>
                          </a:solidFill>
                        </a:rPr>
                        <a:t> </a:t>
                      </a:r>
                      <a:r>
                        <a:rPr lang="it-IT" b="0" baseline="0" dirty="0" err="1" smtClean="0">
                          <a:solidFill>
                            <a:schemeClr val="tx1">
                              <a:lumMod val="95000"/>
                              <a:lumOff val="5000"/>
                            </a:schemeClr>
                          </a:solidFill>
                        </a:rPr>
                        <a:t>des</a:t>
                      </a:r>
                      <a:r>
                        <a:rPr lang="it-IT" b="0" baseline="0" dirty="0" smtClean="0">
                          <a:solidFill>
                            <a:schemeClr val="tx1">
                              <a:lumMod val="95000"/>
                              <a:lumOff val="5000"/>
                            </a:schemeClr>
                          </a:solidFill>
                        </a:rPr>
                        <a:t> </a:t>
                      </a:r>
                      <a:r>
                        <a:rPr lang="it-IT" b="0" baseline="0" dirty="0" err="1" smtClean="0">
                          <a:solidFill>
                            <a:schemeClr val="tx1">
                              <a:lumMod val="95000"/>
                              <a:lumOff val="5000"/>
                            </a:schemeClr>
                          </a:solidFill>
                        </a:rPr>
                        <a:t>désastres</a:t>
                      </a:r>
                      <a:r>
                        <a:rPr lang="it-IT" b="0" baseline="0" dirty="0" smtClean="0">
                          <a:solidFill>
                            <a:schemeClr val="tx1">
                              <a:lumMod val="95000"/>
                              <a:lumOff val="5000"/>
                            </a:schemeClr>
                          </a:solidFill>
                        </a:rPr>
                        <a:t> </a:t>
                      </a:r>
                      <a:r>
                        <a:rPr lang="it-IT" b="0" baseline="0" dirty="0" err="1" smtClean="0">
                          <a:solidFill>
                            <a:schemeClr val="tx1">
                              <a:lumMod val="95000"/>
                              <a:lumOff val="5000"/>
                            </a:schemeClr>
                          </a:solidFill>
                        </a:rPr>
                        <a:t>culturels</a:t>
                      </a:r>
                      <a:r>
                        <a:rPr lang="it-IT" b="0" baseline="0" dirty="0" smtClean="0">
                          <a:solidFill>
                            <a:schemeClr val="tx1">
                              <a:lumMod val="95000"/>
                              <a:lumOff val="5000"/>
                            </a:schemeClr>
                          </a:solidFill>
                        </a:rPr>
                        <a:t> en </a:t>
                      </a:r>
                      <a:r>
                        <a:rPr lang="it-IT" b="0" baseline="0" dirty="0" err="1" smtClean="0">
                          <a:solidFill>
                            <a:schemeClr val="tx1">
                              <a:lumMod val="95000"/>
                              <a:lumOff val="5000"/>
                            </a:schemeClr>
                          </a:solidFill>
                        </a:rPr>
                        <a:t>cours</a:t>
                      </a:r>
                      <a:endParaRPr lang="it-IT" b="0" dirty="0">
                        <a:solidFill>
                          <a:schemeClr val="tx1">
                            <a:lumMod val="95000"/>
                            <a:lumOff val="5000"/>
                          </a:schemeClr>
                        </a:solidFill>
                      </a:endParaRPr>
                    </a:p>
                  </a:txBody>
                  <a:tcPr>
                    <a:solidFill>
                      <a:schemeClr val="accent1">
                        <a:lumMod val="60000"/>
                        <a:lumOff val="40000"/>
                      </a:schemeClr>
                    </a:solidFill>
                  </a:tcPr>
                </a:tc>
              </a:tr>
              <a:tr h="313960">
                <a:tc>
                  <a:txBody>
                    <a:bodyPr/>
                    <a:lstStyle/>
                    <a:p>
                      <a:pPr algn="ctr"/>
                      <a:r>
                        <a:rPr lang="it-IT" b="1" dirty="0" smtClean="0"/>
                        <a:t>A = B</a:t>
                      </a:r>
                      <a:endParaRPr lang="it-IT" b="1" dirty="0"/>
                    </a:p>
                  </a:txBody>
                  <a:tcPr/>
                </a:tc>
              </a:tr>
              <a:tr h="541904">
                <a:tc>
                  <a:txBody>
                    <a:bodyPr/>
                    <a:lstStyle/>
                    <a:p>
                      <a:r>
                        <a:rPr lang="it-IT" b="0" dirty="0" smtClean="0"/>
                        <a:t>(B) </a:t>
                      </a:r>
                      <a:r>
                        <a:rPr lang="it-IT" b="0" dirty="0" err="1" smtClean="0"/>
                        <a:t>Feu</a:t>
                      </a:r>
                      <a:r>
                        <a:rPr lang="it-IT" b="0" dirty="0" smtClean="0"/>
                        <a:t> </a:t>
                      </a:r>
                      <a:r>
                        <a:rPr lang="it-IT" b="0" dirty="0" err="1" smtClean="0"/>
                        <a:t>mon</a:t>
                      </a:r>
                      <a:r>
                        <a:rPr lang="it-IT" b="0" dirty="0" smtClean="0"/>
                        <a:t> père </a:t>
                      </a:r>
                      <a:r>
                        <a:rPr lang="it-IT" b="0" dirty="0" err="1" smtClean="0"/>
                        <a:t>adorait</a:t>
                      </a:r>
                      <a:r>
                        <a:rPr lang="it-IT" b="0" dirty="0" smtClean="0"/>
                        <a:t> l’</a:t>
                      </a:r>
                      <a:r>
                        <a:rPr lang="it-IT" b="0" dirty="0" err="1" smtClean="0"/>
                        <a:t>auteur</a:t>
                      </a:r>
                      <a:r>
                        <a:rPr lang="it-IT" b="0" dirty="0" smtClean="0"/>
                        <a:t> de </a:t>
                      </a:r>
                      <a:r>
                        <a:rPr lang="it-IT" b="0" i="1" dirty="0" err="1" smtClean="0"/>
                        <a:t>Paris</a:t>
                      </a:r>
                      <a:r>
                        <a:rPr lang="it-IT" b="0" i="1" dirty="0" smtClean="0"/>
                        <a:t> </a:t>
                      </a:r>
                      <a:r>
                        <a:rPr lang="it-IT" b="0" i="1" dirty="0" err="1" smtClean="0"/>
                        <a:t>au</a:t>
                      </a:r>
                      <a:r>
                        <a:rPr lang="it-IT" b="0" i="1" dirty="0" smtClean="0"/>
                        <a:t> </a:t>
                      </a:r>
                      <a:r>
                        <a:rPr lang="it-IT" b="0" i="1" dirty="0" err="1" smtClean="0"/>
                        <a:t>XXème</a:t>
                      </a:r>
                      <a:r>
                        <a:rPr lang="it-IT" b="0" i="1" dirty="0" smtClean="0"/>
                        <a:t> siècle</a:t>
                      </a:r>
                      <a:r>
                        <a:rPr lang="it-IT" b="0" dirty="0" smtClean="0"/>
                        <a:t> qui </a:t>
                      </a:r>
                      <a:r>
                        <a:rPr lang="it-IT" b="0" dirty="0" err="1" smtClean="0"/>
                        <a:t>avait</a:t>
                      </a:r>
                      <a:r>
                        <a:rPr lang="it-IT" b="0" dirty="0" smtClean="0"/>
                        <a:t> </a:t>
                      </a:r>
                      <a:r>
                        <a:rPr lang="it-IT" b="0" dirty="0" err="1" smtClean="0"/>
                        <a:t>prévu</a:t>
                      </a:r>
                      <a:r>
                        <a:rPr lang="it-IT" b="0" dirty="0" smtClean="0"/>
                        <a:t> </a:t>
                      </a:r>
                      <a:r>
                        <a:rPr lang="it-IT" b="0" dirty="0" err="1" smtClean="0"/>
                        <a:t>les</a:t>
                      </a:r>
                      <a:r>
                        <a:rPr lang="it-IT" b="0" dirty="0" smtClean="0"/>
                        <a:t> </a:t>
                      </a:r>
                      <a:r>
                        <a:rPr lang="it-IT" b="0" dirty="0" err="1" smtClean="0"/>
                        <a:t>dégâts</a:t>
                      </a:r>
                      <a:r>
                        <a:rPr lang="it-IT" b="0" dirty="0" smtClean="0"/>
                        <a:t> </a:t>
                      </a:r>
                      <a:r>
                        <a:rPr lang="it-IT" b="0" dirty="0" err="1" smtClean="0"/>
                        <a:t>culturels</a:t>
                      </a:r>
                      <a:r>
                        <a:rPr lang="it-IT" b="0" dirty="0" smtClean="0"/>
                        <a:t> de </a:t>
                      </a:r>
                      <a:r>
                        <a:rPr lang="it-IT" b="0" dirty="0" err="1" smtClean="0"/>
                        <a:t>notre</a:t>
                      </a:r>
                      <a:r>
                        <a:rPr lang="it-IT" b="0" dirty="0" smtClean="0"/>
                        <a:t> époque</a:t>
                      </a:r>
                      <a:endParaRPr lang="it-IT" b="0" dirty="0"/>
                    </a:p>
                  </a:txBody>
                  <a:tcPr>
                    <a:solidFill>
                      <a:schemeClr val="accent1">
                        <a:lumMod val="60000"/>
                        <a:lumOff val="40000"/>
                      </a:schemeClr>
                    </a:solidFill>
                  </a:tcPr>
                </a:tc>
              </a:tr>
            </a:tbl>
          </a:graphicData>
        </a:graphic>
      </p:graphicFrame>
      <p:graphicFrame>
        <p:nvGraphicFramePr>
          <p:cNvPr id="13" name="Tabella 12"/>
          <p:cNvGraphicFramePr>
            <a:graphicFrameLocks noGrp="1"/>
          </p:cNvGraphicFramePr>
          <p:nvPr/>
        </p:nvGraphicFramePr>
        <p:xfrm>
          <a:off x="179512" y="3212976"/>
          <a:ext cx="8784976" cy="1803216"/>
        </p:xfrm>
        <a:graphic>
          <a:graphicData uri="http://schemas.openxmlformats.org/drawingml/2006/table">
            <a:tbl>
              <a:tblPr firstRow="1" bandRow="1">
                <a:tableStyleId>{5C22544A-7EE6-4342-B048-85BDC9FD1C3A}</a:tableStyleId>
              </a:tblPr>
              <a:tblGrid>
                <a:gridCol w="864096"/>
                <a:gridCol w="1224136"/>
                <a:gridCol w="3888432"/>
                <a:gridCol w="2808312"/>
              </a:tblGrid>
              <a:tr h="526073">
                <a:tc>
                  <a:txBody>
                    <a:bodyPr/>
                    <a:lstStyle/>
                    <a:p>
                      <a:endParaRPr lang="it-IT" dirty="0"/>
                    </a:p>
                  </a:txBody>
                  <a:tcPr/>
                </a:tc>
                <a:tc>
                  <a:txBody>
                    <a:bodyPr/>
                    <a:lstStyle/>
                    <a:p>
                      <a:pPr algn="ctr"/>
                      <a:r>
                        <a:rPr lang="it-IT" dirty="0" smtClean="0"/>
                        <a:t>Iperbole</a:t>
                      </a:r>
                      <a:endParaRPr lang="it-IT" dirty="0"/>
                    </a:p>
                  </a:txBody>
                  <a:tcPr/>
                </a:tc>
                <a:tc>
                  <a:txBody>
                    <a:bodyPr/>
                    <a:lstStyle/>
                    <a:p>
                      <a:pPr algn="ctr"/>
                      <a:r>
                        <a:rPr lang="it-IT" dirty="0" smtClean="0"/>
                        <a:t>Perifrasi</a:t>
                      </a:r>
                      <a:endParaRPr lang="it-IT" dirty="0"/>
                    </a:p>
                  </a:txBody>
                  <a:tcPr/>
                </a:tc>
                <a:tc>
                  <a:txBody>
                    <a:bodyPr/>
                    <a:lstStyle/>
                    <a:p>
                      <a:pPr algn="ctr"/>
                      <a:r>
                        <a:rPr lang="it-IT" dirty="0" smtClean="0"/>
                        <a:t>Eufemismi</a:t>
                      </a:r>
                      <a:endParaRPr lang="it-IT" dirty="0"/>
                    </a:p>
                  </a:txBody>
                  <a:tcPr/>
                </a:tc>
              </a:tr>
              <a:tr h="637063">
                <a:tc>
                  <a:txBody>
                    <a:bodyPr/>
                    <a:lstStyle/>
                    <a:p>
                      <a:pPr algn="ctr"/>
                      <a:r>
                        <a:rPr lang="it-IT" sz="2400" b="1" dirty="0" smtClean="0"/>
                        <a:t>A</a:t>
                      </a:r>
                      <a:endParaRPr lang="it-IT" sz="2400" b="1" dirty="0"/>
                    </a:p>
                  </a:txBody>
                  <a:tcPr/>
                </a:tc>
                <a:tc>
                  <a:txBody>
                    <a:bodyPr/>
                    <a:lstStyle/>
                    <a:p>
                      <a:r>
                        <a:rPr lang="it-IT" b="1" dirty="0" err="1" smtClean="0"/>
                        <a:t>Aimait</a:t>
                      </a:r>
                      <a:endParaRPr lang="it-IT" b="1" dirty="0"/>
                    </a:p>
                  </a:txBody>
                  <a:tcPr/>
                </a:tc>
                <a:tc>
                  <a:txBody>
                    <a:bodyPr/>
                    <a:lstStyle/>
                    <a:p>
                      <a:r>
                        <a:rPr lang="it-IT" b="1" baseline="0" dirty="0" smtClean="0">
                          <a:solidFill>
                            <a:schemeClr val="tx1">
                              <a:lumMod val="95000"/>
                              <a:lumOff val="5000"/>
                            </a:schemeClr>
                          </a:solidFill>
                        </a:rPr>
                        <a:t>Jules </a:t>
                      </a:r>
                      <a:r>
                        <a:rPr lang="it-IT" b="1" baseline="0" dirty="0" err="1" smtClean="0">
                          <a:solidFill>
                            <a:schemeClr val="tx1">
                              <a:lumMod val="95000"/>
                              <a:lumOff val="5000"/>
                            </a:schemeClr>
                          </a:solidFill>
                        </a:rPr>
                        <a:t>Vernes</a:t>
                      </a:r>
                      <a:r>
                        <a:rPr lang="it-IT" b="1" baseline="0" dirty="0" smtClean="0">
                          <a:solidFill>
                            <a:schemeClr val="tx1">
                              <a:lumMod val="95000"/>
                              <a:lumOff val="5000"/>
                            </a:schemeClr>
                          </a:solidFill>
                        </a:rPr>
                        <a:t> </a:t>
                      </a:r>
                      <a:endParaRPr lang="it-IT" b="1" dirty="0"/>
                    </a:p>
                  </a:txBody>
                  <a:tcPr/>
                </a:tc>
                <a:tc>
                  <a:txBody>
                    <a:bodyPr/>
                    <a:lstStyle/>
                    <a:p>
                      <a:r>
                        <a:rPr lang="it-IT" baseline="0" dirty="0" err="1" smtClean="0">
                          <a:solidFill>
                            <a:schemeClr val="tx1">
                              <a:lumMod val="95000"/>
                              <a:lumOff val="5000"/>
                            </a:schemeClr>
                          </a:solidFill>
                        </a:rPr>
                        <a:t>des</a:t>
                      </a:r>
                      <a:r>
                        <a:rPr lang="it-IT" baseline="0" dirty="0" smtClean="0">
                          <a:solidFill>
                            <a:schemeClr val="tx1">
                              <a:lumMod val="95000"/>
                              <a:lumOff val="5000"/>
                            </a:schemeClr>
                          </a:solidFill>
                        </a:rPr>
                        <a:t> </a:t>
                      </a:r>
                      <a:r>
                        <a:rPr lang="it-IT" b="1" baseline="0" dirty="0" err="1" smtClean="0">
                          <a:solidFill>
                            <a:schemeClr val="tx1">
                              <a:lumMod val="95000"/>
                              <a:lumOff val="5000"/>
                            </a:schemeClr>
                          </a:solidFill>
                        </a:rPr>
                        <a:t>désastres</a:t>
                      </a:r>
                      <a:r>
                        <a:rPr lang="it-IT" b="1" baseline="0" dirty="0" smtClean="0">
                          <a:solidFill>
                            <a:schemeClr val="tx1">
                              <a:lumMod val="95000"/>
                              <a:lumOff val="5000"/>
                            </a:schemeClr>
                          </a:solidFill>
                        </a:rPr>
                        <a:t> </a:t>
                      </a:r>
                      <a:r>
                        <a:rPr lang="it-IT" baseline="0" dirty="0" err="1" smtClean="0">
                          <a:solidFill>
                            <a:schemeClr val="tx1">
                              <a:lumMod val="95000"/>
                              <a:lumOff val="5000"/>
                            </a:schemeClr>
                          </a:solidFill>
                        </a:rPr>
                        <a:t>culturels</a:t>
                      </a:r>
                      <a:r>
                        <a:rPr lang="it-IT" baseline="0" dirty="0" smtClean="0">
                          <a:solidFill>
                            <a:schemeClr val="tx1">
                              <a:lumMod val="95000"/>
                              <a:lumOff val="5000"/>
                            </a:schemeClr>
                          </a:solidFill>
                        </a:rPr>
                        <a:t> </a:t>
                      </a:r>
                      <a:endParaRPr lang="it-IT" dirty="0"/>
                    </a:p>
                  </a:txBody>
                  <a:tcPr/>
                </a:tc>
              </a:tr>
              <a:tr h="637063">
                <a:tc>
                  <a:txBody>
                    <a:bodyPr/>
                    <a:lstStyle/>
                    <a:p>
                      <a:pPr algn="ctr"/>
                      <a:r>
                        <a:rPr lang="it-IT" sz="2400" b="1" dirty="0" smtClean="0"/>
                        <a:t>B</a:t>
                      </a:r>
                      <a:endParaRPr lang="it-IT" sz="2400" b="1" dirty="0"/>
                    </a:p>
                  </a:txBody>
                  <a:tcPr/>
                </a:tc>
                <a:tc>
                  <a:txBody>
                    <a:bodyPr/>
                    <a:lstStyle/>
                    <a:p>
                      <a:r>
                        <a:rPr lang="it-IT" b="1" dirty="0" err="1" smtClean="0"/>
                        <a:t>Adorait</a:t>
                      </a:r>
                      <a:endParaRPr lang="it-IT" b="1" dirty="0"/>
                    </a:p>
                  </a:txBody>
                  <a:tcPr/>
                </a:tc>
                <a:tc>
                  <a:txBody>
                    <a:bodyPr/>
                    <a:lstStyle/>
                    <a:p>
                      <a:r>
                        <a:rPr lang="it-IT" b="1" dirty="0" smtClean="0"/>
                        <a:t>l’</a:t>
                      </a:r>
                      <a:r>
                        <a:rPr lang="it-IT" b="1" dirty="0" err="1" smtClean="0"/>
                        <a:t>auteur</a:t>
                      </a:r>
                      <a:r>
                        <a:rPr lang="it-IT" b="1" dirty="0" smtClean="0"/>
                        <a:t> de </a:t>
                      </a:r>
                      <a:r>
                        <a:rPr lang="it-IT" b="1" i="1" dirty="0" err="1" smtClean="0"/>
                        <a:t>Paris</a:t>
                      </a:r>
                      <a:r>
                        <a:rPr lang="it-IT" b="1" i="1" dirty="0" smtClean="0"/>
                        <a:t> </a:t>
                      </a:r>
                      <a:r>
                        <a:rPr lang="it-IT" b="1" i="1" dirty="0" err="1" smtClean="0"/>
                        <a:t>au</a:t>
                      </a:r>
                      <a:r>
                        <a:rPr lang="it-IT" b="1" i="1" dirty="0" smtClean="0"/>
                        <a:t> </a:t>
                      </a:r>
                      <a:r>
                        <a:rPr lang="it-IT" b="1" i="1" dirty="0" err="1" smtClean="0"/>
                        <a:t>XXème</a:t>
                      </a:r>
                      <a:r>
                        <a:rPr lang="it-IT" b="1" i="1" dirty="0" smtClean="0"/>
                        <a:t> siècle</a:t>
                      </a:r>
                      <a:r>
                        <a:rPr lang="it-IT" b="1" dirty="0" smtClean="0"/>
                        <a:t> </a:t>
                      </a:r>
                      <a:endParaRPr lang="it-IT" dirty="0"/>
                    </a:p>
                  </a:txBody>
                  <a:tcPr/>
                </a:tc>
                <a:tc>
                  <a:txBody>
                    <a:bodyPr/>
                    <a:lstStyle/>
                    <a:p>
                      <a:r>
                        <a:rPr lang="it-IT" b="0" dirty="0" err="1" smtClean="0"/>
                        <a:t>les</a:t>
                      </a:r>
                      <a:r>
                        <a:rPr lang="it-IT" b="0" dirty="0" smtClean="0"/>
                        <a:t> </a:t>
                      </a:r>
                      <a:r>
                        <a:rPr lang="it-IT" b="1" dirty="0" err="1" smtClean="0"/>
                        <a:t>dégâts</a:t>
                      </a:r>
                      <a:r>
                        <a:rPr lang="it-IT" b="1" dirty="0" smtClean="0"/>
                        <a:t> </a:t>
                      </a:r>
                      <a:r>
                        <a:rPr lang="it-IT" b="0" dirty="0" err="1" smtClean="0"/>
                        <a:t>culturels</a:t>
                      </a:r>
                      <a:r>
                        <a:rPr lang="it-IT" b="0" dirty="0" smtClean="0"/>
                        <a:t> </a:t>
                      </a:r>
                      <a:endParaRPr lang="it-IT" b="0" dirty="0"/>
                    </a:p>
                  </a:txBody>
                  <a:tcPr/>
                </a:tc>
              </a:tr>
            </a:tbl>
          </a:graphicData>
        </a:graphic>
      </p:graphicFrame>
      <p:graphicFrame>
        <p:nvGraphicFramePr>
          <p:cNvPr id="14" name="Tabella 13"/>
          <p:cNvGraphicFramePr>
            <a:graphicFrameLocks noGrp="1"/>
          </p:cNvGraphicFramePr>
          <p:nvPr/>
        </p:nvGraphicFramePr>
        <p:xfrm>
          <a:off x="179512" y="5085184"/>
          <a:ext cx="8856984" cy="1216144"/>
        </p:xfrm>
        <a:graphic>
          <a:graphicData uri="http://schemas.openxmlformats.org/drawingml/2006/table">
            <a:tbl>
              <a:tblPr firstRow="1" bandRow="1">
                <a:tableStyleId>{5C22544A-7EE6-4342-B048-85BDC9FD1C3A}</a:tableStyleId>
              </a:tblPr>
              <a:tblGrid>
                <a:gridCol w="864096"/>
                <a:gridCol w="3024336"/>
                <a:gridCol w="2754306"/>
                <a:gridCol w="2214246"/>
              </a:tblGrid>
              <a:tr h="576064">
                <a:tc>
                  <a:txBody>
                    <a:bodyPr/>
                    <a:lstStyle/>
                    <a:p>
                      <a:pPr marL="0" algn="ctr" rtl="0" eaLnBrk="1" latinLnBrk="0" hangingPunct="1"/>
                      <a:r>
                        <a:rPr kumimoji="0" lang="it-IT" sz="2400" b="1" kern="1200" dirty="0" smtClean="0">
                          <a:solidFill>
                            <a:schemeClr val="dk1"/>
                          </a:solidFill>
                          <a:latin typeface="+mn-lt"/>
                          <a:ea typeface="+mn-ea"/>
                          <a:cs typeface="+mn-cs"/>
                        </a:rPr>
                        <a:t>A</a:t>
                      </a:r>
                    </a:p>
                  </a:txBody>
                  <a:tcPr/>
                </a:tc>
                <a:tc>
                  <a:txBody>
                    <a:bodyPr/>
                    <a:lstStyle/>
                    <a:p>
                      <a:r>
                        <a:rPr lang="it-IT" b="0" dirty="0" err="1" smtClean="0">
                          <a:solidFill>
                            <a:schemeClr val="tx1">
                              <a:lumMod val="95000"/>
                              <a:lumOff val="5000"/>
                            </a:schemeClr>
                          </a:solidFill>
                        </a:rPr>
                        <a:t>Mon</a:t>
                      </a:r>
                      <a:r>
                        <a:rPr lang="it-IT" b="0" dirty="0" smtClean="0">
                          <a:solidFill>
                            <a:schemeClr val="tx1">
                              <a:lumMod val="95000"/>
                              <a:lumOff val="5000"/>
                            </a:schemeClr>
                          </a:solidFill>
                        </a:rPr>
                        <a:t> père</a:t>
                      </a:r>
                      <a:r>
                        <a:rPr lang="it-IT" dirty="0" smtClean="0">
                          <a:solidFill>
                            <a:schemeClr val="tx1">
                              <a:lumMod val="95000"/>
                              <a:lumOff val="5000"/>
                            </a:schemeClr>
                          </a:solidFill>
                        </a:rPr>
                        <a:t>, qui n’est</a:t>
                      </a:r>
                      <a:r>
                        <a:rPr lang="it-IT" baseline="0" dirty="0" smtClean="0">
                          <a:solidFill>
                            <a:schemeClr val="tx1">
                              <a:lumMod val="95000"/>
                              <a:lumOff val="5000"/>
                            </a:schemeClr>
                          </a:solidFill>
                        </a:rPr>
                        <a:t> plus </a:t>
                      </a:r>
                      <a:r>
                        <a:rPr lang="it-IT" baseline="0" dirty="0" err="1" smtClean="0">
                          <a:solidFill>
                            <a:schemeClr val="tx1">
                              <a:lumMod val="95000"/>
                              <a:lumOff val="5000"/>
                            </a:schemeClr>
                          </a:solidFill>
                        </a:rPr>
                        <a:t>parmi</a:t>
                      </a:r>
                      <a:r>
                        <a:rPr lang="it-IT" baseline="0" dirty="0" smtClean="0">
                          <a:solidFill>
                            <a:schemeClr val="tx1">
                              <a:lumMod val="95000"/>
                              <a:lumOff val="5000"/>
                            </a:schemeClr>
                          </a:solidFill>
                        </a:rPr>
                        <a:t> </a:t>
                      </a:r>
                      <a:r>
                        <a:rPr lang="it-IT" baseline="0" dirty="0" err="1" smtClean="0">
                          <a:solidFill>
                            <a:schemeClr val="tx1">
                              <a:lumMod val="95000"/>
                              <a:lumOff val="5000"/>
                            </a:schemeClr>
                          </a:solidFill>
                        </a:rPr>
                        <a:t>nous</a:t>
                      </a:r>
                      <a:endParaRPr lang="it-IT" dirty="0"/>
                    </a:p>
                  </a:txBody>
                  <a:tcPr/>
                </a:tc>
                <a:tc>
                  <a:txBody>
                    <a:bodyPr/>
                    <a:lstStyle/>
                    <a:p>
                      <a:r>
                        <a:rPr lang="it-IT" baseline="0" dirty="0" err="1" smtClean="0">
                          <a:solidFill>
                            <a:schemeClr val="tx1">
                              <a:lumMod val="95000"/>
                              <a:lumOff val="5000"/>
                            </a:schemeClr>
                          </a:solidFill>
                        </a:rPr>
                        <a:t>et</a:t>
                      </a:r>
                      <a:r>
                        <a:rPr lang="it-IT" baseline="0" dirty="0" smtClean="0">
                          <a:solidFill>
                            <a:schemeClr val="tx1">
                              <a:lumMod val="95000"/>
                              <a:lumOff val="5000"/>
                            </a:schemeClr>
                          </a:solidFill>
                        </a:rPr>
                        <a:t> </a:t>
                      </a:r>
                      <a:r>
                        <a:rPr lang="it-IT" baseline="0" dirty="0" err="1" smtClean="0">
                          <a:solidFill>
                            <a:schemeClr val="tx1">
                              <a:lumMod val="95000"/>
                              <a:lumOff val="5000"/>
                            </a:schemeClr>
                          </a:solidFill>
                        </a:rPr>
                        <a:t>ses</a:t>
                      </a:r>
                      <a:r>
                        <a:rPr lang="it-IT" baseline="0" dirty="0" smtClean="0">
                          <a:solidFill>
                            <a:schemeClr val="tx1">
                              <a:lumMod val="95000"/>
                              <a:lumOff val="5000"/>
                            </a:schemeClr>
                          </a:solidFill>
                        </a:rPr>
                        <a:t> </a:t>
                      </a:r>
                      <a:r>
                        <a:rPr lang="it-IT" baseline="0" dirty="0" err="1" smtClean="0">
                          <a:solidFill>
                            <a:schemeClr val="tx1">
                              <a:lumMod val="95000"/>
                              <a:lumOff val="5000"/>
                            </a:schemeClr>
                          </a:solidFill>
                        </a:rPr>
                        <a:t>prévisions</a:t>
                      </a:r>
                      <a:endParaRPr lang="it-IT" dirty="0"/>
                    </a:p>
                  </a:txBody>
                  <a:tcPr/>
                </a:tc>
                <a:tc>
                  <a:txBody>
                    <a:bodyPr/>
                    <a:lstStyle/>
                    <a:p>
                      <a:r>
                        <a:rPr lang="it-IT" baseline="0" dirty="0" smtClean="0">
                          <a:solidFill>
                            <a:schemeClr val="tx1">
                              <a:lumMod val="95000"/>
                              <a:lumOff val="5000"/>
                            </a:schemeClr>
                          </a:solidFill>
                        </a:rPr>
                        <a:t>en </a:t>
                      </a:r>
                      <a:r>
                        <a:rPr lang="it-IT" baseline="0" dirty="0" err="1" smtClean="0">
                          <a:solidFill>
                            <a:schemeClr val="tx1">
                              <a:lumMod val="95000"/>
                              <a:lumOff val="5000"/>
                            </a:schemeClr>
                          </a:solidFill>
                        </a:rPr>
                        <a:t>cours</a:t>
                      </a:r>
                      <a:endParaRPr lang="it-IT" dirty="0"/>
                    </a:p>
                  </a:txBody>
                  <a:tcPr/>
                </a:tc>
              </a:tr>
              <a:tr h="576064">
                <a:tc>
                  <a:txBody>
                    <a:bodyPr/>
                    <a:lstStyle/>
                    <a:p>
                      <a:pPr marL="0" algn="ctr" rtl="0" eaLnBrk="1" latinLnBrk="0" hangingPunct="1"/>
                      <a:r>
                        <a:rPr kumimoji="0" lang="it-IT" sz="2400" b="1" kern="1200" dirty="0" smtClean="0">
                          <a:solidFill>
                            <a:schemeClr val="dk1"/>
                          </a:solidFill>
                          <a:latin typeface="+mn-lt"/>
                          <a:ea typeface="+mn-ea"/>
                          <a:cs typeface="+mn-cs"/>
                        </a:rPr>
                        <a:t>B</a:t>
                      </a:r>
                    </a:p>
                  </a:txBody>
                  <a:tcPr/>
                </a:tc>
                <a:tc>
                  <a:txBody>
                    <a:bodyPr/>
                    <a:lstStyle/>
                    <a:p>
                      <a:r>
                        <a:rPr lang="it-IT" b="1" dirty="0" err="1" smtClean="0"/>
                        <a:t>Feu</a:t>
                      </a:r>
                      <a:r>
                        <a:rPr lang="it-IT" b="1" dirty="0" smtClean="0"/>
                        <a:t> </a:t>
                      </a:r>
                      <a:r>
                        <a:rPr lang="it-IT" b="0" dirty="0" err="1" smtClean="0"/>
                        <a:t>mon</a:t>
                      </a:r>
                      <a:r>
                        <a:rPr lang="it-IT" b="0" dirty="0" smtClean="0"/>
                        <a:t> père </a:t>
                      </a:r>
                      <a:endParaRPr lang="it-IT" b="0" dirty="0"/>
                    </a:p>
                  </a:txBody>
                  <a:tcPr/>
                </a:tc>
                <a:tc>
                  <a:txBody>
                    <a:bodyPr/>
                    <a:lstStyle/>
                    <a:p>
                      <a:r>
                        <a:rPr lang="it-IT" b="1" dirty="0" smtClean="0"/>
                        <a:t>qui </a:t>
                      </a:r>
                      <a:r>
                        <a:rPr lang="it-IT" b="1" dirty="0" err="1" smtClean="0"/>
                        <a:t>avait</a:t>
                      </a:r>
                      <a:r>
                        <a:rPr lang="it-IT" b="1" dirty="0" smtClean="0"/>
                        <a:t> </a:t>
                      </a:r>
                      <a:r>
                        <a:rPr lang="it-IT" b="1" dirty="0" err="1" smtClean="0"/>
                        <a:t>prévu</a:t>
                      </a:r>
                      <a:endParaRPr lang="it-IT" dirty="0"/>
                    </a:p>
                  </a:txBody>
                  <a:tcPr/>
                </a:tc>
                <a:tc>
                  <a:txBody>
                    <a:bodyPr/>
                    <a:lstStyle/>
                    <a:p>
                      <a:r>
                        <a:rPr lang="it-IT" b="1" dirty="0" smtClean="0"/>
                        <a:t>de </a:t>
                      </a:r>
                      <a:r>
                        <a:rPr lang="it-IT" b="1" dirty="0" err="1" smtClean="0"/>
                        <a:t>notre</a:t>
                      </a:r>
                      <a:r>
                        <a:rPr lang="it-IT" b="1" dirty="0" smtClean="0"/>
                        <a:t> époque</a:t>
                      </a:r>
                      <a:endParaRPr lang="it-IT" dirty="0"/>
                    </a:p>
                  </a:txBody>
                  <a:tcPr/>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Traduzione interlingua e parafrasi</a:t>
            </a:r>
            <a:endParaRPr lang="it-IT" dirty="0"/>
          </a:p>
        </p:txBody>
      </p:sp>
      <p:sp>
        <p:nvSpPr>
          <p:cNvPr id="3" name="Segnaposto piè di pagina 2"/>
          <p:cNvSpPr>
            <a:spLocks noGrp="1"/>
          </p:cNvSpPr>
          <p:nvPr>
            <p:ph type="ftr" sz="quarter" idx="11"/>
          </p:nvPr>
        </p:nvSpPr>
        <p:spPr/>
        <p:txBody>
          <a:bodyPr/>
          <a:lstStyle/>
          <a:p>
            <a:r>
              <a:rPr lang="it-IT" smtClean="0"/>
              <a:t>Alessandrini Sabrina _ Università di Macerata</a:t>
            </a:r>
            <a:endParaRPr lang="it-IT"/>
          </a:p>
        </p:txBody>
      </p:sp>
      <p:sp>
        <p:nvSpPr>
          <p:cNvPr id="4" name="Segnaposto numero diapositiva 3"/>
          <p:cNvSpPr>
            <a:spLocks noGrp="1"/>
          </p:cNvSpPr>
          <p:nvPr>
            <p:ph type="sldNum" sz="quarter" idx="12"/>
          </p:nvPr>
        </p:nvSpPr>
        <p:spPr/>
        <p:txBody>
          <a:bodyPr/>
          <a:lstStyle/>
          <a:p>
            <a:fld id="{8E1BA9F5-FEC7-449B-9A77-1FA26A0B8BD4}" type="slidenum">
              <a:rPr lang="it-IT" smtClean="0"/>
              <a:pPr/>
              <a:t>16</a:t>
            </a:fld>
            <a:endParaRPr lang="it-IT"/>
          </a:p>
        </p:txBody>
      </p:sp>
      <p:graphicFrame>
        <p:nvGraphicFramePr>
          <p:cNvPr id="6" name="Segnaposto contenuto 5"/>
          <p:cNvGraphicFramePr>
            <a:graphicFrameLocks noGrp="1"/>
          </p:cNvGraphicFramePr>
          <p:nvPr>
            <p:ph sz="quarter" idx="1"/>
          </p:nvPr>
        </p:nvGraphicFramePr>
        <p:xfrm>
          <a:off x="301625" y="1527175"/>
          <a:ext cx="8504238" cy="2926080"/>
        </p:xfrm>
        <a:graphic>
          <a:graphicData uri="http://schemas.openxmlformats.org/drawingml/2006/table">
            <a:tbl>
              <a:tblPr firstRow="1" bandRow="1">
                <a:tableStyleId>{5C22544A-7EE6-4342-B048-85BDC9FD1C3A}</a:tableStyleId>
              </a:tblPr>
              <a:tblGrid>
                <a:gridCol w="3766319"/>
                <a:gridCol w="1008112"/>
                <a:gridCol w="3729807"/>
              </a:tblGrid>
              <a:tr h="370840">
                <a:tc>
                  <a:txBody>
                    <a:bodyPr/>
                    <a:lstStyle/>
                    <a:p>
                      <a:r>
                        <a:rPr kumimoji="0" lang="it-IT" sz="2000" b="1" kern="1200" baseline="0" dirty="0" smtClean="0">
                          <a:solidFill>
                            <a:schemeClr val="tx1">
                              <a:lumMod val="95000"/>
                              <a:lumOff val="5000"/>
                            </a:schemeClr>
                          </a:solidFill>
                          <a:latin typeface="+mn-lt"/>
                          <a:ea typeface="+mn-ea"/>
                          <a:cs typeface="+mn-cs"/>
                        </a:rPr>
                        <a:t>A</a:t>
                      </a:r>
                      <a:r>
                        <a:rPr kumimoji="0" lang="it-IT" sz="2000" b="0" kern="1200" baseline="0" dirty="0" smtClean="0">
                          <a:solidFill>
                            <a:schemeClr val="tx1">
                              <a:lumMod val="95000"/>
                              <a:lumOff val="5000"/>
                            </a:schemeClr>
                          </a:solidFill>
                          <a:latin typeface="+mn-lt"/>
                          <a:ea typeface="+mn-ea"/>
                          <a:cs typeface="+mn-cs"/>
                        </a:rPr>
                        <a:t>) </a:t>
                      </a:r>
                      <a:r>
                        <a:rPr kumimoji="0" lang="it-IT" sz="2000" b="0" kern="1200" baseline="0" dirty="0" err="1" smtClean="0">
                          <a:solidFill>
                            <a:schemeClr val="tx1">
                              <a:lumMod val="95000"/>
                              <a:lumOff val="5000"/>
                            </a:schemeClr>
                          </a:solidFill>
                          <a:latin typeface="+mn-lt"/>
                          <a:ea typeface="+mn-ea"/>
                          <a:cs typeface="+mn-cs"/>
                        </a:rPr>
                        <a:t>Feu</a:t>
                      </a:r>
                      <a:r>
                        <a:rPr kumimoji="0" lang="it-IT" sz="2000" b="0" kern="1200" baseline="0" dirty="0" smtClean="0">
                          <a:solidFill>
                            <a:schemeClr val="tx1">
                              <a:lumMod val="95000"/>
                              <a:lumOff val="5000"/>
                            </a:schemeClr>
                          </a:solidFill>
                          <a:latin typeface="+mn-lt"/>
                          <a:ea typeface="+mn-ea"/>
                          <a:cs typeface="+mn-cs"/>
                        </a:rPr>
                        <a:t> </a:t>
                      </a:r>
                      <a:r>
                        <a:rPr kumimoji="0" lang="it-IT" sz="2000" b="0" kern="1200" baseline="0" dirty="0" err="1" smtClean="0">
                          <a:solidFill>
                            <a:schemeClr val="tx1">
                              <a:lumMod val="95000"/>
                              <a:lumOff val="5000"/>
                            </a:schemeClr>
                          </a:solidFill>
                          <a:latin typeface="+mn-lt"/>
                          <a:ea typeface="+mn-ea"/>
                          <a:cs typeface="+mn-cs"/>
                        </a:rPr>
                        <a:t>mon</a:t>
                      </a:r>
                      <a:r>
                        <a:rPr kumimoji="0" lang="it-IT" sz="2000" b="0" kern="1200" baseline="0" dirty="0" smtClean="0">
                          <a:solidFill>
                            <a:schemeClr val="tx1">
                              <a:lumMod val="95000"/>
                              <a:lumOff val="5000"/>
                            </a:schemeClr>
                          </a:solidFill>
                          <a:latin typeface="+mn-lt"/>
                          <a:ea typeface="+mn-ea"/>
                          <a:cs typeface="+mn-cs"/>
                        </a:rPr>
                        <a:t> père </a:t>
                      </a:r>
                      <a:r>
                        <a:rPr lang="it-IT" sz="2000" b="0" baseline="0" dirty="0" err="1" smtClean="0">
                          <a:solidFill>
                            <a:schemeClr val="tx1">
                              <a:lumMod val="95000"/>
                              <a:lumOff val="5000"/>
                            </a:schemeClr>
                          </a:solidFill>
                        </a:rPr>
                        <a:t>aimait</a:t>
                      </a:r>
                      <a:r>
                        <a:rPr lang="it-IT" sz="2000" b="0" baseline="0" dirty="0" smtClean="0">
                          <a:solidFill>
                            <a:schemeClr val="tx1">
                              <a:lumMod val="95000"/>
                              <a:lumOff val="5000"/>
                            </a:schemeClr>
                          </a:solidFill>
                        </a:rPr>
                        <a:t> Jules </a:t>
                      </a:r>
                      <a:r>
                        <a:rPr lang="it-IT" sz="2000" b="0" baseline="0" dirty="0" err="1" smtClean="0">
                          <a:solidFill>
                            <a:schemeClr val="tx1">
                              <a:lumMod val="95000"/>
                              <a:lumOff val="5000"/>
                            </a:schemeClr>
                          </a:solidFill>
                        </a:rPr>
                        <a:t>Vernes</a:t>
                      </a:r>
                      <a:r>
                        <a:rPr lang="it-IT" sz="2000" b="0" baseline="0" dirty="0" smtClean="0">
                          <a:solidFill>
                            <a:schemeClr val="tx1">
                              <a:lumMod val="95000"/>
                              <a:lumOff val="5000"/>
                            </a:schemeClr>
                          </a:solidFill>
                        </a:rPr>
                        <a:t> </a:t>
                      </a:r>
                      <a:r>
                        <a:rPr lang="it-IT" sz="2000" b="0" baseline="0" dirty="0" err="1" smtClean="0">
                          <a:solidFill>
                            <a:schemeClr val="tx1">
                              <a:lumMod val="95000"/>
                              <a:lumOff val="5000"/>
                            </a:schemeClr>
                          </a:solidFill>
                        </a:rPr>
                        <a:t>et</a:t>
                      </a:r>
                      <a:r>
                        <a:rPr lang="it-IT" sz="2000" b="0" baseline="0" dirty="0" smtClean="0">
                          <a:solidFill>
                            <a:schemeClr val="tx1">
                              <a:lumMod val="95000"/>
                              <a:lumOff val="5000"/>
                            </a:schemeClr>
                          </a:solidFill>
                        </a:rPr>
                        <a:t> </a:t>
                      </a:r>
                      <a:r>
                        <a:rPr lang="it-IT" sz="2000" b="0" baseline="0" dirty="0" err="1" smtClean="0">
                          <a:solidFill>
                            <a:schemeClr val="tx1">
                              <a:lumMod val="95000"/>
                              <a:lumOff val="5000"/>
                            </a:schemeClr>
                          </a:solidFill>
                        </a:rPr>
                        <a:t>ses</a:t>
                      </a:r>
                      <a:r>
                        <a:rPr lang="it-IT" sz="2000" b="0" baseline="0" dirty="0" smtClean="0">
                          <a:solidFill>
                            <a:schemeClr val="tx1">
                              <a:lumMod val="95000"/>
                              <a:lumOff val="5000"/>
                            </a:schemeClr>
                          </a:solidFill>
                        </a:rPr>
                        <a:t> </a:t>
                      </a:r>
                      <a:r>
                        <a:rPr lang="it-IT" sz="2000" b="0" baseline="0" dirty="0" err="1" smtClean="0">
                          <a:solidFill>
                            <a:schemeClr val="tx1">
                              <a:lumMod val="95000"/>
                              <a:lumOff val="5000"/>
                            </a:schemeClr>
                          </a:solidFill>
                        </a:rPr>
                        <a:t>prévisions</a:t>
                      </a:r>
                      <a:r>
                        <a:rPr lang="it-IT" sz="2000" b="0" baseline="0" dirty="0" smtClean="0">
                          <a:solidFill>
                            <a:schemeClr val="tx1">
                              <a:lumMod val="95000"/>
                              <a:lumOff val="5000"/>
                            </a:schemeClr>
                          </a:solidFill>
                        </a:rPr>
                        <a:t> </a:t>
                      </a:r>
                      <a:r>
                        <a:rPr lang="it-IT" sz="2000" b="0" baseline="0" dirty="0" err="1" smtClean="0">
                          <a:solidFill>
                            <a:schemeClr val="tx1">
                              <a:lumMod val="95000"/>
                              <a:lumOff val="5000"/>
                            </a:schemeClr>
                          </a:solidFill>
                        </a:rPr>
                        <a:t>des</a:t>
                      </a:r>
                      <a:r>
                        <a:rPr lang="it-IT" sz="2000" b="0" baseline="0" dirty="0" smtClean="0">
                          <a:solidFill>
                            <a:schemeClr val="tx1">
                              <a:lumMod val="95000"/>
                              <a:lumOff val="5000"/>
                            </a:schemeClr>
                          </a:solidFill>
                        </a:rPr>
                        <a:t> </a:t>
                      </a:r>
                      <a:r>
                        <a:rPr lang="it-IT" sz="2000" b="0" baseline="0" dirty="0" err="1" smtClean="0">
                          <a:solidFill>
                            <a:schemeClr val="tx1">
                              <a:lumMod val="95000"/>
                              <a:lumOff val="5000"/>
                            </a:schemeClr>
                          </a:solidFill>
                        </a:rPr>
                        <a:t>désastres</a:t>
                      </a:r>
                      <a:r>
                        <a:rPr lang="it-IT" sz="2000" b="0" baseline="0" dirty="0" smtClean="0">
                          <a:solidFill>
                            <a:schemeClr val="tx1">
                              <a:lumMod val="95000"/>
                              <a:lumOff val="5000"/>
                            </a:schemeClr>
                          </a:solidFill>
                        </a:rPr>
                        <a:t> </a:t>
                      </a:r>
                      <a:r>
                        <a:rPr lang="it-IT" sz="2000" b="0" baseline="0" dirty="0" err="1" smtClean="0">
                          <a:solidFill>
                            <a:schemeClr val="tx1">
                              <a:lumMod val="95000"/>
                              <a:lumOff val="5000"/>
                            </a:schemeClr>
                          </a:solidFill>
                        </a:rPr>
                        <a:t>culturels</a:t>
                      </a:r>
                      <a:r>
                        <a:rPr lang="it-IT" sz="2000" b="0" baseline="0" dirty="0" smtClean="0">
                          <a:solidFill>
                            <a:schemeClr val="tx1">
                              <a:lumMod val="95000"/>
                              <a:lumOff val="5000"/>
                            </a:schemeClr>
                          </a:solidFill>
                        </a:rPr>
                        <a:t> en </a:t>
                      </a:r>
                      <a:r>
                        <a:rPr lang="it-IT" sz="2000" b="0" baseline="0" dirty="0" err="1" smtClean="0">
                          <a:solidFill>
                            <a:schemeClr val="tx1">
                              <a:lumMod val="95000"/>
                              <a:lumOff val="5000"/>
                            </a:schemeClr>
                          </a:solidFill>
                        </a:rPr>
                        <a:t>cours</a:t>
                      </a:r>
                      <a:endParaRPr lang="it-IT" sz="2000" dirty="0"/>
                    </a:p>
                  </a:txBody>
                  <a:tcPr>
                    <a:solidFill>
                      <a:schemeClr val="accent1">
                        <a:lumMod val="40000"/>
                        <a:lumOff val="60000"/>
                      </a:schemeClr>
                    </a:solidFill>
                  </a:tcPr>
                </a:tc>
                <a:tc>
                  <a:txBody>
                    <a:bodyPr/>
                    <a:lstStyle/>
                    <a:p>
                      <a:endParaRPr lang="it-IT" sz="2000" dirty="0"/>
                    </a:p>
                  </a:txBody>
                  <a:tcPr>
                    <a:solidFill>
                      <a:schemeClr val="accent1">
                        <a:lumMod val="40000"/>
                        <a:lumOff val="60000"/>
                      </a:schemeClr>
                    </a:solidFill>
                  </a:tcPr>
                </a:tc>
                <a:tc>
                  <a:txBody>
                    <a:bodyPr/>
                    <a:lstStyle/>
                    <a:p>
                      <a:r>
                        <a:rPr lang="it-IT" sz="2000" b="1" dirty="0" smtClean="0">
                          <a:solidFill>
                            <a:schemeClr val="tx1">
                              <a:lumMod val="95000"/>
                              <a:lumOff val="5000"/>
                            </a:schemeClr>
                          </a:solidFill>
                        </a:rPr>
                        <a:t>A1)</a:t>
                      </a:r>
                      <a:r>
                        <a:rPr lang="it-IT" sz="2000" b="0" dirty="0" smtClean="0">
                          <a:solidFill>
                            <a:schemeClr val="tx1">
                              <a:lumMod val="95000"/>
                              <a:lumOff val="5000"/>
                            </a:schemeClr>
                          </a:solidFill>
                        </a:rPr>
                        <a:t> Al fu mio padre piacevano molto Jules Verne e le sue previsioni dei disastri culturali in corso</a:t>
                      </a:r>
                      <a:endParaRPr lang="it-IT" sz="2000" b="0" dirty="0">
                        <a:solidFill>
                          <a:schemeClr val="tx1">
                            <a:lumMod val="95000"/>
                            <a:lumOff val="5000"/>
                          </a:schemeClr>
                        </a:solidFill>
                      </a:endParaRPr>
                    </a:p>
                  </a:txBody>
                  <a:tcPr>
                    <a:solidFill>
                      <a:schemeClr val="accent1">
                        <a:lumMod val="40000"/>
                        <a:lumOff val="60000"/>
                      </a:schemeClr>
                    </a:solidFill>
                  </a:tcPr>
                </a:tc>
              </a:tr>
              <a:tr h="370840">
                <a:tc>
                  <a:txBody>
                    <a:bodyPr/>
                    <a:lstStyle/>
                    <a:p>
                      <a:r>
                        <a:rPr lang="it-IT" sz="2000" b="1" dirty="0" smtClean="0"/>
                        <a:t>B</a:t>
                      </a:r>
                      <a:r>
                        <a:rPr lang="it-IT" sz="2000" b="0" dirty="0" smtClean="0"/>
                        <a:t>) </a:t>
                      </a:r>
                      <a:r>
                        <a:rPr lang="it-IT" sz="2000" b="0" dirty="0" err="1" smtClean="0"/>
                        <a:t>Mon</a:t>
                      </a:r>
                      <a:r>
                        <a:rPr lang="it-IT" sz="2000" b="0" dirty="0" smtClean="0"/>
                        <a:t> père, qui n’est plus </a:t>
                      </a:r>
                      <a:r>
                        <a:rPr lang="it-IT" sz="2000" b="0" dirty="0" err="1" smtClean="0"/>
                        <a:t>parmi</a:t>
                      </a:r>
                      <a:r>
                        <a:rPr lang="it-IT" sz="2000" b="0" dirty="0" smtClean="0"/>
                        <a:t> </a:t>
                      </a:r>
                      <a:r>
                        <a:rPr lang="it-IT" sz="2000" b="0" dirty="0" err="1" smtClean="0"/>
                        <a:t>nous</a:t>
                      </a:r>
                      <a:r>
                        <a:rPr lang="it-IT" sz="2000" b="0" dirty="0" smtClean="0"/>
                        <a:t>, </a:t>
                      </a:r>
                      <a:r>
                        <a:rPr lang="it-IT" sz="2000" b="0" dirty="0" err="1" smtClean="0"/>
                        <a:t>adorait</a:t>
                      </a:r>
                      <a:r>
                        <a:rPr lang="it-IT" sz="2000" b="0" dirty="0" smtClean="0"/>
                        <a:t> l’</a:t>
                      </a:r>
                      <a:r>
                        <a:rPr lang="it-IT" sz="2000" b="0" dirty="0" err="1" smtClean="0"/>
                        <a:t>auteur</a:t>
                      </a:r>
                      <a:r>
                        <a:rPr lang="it-IT" sz="2000" b="0" dirty="0" smtClean="0"/>
                        <a:t> de </a:t>
                      </a:r>
                      <a:r>
                        <a:rPr lang="it-IT" sz="2000" b="0" i="1" dirty="0" err="1" smtClean="0"/>
                        <a:t>Paris</a:t>
                      </a:r>
                      <a:r>
                        <a:rPr lang="it-IT" sz="2000" b="0" i="1" dirty="0" smtClean="0"/>
                        <a:t> </a:t>
                      </a:r>
                      <a:r>
                        <a:rPr lang="it-IT" sz="2000" b="0" i="1" dirty="0" err="1" smtClean="0"/>
                        <a:t>au</a:t>
                      </a:r>
                      <a:r>
                        <a:rPr lang="it-IT" sz="2000" b="0" i="1" dirty="0" smtClean="0"/>
                        <a:t> </a:t>
                      </a:r>
                      <a:r>
                        <a:rPr lang="it-IT" sz="2000" b="0" i="1" dirty="0" err="1" smtClean="0"/>
                        <a:t>XXème</a:t>
                      </a:r>
                      <a:r>
                        <a:rPr lang="it-IT" sz="2000" b="0" i="1" dirty="0" smtClean="0"/>
                        <a:t> siècle</a:t>
                      </a:r>
                      <a:r>
                        <a:rPr lang="it-IT" sz="2000" b="0" dirty="0" smtClean="0"/>
                        <a:t> qui </a:t>
                      </a:r>
                      <a:r>
                        <a:rPr lang="it-IT" sz="2000" b="0" dirty="0" err="1" smtClean="0"/>
                        <a:t>avait</a:t>
                      </a:r>
                      <a:r>
                        <a:rPr lang="it-IT" sz="2000" b="0" dirty="0" smtClean="0"/>
                        <a:t> </a:t>
                      </a:r>
                      <a:r>
                        <a:rPr lang="it-IT" sz="2000" b="0" dirty="0" err="1" smtClean="0"/>
                        <a:t>prévu</a:t>
                      </a:r>
                      <a:r>
                        <a:rPr lang="it-IT" sz="2000" b="0" dirty="0" smtClean="0"/>
                        <a:t> </a:t>
                      </a:r>
                      <a:r>
                        <a:rPr lang="it-IT" sz="2000" b="0" dirty="0" err="1" smtClean="0"/>
                        <a:t>les</a:t>
                      </a:r>
                      <a:r>
                        <a:rPr lang="it-IT" sz="2000" b="0" dirty="0" smtClean="0"/>
                        <a:t> </a:t>
                      </a:r>
                      <a:r>
                        <a:rPr lang="it-IT" sz="2000" b="0" dirty="0" err="1" smtClean="0"/>
                        <a:t>dégâts</a:t>
                      </a:r>
                      <a:r>
                        <a:rPr lang="it-IT" sz="2000" b="0" dirty="0" smtClean="0"/>
                        <a:t> </a:t>
                      </a:r>
                      <a:r>
                        <a:rPr lang="it-IT" sz="2000" b="0" dirty="0" err="1" smtClean="0"/>
                        <a:t>culturels</a:t>
                      </a:r>
                      <a:r>
                        <a:rPr lang="it-IT" sz="2000" b="0" dirty="0" smtClean="0"/>
                        <a:t> de </a:t>
                      </a:r>
                      <a:r>
                        <a:rPr lang="it-IT" sz="2000" b="0" dirty="0" err="1" smtClean="0"/>
                        <a:t>notre</a:t>
                      </a:r>
                      <a:r>
                        <a:rPr lang="it-IT" sz="2000" b="0" dirty="0" smtClean="0"/>
                        <a:t> époque</a:t>
                      </a:r>
                      <a:endParaRPr lang="it-IT" sz="2000" dirty="0"/>
                    </a:p>
                  </a:txBody>
                  <a:tcPr/>
                </a:tc>
                <a:tc>
                  <a:txBody>
                    <a:bodyPr/>
                    <a:lstStyle/>
                    <a:p>
                      <a:endParaRPr lang="it-IT" sz="2000" dirty="0"/>
                    </a:p>
                  </a:txBody>
                  <a:tcPr/>
                </a:tc>
                <a:tc>
                  <a:txBody>
                    <a:bodyPr/>
                    <a:lstStyle/>
                    <a:p>
                      <a:r>
                        <a:rPr lang="it-IT" sz="2000" b="1" dirty="0" smtClean="0"/>
                        <a:t>B1</a:t>
                      </a:r>
                      <a:r>
                        <a:rPr lang="it-IT" sz="2000" dirty="0" smtClean="0"/>
                        <a:t>) Mio padre, che non è più con noi, adorava l’autore di </a:t>
                      </a:r>
                      <a:r>
                        <a:rPr lang="it-IT" sz="2000" i="1" dirty="0" smtClean="0"/>
                        <a:t>Parigi</a:t>
                      </a:r>
                      <a:r>
                        <a:rPr lang="it-IT" sz="2000" i="1" baseline="0" dirty="0" smtClean="0"/>
                        <a:t> nel ventesimo secolo</a:t>
                      </a:r>
                      <a:r>
                        <a:rPr lang="it-IT" sz="2000" baseline="0" dirty="0" smtClean="0"/>
                        <a:t>, che aveva previsto i danni culturali della nostra epoca</a:t>
                      </a:r>
                      <a:endParaRPr lang="it-IT" sz="2000" dirty="0"/>
                    </a:p>
                  </a:txBody>
                  <a:tcPr/>
                </a:tc>
              </a:tr>
            </a:tbl>
          </a:graphicData>
        </a:graphic>
      </p:graphicFrame>
      <p:sp>
        <p:nvSpPr>
          <p:cNvPr id="7" name="Onda 1 6"/>
          <p:cNvSpPr/>
          <p:nvPr/>
        </p:nvSpPr>
        <p:spPr>
          <a:xfrm>
            <a:off x="4355976" y="1988840"/>
            <a:ext cx="432048" cy="338336"/>
          </a:xfrm>
          <a:prstGeom prst="wave">
            <a:avLst>
              <a:gd name="adj1" fmla="val 12500"/>
              <a:gd name="adj2" fmla="val 119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Onda 1 7"/>
          <p:cNvSpPr/>
          <p:nvPr/>
        </p:nvSpPr>
        <p:spPr>
          <a:xfrm>
            <a:off x="4355976" y="3356992"/>
            <a:ext cx="432048" cy="338336"/>
          </a:xfrm>
          <a:prstGeom prst="wave">
            <a:avLst>
              <a:gd name="adj1" fmla="val 12500"/>
              <a:gd name="adj2" fmla="val 119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9697" name="Rectangle 1"/>
          <p:cNvSpPr>
            <a:spLocks noChangeArrowheads="1"/>
          </p:cNvSpPr>
          <p:nvPr/>
        </p:nvSpPr>
        <p:spPr bwMode="auto">
          <a:xfrm>
            <a:off x="323528" y="4727760"/>
            <a:ext cx="8568952" cy="12618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2400" b="1" i="0" u="none" strike="noStrike" cap="none" normalizeH="0" baseline="0" dirty="0" smtClean="0">
                <a:ln>
                  <a:noFill/>
                </a:ln>
                <a:solidFill>
                  <a:schemeClr val="tx1"/>
                </a:solidFill>
                <a:effectLst/>
                <a:latin typeface="Garamond" pitchFamily="18" charset="0"/>
                <a:ea typeface="Calibri" pitchFamily="34" charset="0"/>
                <a:cs typeface="Times New Roman" pitchFamily="18" charset="0"/>
              </a:rPr>
              <a:t>Non si può tradurre A con B1: chi traduce deve</a:t>
            </a:r>
            <a:r>
              <a:rPr kumimoji="0" lang="it-IT" sz="2400" b="1" i="0" u="none" strike="noStrike" cap="none" normalizeH="0" dirty="0" smtClean="0">
                <a:ln>
                  <a:noFill/>
                </a:ln>
                <a:solidFill>
                  <a:schemeClr val="tx1"/>
                </a:solidFill>
                <a:effectLst/>
                <a:latin typeface="Garamond" pitchFamily="18" charset="0"/>
                <a:ea typeface="Calibri" pitchFamily="34" charset="0"/>
                <a:cs typeface="Times New Roman" pitchFamily="18" charset="0"/>
              </a:rPr>
              <a:t> garantire un passaggio della comunicazione e un’identità di stile.</a:t>
            </a:r>
          </a:p>
          <a:p>
            <a:pPr marL="0" marR="0" lvl="0" indent="0" algn="l" defTabSz="914400" rtl="0" eaLnBrk="1" fontAlgn="base" latinLnBrk="0" hangingPunct="1">
              <a:lnSpc>
                <a:spcPct val="100000"/>
              </a:lnSpc>
              <a:spcBef>
                <a:spcPct val="0"/>
              </a:spcBef>
              <a:spcAft>
                <a:spcPct val="0"/>
              </a:spcAft>
              <a:buClrTx/>
              <a:buSzTx/>
              <a:buFontTx/>
              <a:buNone/>
              <a:tabLst/>
            </a:pPr>
            <a:r>
              <a:rPr lang="it-IT" sz="2800" b="1" baseline="0" dirty="0" smtClean="0">
                <a:latin typeface="Garamond" pitchFamily="18" charset="0"/>
                <a:ea typeface="Calibri" pitchFamily="34" charset="0"/>
                <a:cs typeface="Times New Roman" pitchFamily="18" charset="0"/>
              </a:rPr>
              <a:t>Tradurre</a:t>
            </a:r>
            <a:r>
              <a:rPr lang="it-IT" sz="2400" b="1" baseline="0" dirty="0" smtClean="0">
                <a:latin typeface="Garamond" pitchFamily="18" charset="0"/>
                <a:ea typeface="Calibri" pitchFamily="34" charset="0"/>
                <a:cs typeface="Times New Roman" pitchFamily="18" charset="0"/>
              </a:rPr>
              <a:t> </a:t>
            </a:r>
            <a:r>
              <a:rPr lang="it-IT" sz="2400" baseline="0" dirty="0" smtClean="0">
                <a:latin typeface="Garamond" pitchFamily="18" charset="0"/>
                <a:ea typeface="Calibri" pitchFamily="34" charset="0"/>
                <a:cs typeface="Times New Roman" pitchFamily="18" charset="0"/>
              </a:rPr>
              <a:t>da una lingua all’altra è cercare </a:t>
            </a:r>
            <a:r>
              <a:rPr lang="it-IT" sz="2800" baseline="0" dirty="0" smtClean="0">
                <a:latin typeface="Garamond" pitchFamily="18" charset="0"/>
                <a:ea typeface="Calibri" pitchFamily="34" charset="0"/>
                <a:cs typeface="Times New Roman" pitchFamily="18" charset="0"/>
              </a:rPr>
              <a:t>un</a:t>
            </a:r>
            <a:r>
              <a:rPr lang="it-IT" sz="2800" b="1" baseline="0" dirty="0" smtClean="0">
                <a:latin typeface="Garamond" pitchFamily="18" charset="0"/>
                <a:ea typeface="Calibri" pitchFamily="34" charset="0"/>
                <a:cs typeface="Times New Roman" pitchFamily="18" charset="0"/>
              </a:rPr>
              <a:t>’identità di senso</a:t>
            </a:r>
            <a:r>
              <a:rPr kumimoji="0" lang="it-IT" sz="2400" b="1" i="0" u="none" strike="noStrike" cap="none" normalizeH="0" baseline="0" dirty="0" smtClean="0">
                <a:ln>
                  <a:noFill/>
                </a:ln>
                <a:solidFill>
                  <a:schemeClr val="tx1"/>
                </a:solidFill>
                <a:effectLst/>
                <a:latin typeface="Garamond" pitchFamily="18" charset="0"/>
                <a:ea typeface="Calibri" pitchFamily="34" charset="0"/>
                <a:cs typeface="Times New Roman" pitchFamily="18" charset="0"/>
              </a:rPr>
              <a:t>.</a:t>
            </a:r>
            <a:endParaRPr kumimoji="0" lang="it-IT" sz="24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01752" y="188640"/>
            <a:ext cx="8534400" cy="1224136"/>
          </a:xfrm>
        </p:spPr>
        <p:txBody>
          <a:bodyPr>
            <a:normAutofit/>
          </a:bodyPr>
          <a:lstStyle/>
          <a:p>
            <a:r>
              <a:rPr lang="it-IT" sz="1800" dirty="0" smtClean="0">
                <a:solidFill>
                  <a:schemeClr val="accent3">
                    <a:lumMod val="50000"/>
                  </a:schemeClr>
                </a:solidFill>
              </a:rPr>
              <a:t>Si possono esplicitare, nel testo tradotto, unicamente gli elementi </a:t>
            </a:r>
            <a:r>
              <a:rPr lang="it-IT" sz="1800" i="1" dirty="0" smtClean="0">
                <a:solidFill>
                  <a:schemeClr val="accent3">
                    <a:lumMod val="50000"/>
                  </a:schemeClr>
                </a:solidFill>
              </a:rPr>
              <a:t>impliciti</a:t>
            </a:r>
            <a:r>
              <a:rPr lang="it-IT" sz="1800" dirty="0" smtClean="0">
                <a:solidFill>
                  <a:schemeClr val="accent3">
                    <a:lumMod val="50000"/>
                  </a:schemeClr>
                </a:solidFill>
              </a:rPr>
              <a:t> nell’originale. Ma non si possono aggiungere informazioni culturali interessanti o importanti se non costituiscono </a:t>
            </a:r>
            <a:r>
              <a:rPr lang="it-IT" sz="1800" i="1" dirty="0" smtClean="0">
                <a:solidFill>
                  <a:schemeClr val="accent3">
                    <a:lumMod val="50000"/>
                  </a:schemeClr>
                </a:solidFill>
              </a:rPr>
              <a:t>implicitamente</a:t>
            </a:r>
            <a:r>
              <a:rPr lang="it-IT" sz="1800" dirty="0" smtClean="0">
                <a:solidFill>
                  <a:schemeClr val="accent3">
                    <a:lumMod val="50000"/>
                  </a:schemeClr>
                </a:solidFill>
              </a:rPr>
              <a:t>  componenti semantiche del testo.</a:t>
            </a:r>
            <a:br>
              <a:rPr lang="it-IT" sz="1800" dirty="0" smtClean="0">
                <a:solidFill>
                  <a:schemeClr val="accent3">
                    <a:lumMod val="50000"/>
                  </a:schemeClr>
                </a:solidFill>
              </a:rPr>
            </a:br>
            <a:endParaRPr lang="it-IT" sz="1800" dirty="0">
              <a:solidFill>
                <a:schemeClr val="accent3">
                  <a:lumMod val="50000"/>
                </a:schemeClr>
              </a:solidFill>
            </a:endParaRPr>
          </a:p>
        </p:txBody>
      </p:sp>
      <p:sp>
        <p:nvSpPr>
          <p:cNvPr id="3" name="Segnaposto piè di pagina 2"/>
          <p:cNvSpPr>
            <a:spLocks noGrp="1"/>
          </p:cNvSpPr>
          <p:nvPr>
            <p:ph type="ftr" sz="quarter" idx="11"/>
          </p:nvPr>
        </p:nvSpPr>
        <p:spPr/>
        <p:txBody>
          <a:bodyPr/>
          <a:lstStyle/>
          <a:p>
            <a:r>
              <a:rPr lang="it-IT" smtClean="0"/>
              <a:t>Alessandrini Sabrina _ Università di Macerata</a:t>
            </a:r>
            <a:endParaRPr lang="it-IT"/>
          </a:p>
        </p:txBody>
      </p:sp>
      <p:sp>
        <p:nvSpPr>
          <p:cNvPr id="4" name="Segnaposto numero diapositiva 3"/>
          <p:cNvSpPr>
            <a:spLocks noGrp="1"/>
          </p:cNvSpPr>
          <p:nvPr>
            <p:ph type="sldNum" sz="quarter" idx="12"/>
          </p:nvPr>
        </p:nvSpPr>
        <p:spPr/>
        <p:txBody>
          <a:bodyPr/>
          <a:lstStyle/>
          <a:p>
            <a:fld id="{8E1BA9F5-FEC7-449B-9A77-1FA26A0B8BD4}" type="slidenum">
              <a:rPr lang="it-IT" smtClean="0"/>
              <a:pPr/>
              <a:t>17</a:t>
            </a:fld>
            <a:endParaRPr lang="it-IT" dirty="0"/>
          </a:p>
        </p:txBody>
      </p:sp>
      <p:sp>
        <p:nvSpPr>
          <p:cNvPr id="5" name="Segnaposto contenuto 4"/>
          <p:cNvSpPr>
            <a:spLocks noGrp="1"/>
          </p:cNvSpPr>
          <p:nvPr>
            <p:ph sz="half" idx="1"/>
          </p:nvPr>
        </p:nvSpPr>
        <p:spPr>
          <a:xfrm>
            <a:off x="301752" y="1484784"/>
            <a:ext cx="4038600" cy="1224136"/>
          </a:xfrm>
        </p:spPr>
        <p:txBody>
          <a:bodyPr>
            <a:normAutofit fontScale="55000" lnSpcReduction="20000"/>
          </a:bodyPr>
          <a:lstStyle/>
          <a:p>
            <a:pPr>
              <a:buNone/>
            </a:pPr>
            <a:r>
              <a:rPr lang="it-IT" sz="2800" dirty="0" smtClean="0"/>
              <a:t>	</a:t>
            </a:r>
            <a:r>
              <a:rPr lang="it-IT" sz="3200" dirty="0" err="1" smtClean="0">
                <a:solidFill>
                  <a:schemeClr val="tx2">
                    <a:lumMod val="50000"/>
                  </a:schemeClr>
                </a:solidFill>
              </a:rPr>
              <a:t>Mon</a:t>
            </a:r>
            <a:r>
              <a:rPr lang="it-IT" sz="3200" dirty="0" smtClean="0">
                <a:solidFill>
                  <a:schemeClr val="tx2">
                    <a:lumMod val="50000"/>
                  </a:schemeClr>
                </a:solidFill>
              </a:rPr>
              <a:t> père, qui n’est plus </a:t>
            </a:r>
            <a:r>
              <a:rPr lang="it-IT" sz="3200" dirty="0" err="1" smtClean="0">
                <a:solidFill>
                  <a:schemeClr val="tx2">
                    <a:lumMod val="50000"/>
                  </a:schemeClr>
                </a:solidFill>
              </a:rPr>
              <a:t>parmi</a:t>
            </a:r>
            <a:r>
              <a:rPr lang="it-IT" sz="3200" dirty="0" smtClean="0">
                <a:solidFill>
                  <a:schemeClr val="tx2">
                    <a:lumMod val="50000"/>
                  </a:schemeClr>
                </a:solidFill>
              </a:rPr>
              <a:t> </a:t>
            </a:r>
            <a:r>
              <a:rPr lang="it-IT" sz="3200" dirty="0" err="1" smtClean="0">
                <a:solidFill>
                  <a:schemeClr val="tx2">
                    <a:lumMod val="50000"/>
                  </a:schemeClr>
                </a:solidFill>
              </a:rPr>
              <a:t>nous</a:t>
            </a:r>
            <a:r>
              <a:rPr lang="it-IT" sz="3200" dirty="0" smtClean="0">
                <a:solidFill>
                  <a:schemeClr val="tx2">
                    <a:lumMod val="50000"/>
                  </a:schemeClr>
                </a:solidFill>
              </a:rPr>
              <a:t>, </a:t>
            </a:r>
            <a:r>
              <a:rPr lang="it-IT" sz="3200" dirty="0" err="1" smtClean="0">
                <a:solidFill>
                  <a:schemeClr val="tx2">
                    <a:lumMod val="50000"/>
                  </a:schemeClr>
                </a:solidFill>
              </a:rPr>
              <a:t>adorait</a:t>
            </a:r>
            <a:r>
              <a:rPr lang="it-IT" sz="3200" dirty="0" smtClean="0">
                <a:solidFill>
                  <a:schemeClr val="tx2">
                    <a:lumMod val="50000"/>
                  </a:schemeClr>
                </a:solidFill>
              </a:rPr>
              <a:t> l’</a:t>
            </a:r>
            <a:r>
              <a:rPr lang="it-IT" sz="3200" dirty="0" err="1" smtClean="0">
                <a:solidFill>
                  <a:schemeClr val="tx2">
                    <a:lumMod val="50000"/>
                  </a:schemeClr>
                </a:solidFill>
              </a:rPr>
              <a:t>auteur</a:t>
            </a:r>
            <a:r>
              <a:rPr lang="it-IT" sz="3200" dirty="0" smtClean="0">
                <a:solidFill>
                  <a:schemeClr val="tx2">
                    <a:lumMod val="50000"/>
                  </a:schemeClr>
                </a:solidFill>
              </a:rPr>
              <a:t> de </a:t>
            </a:r>
            <a:r>
              <a:rPr lang="it-IT" sz="3200" i="1" dirty="0" err="1" smtClean="0">
                <a:solidFill>
                  <a:schemeClr val="tx2">
                    <a:lumMod val="50000"/>
                  </a:schemeClr>
                </a:solidFill>
              </a:rPr>
              <a:t>Paris</a:t>
            </a:r>
            <a:r>
              <a:rPr lang="it-IT" sz="3200" i="1" dirty="0" smtClean="0">
                <a:solidFill>
                  <a:schemeClr val="tx2">
                    <a:lumMod val="50000"/>
                  </a:schemeClr>
                </a:solidFill>
              </a:rPr>
              <a:t> </a:t>
            </a:r>
            <a:r>
              <a:rPr lang="it-IT" sz="3200" i="1" dirty="0" err="1" smtClean="0">
                <a:solidFill>
                  <a:schemeClr val="tx2">
                    <a:lumMod val="50000"/>
                  </a:schemeClr>
                </a:solidFill>
              </a:rPr>
              <a:t>au</a:t>
            </a:r>
            <a:r>
              <a:rPr lang="it-IT" sz="3200" i="1" dirty="0" smtClean="0">
                <a:solidFill>
                  <a:schemeClr val="tx2">
                    <a:lumMod val="50000"/>
                  </a:schemeClr>
                </a:solidFill>
              </a:rPr>
              <a:t> </a:t>
            </a:r>
            <a:r>
              <a:rPr lang="it-IT" sz="3200" i="1" dirty="0" err="1" smtClean="0">
                <a:solidFill>
                  <a:schemeClr val="tx2">
                    <a:lumMod val="50000"/>
                  </a:schemeClr>
                </a:solidFill>
              </a:rPr>
              <a:t>XXème</a:t>
            </a:r>
            <a:r>
              <a:rPr lang="it-IT" sz="3200" i="1" dirty="0" smtClean="0">
                <a:solidFill>
                  <a:schemeClr val="tx2">
                    <a:lumMod val="50000"/>
                  </a:schemeClr>
                </a:solidFill>
              </a:rPr>
              <a:t> siècle</a:t>
            </a:r>
            <a:r>
              <a:rPr lang="it-IT" sz="3200" dirty="0" smtClean="0">
                <a:solidFill>
                  <a:schemeClr val="tx2">
                    <a:lumMod val="50000"/>
                  </a:schemeClr>
                </a:solidFill>
              </a:rPr>
              <a:t> qui </a:t>
            </a:r>
            <a:r>
              <a:rPr lang="it-IT" sz="3200" dirty="0" err="1" smtClean="0">
                <a:solidFill>
                  <a:schemeClr val="tx2">
                    <a:lumMod val="50000"/>
                  </a:schemeClr>
                </a:solidFill>
              </a:rPr>
              <a:t>avait</a:t>
            </a:r>
            <a:r>
              <a:rPr lang="it-IT" sz="3200" dirty="0" smtClean="0">
                <a:solidFill>
                  <a:schemeClr val="tx2">
                    <a:lumMod val="50000"/>
                  </a:schemeClr>
                </a:solidFill>
              </a:rPr>
              <a:t> </a:t>
            </a:r>
            <a:r>
              <a:rPr lang="it-IT" sz="3200" dirty="0" err="1" smtClean="0">
                <a:solidFill>
                  <a:schemeClr val="tx2">
                    <a:lumMod val="50000"/>
                  </a:schemeClr>
                </a:solidFill>
              </a:rPr>
              <a:t>prévu</a:t>
            </a:r>
            <a:r>
              <a:rPr lang="it-IT" sz="3200" dirty="0" smtClean="0">
                <a:solidFill>
                  <a:schemeClr val="tx2">
                    <a:lumMod val="50000"/>
                  </a:schemeClr>
                </a:solidFill>
              </a:rPr>
              <a:t> </a:t>
            </a:r>
            <a:r>
              <a:rPr lang="it-IT" sz="3200" dirty="0" err="1" smtClean="0">
                <a:solidFill>
                  <a:schemeClr val="tx2">
                    <a:lumMod val="50000"/>
                  </a:schemeClr>
                </a:solidFill>
              </a:rPr>
              <a:t>les</a:t>
            </a:r>
            <a:r>
              <a:rPr lang="it-IT" sz="3200" dirty="0" smtClean="0">
                <a:solidFill>
                  <a:schemeClr val="tx2">
                    <a:lumMod val="50000"/>
                  </a:schemeClr>
                </a:solidFill>
              </a:rPr>
              <a:t> </a:t>
            </a:r>
            <a:r>
              <a:rPr lang="it-IT" sz="3200" dirty="0" err="1" smtClean="0">
                <a:solidFill>
                  <a:schemeClr val="tx2">
                    <a:lumMod val="50000"/>
                  </a:schemeClr>
                </a:solidFill>
              </a:rPr>
              <a:t>dégâts</a:t>
            </a:r>
            <a:r>
              <a:rPr lang="it-IT" sz="3200" dirty="0" smtClean="0">
                <a:solidFill>
                  <a:schemeClr val="tx2">
                    <a:lumMod val="50000"/>
                  </a:schemeClr>
                </a:solidFill>
              </a:rPr>
              <a:t> </a:t>
            </a:r>
            <a:r>
              <a:rPr lang="it-IT" sz="3200" dirty="0" err="1" smtClean="0">
                <a:solidFill>
                  <a:schemeClr val="tx2">
                    <a:lumMod val="50000"/>
                  </a:schemeClr>
                </a:solidFill>
              </a:rPr>
              <a:t>culturels</a:t>
            </a:r>
            <a:r>
              <a:rPr lang="it-IT" sz="3200" dirty="0" smtClean="0">
                <a:solidFill>
                  <a:schemeClr val="tx2">
                    <a:lumMod val="50000"/>
                  </a:schemeClr>
                </a:solidFill>
              </a:rPr>
              <a:t> de </a:t>
            </a:r>
            <a:r>
              <a:rPr lang="it-IT" sz="3200" dirty="0" err="1" smtClean="0">
                <a:solidFill>
                  <a:schemeClr val="tx2">
                    <a:lumMod val="50000"/>
                  </a:schemeClr>
                </a:solidFill>
              </a:rPr>
              <a:t>notre</a:t>
            </a:r>
            <a:r>
              <a:rPr lang="it-IT" sz="3200" dirty="0" smtClean="0">
                <a:solidFill>
                  <a:schemeClr val="tx2">
                    <a:lumMod val="50000"/>
                  </a:schemeClr>
                </a:solidFill>
              </a:rPr>
              <a:t> époque</a:t>
            </a:r>
            <a:endParaRPr lang="it-IT" sz="3200" dirty="0">
              <a:solidFill>
                <a:schemeClr val="tx2">
                  <a:lumMod val="50000"/>
                </a:schemeClr>
              </a:solidFill>
            </a:endParaRPr>
          </a:p>
        </p:txBody>
      </p:sp>
      <p:sp>
        <p:nvSpPr>
          <p:cNvPr id="6" name="Segnaposto contenuto 5"/>
          <p:cNvSpPr>
            <a:spLocks noGrp="1"/>
          </p:cNvSpPr>
          <p:nvPr>
            <p:ph sz="half" idx="2"/>
          </p:nvPr>
        </p:nvSpPr>
        <p:spPr>
          <a:xfrm>
            <a:off x="4800600" y="1484784"/>
            <a:ext cx="4038600" cy="1296144"/>
          </a:xfrm>
        </p:spPr>
        <p:txBody>
          <a:bodyPr>
            <a:normAutofit fontScale="55000" lnSpcReduction="20000"/>
          </a:bodyPr>
          <a:lstStyle/>
          <a:p>
            <a:pPr>
              <a:buNone/>
            </a:pPr>
            <a:r>
              <a:rPr lang="it-IT" sz="2800" dirty="0" smtClean="0"/>
              <a:t>	</a:t>
            </a:r>
            <a:r>
              <a:rPr lang="it-IT" sz="3300" dirty="0" smtClean="0">
                <a:solidFill>
                  <a:schemeClr val="tx2">
                    <a:lumMod val="50000"/>
                  </a:schemeClr>
                </a:solidFill>
              </a:rPr>
              <a:t>Mio padre, che non è più con noi, adorava l’autore di </a:t>
            </a:r>
            <a:r>
              <a:rPr lang="it-IT" sz="3300" i="1" dirty="0" smtClean="0">
                <a:solidFill>
                  <a:schemeClr val="tx2">
                    <a:lumMod val="50000"/>
                  </a:schemeClr>
                </a:solidFill>
              </a:rPr>
              <a:t>Parigi nel ventesimo secolo</a:t>
            </a:r>
            <a:r>
              <a:rPr lang="it-IT" sz="3300" dirty="0" smtClean="0">
                <a:solidFill>
                  <a:schemeClr val="tx2">
                    <a:lumMod val="50000"/>
                  </a:schemeClr>
                </a:solidFill>
              </a:rPr>
              <a:t>, che aveva previsto i danni culturali della nostra epoca</a:t>
            </a:r>
          </a:p>
        </p:txBody>
      </p:sp>
      <p:sp>
        <p:nvSpPr>
          <p:cNvPr id="7" name="CasellaDiTesto 6"/>
          <p:cNvSpPr txBox="1"/>
          <p:nvPr/>
        </p:nvSpPr>
        <p:spPr>
          <a:xfrm>
            <a:off x="251520" y="2924944"/>
            <a:ext cx="8640960" cy="1477328"/>
          </a:xfrm>
          <a:prstGeom prst="rect">
            <a:avLst/>
          </a:prstGeom>
          <a:noFill/>
        </p:spPr>
        <p:txBody>
          <a:bodyPr wrap="square" rtlCol="0">
            <a:spAutoFit/>
          </a:bodyPr>
          <a:lstStyle/>
          <a:p>
            <a:r>
              <a:rPr lang="it-IT" dirty="0" smtClean="0"/>
              <a:t>È probabile  che il lettore italiano non sappia che l’autore in questione sia J. Verne.</a:t>
            </a:r>
          </a:p>
          <a:p>
            <a:r>
              <a:rPr lang="it-IT" dirty="0" smtClean="0"/>
              <a:t>L’interpretazione di questa perifrasi ‘l’</a:t>
            </a:r>
            <a:r>
              <a:rPr lang="it-IT" dirty="0" err="1" smtClean="0"/>
              <a:t>auteur</a:t>
            </a:r>
            <a:r>
              <a:rPr lang="it-IT" dirty="0" smtClean="0"/>
              <a:t> de </a:t>
            </a:r>
            <a:r>
              <a:rPr lang="it-IT" i="1" dirty="0" err="1" smtClean="0"/>
              <a:t>Paris</a:t>
            </a:r>
            <a:r>
              <a:rPr lang="it-IT" i="1" dirty="0" smtClean="0"/>
              <a:t> </a:t>
            </a:r>
            <a:r>
              <a:rPr lang="it-IT" i="1" dirty="0" err="1" smtClean="0"/>
              <a:t>au</a:t>
            </a:r>
            <a:r>
              <a:rPr lang="it-IT" i="1" dirty="0" smtClean="0"/>
              <a:t> </a:t>
            </a:r>
            <a:r>
              <a:rPr lang="it-IT" i="1" dirty="0" err="1" smtClean="0"/>
              <a:t>XXème</a:t>
            </a:r>
            <a:r>
              <a:rPr lang="it-IT" i="1" dirty="0" smtClean="0"/>
              <a:t> </a:t>
            </a:r>
            <a:r>
              <a:rPr lang="it-IT" i="1" dirty="0" err="1" smtClean="0"/>
              <a:t>siècle</a:t>
            </a:r>
            <a:r>
              <a:rPr lang="it-IT" i="1" smtClean="0"/>
              <a:t>’</a:t>
            </a:r>
            <a:r>
              <a:rPr lang="it-IT" smtClean="0"/>
              <a:t> </a:t>
            </a:r>
            <a:r>
              <a:rPr lang="it-IT" dirty="0" smtClean="0"/>
              <a:t>fa “intervenir </a:t>
            </a:r>
            <a:r>
              <a:rPr lang="it-IT" dirty="0" err="1" smtClean="0"/>
              <a:t>des</a:t>
            </a:r>
            <a:r>
              <a:rPr lang="it-IT" dirty="0" smtClean="0"/>
              <a:t> </a:t>
            </a:r>
            <a:r>
              <a:rPr lang="it-IT" dirty="0" err="1" smtClean="0"/>
              <a:t>connaissances</a:t>
            </a:r>
            <a:r>
              <a:rPr lang="it-IT" dirty="0" smtClean="0"/>
              <a:t> </a:t>
            </a:r>
            <a:r>
              <a:rPr lang="it-IT" dirty="0" err="1" smtClean="0"/>
              <a:t>du</a:t>
            </a:r>
            <a:r>
              <a:rPr lang="it-IT" dirty="0" smtClean="0"/>
              <a:t> monde (…) </a:t>
            </a:r>
            <a:r>
              <a:rPr lang="it-IT" dirty="0" err="1" smtClean="0"/>
              <a:t>et</a:t>
            </a:r>
            <a:r>
              <a:rPr lang="it-IT" dirty="0" smtClean="0"/>
              <a:t> non </a:t>
            </a:r>
            <a:r>
              <a:rPr lang="it-IT" dirty="0" err="1" smtClean="0"/>
              <a:t>des</a:t>
            </a:r>
            <a:r>
              <a:rPr lang="it-IT" dirty="0" smtClean="0"/>
              <a:t> </a:t>
            </a:r>
            <a:r>
              <a:rPr lang="it-IT" dirty="0" err="1" smtClean="0"/>
              <a:t>connaissances</a:t>
            </a:r>
            <a:r>
              <a:rPr lang="it-IT" dirty="0" smtClean="0"/>
              <a:t> </a:t>
            </a:r>
            <a:r>
              <a:rPr lang="it-IT" dirty="0" err="1" smtClean="0"/>
              <a:t>linguistiques</a:t>
            </a:r>
            <a:r>
              <a:rPr lang="it-IT" dirty="0" smtClean="0"/>
              <a:t>” (C. </a:t>
            </a:r>
            <a:r>
              <a:rPr lang="it-IT" dirty="0" err="1" smtClean="0"/>
              <a:t>Fuchs</a:t>
            </a:r>
            <a:r>
              <a:rPr lang="it-IT" dirty="0" smtClean="0"/>
              <a:t>, 1994 ) mentre una </a:t>
            </a:r>
            <a:r>
              <a:rPr lang="it-IT" b="1" dirty="0" smtClean="0"/>
              <a:t>parafrasi che espliciti il nome di Jules Verne faciliterebbe l’interpretazione per il destinatario straniero</a:t>
            </a:r>
            <a:r>
              <a:rPr lang="it-IT" dirty="0" smtClean="0"/>
              <a:t>.</a:t>
            </a:r>
            <a:endParaRPr lang="it-IT" dirty="0"/>
          </a:p>
        </p:txBody>
      </p:sp>
      <p:sp>
        <p:nvSpPr>
          <p:cNvPr id="8" name="Rettangolo 7"/>
          <p:cNvSpPr/>
          <p:nvPr/>
        </p:nvSpPr>
        <p:spPr>
          <a:xfrm>
            <a:off x="251520" y="4869160"/>
            <a:ext cx="4320480" cy="1200329"/>
          </a:xfrm>
          <a:prstGeom prst="rect">
            <a:avLst/>
          </a:prstGeom>
        </p:spPr>
        <p:txBody>
          <a:bodyPr wrap="square">
            <a:spAutoFit/>
          </a:bodyPr>
          <a:lstStyle/>
          <a:p>
            <a:r>
              <a:rPr lang="it-IT" dirty="0" err="1" smtClean="0">
                <a:solidFill>
                  <a:schemeClr val="tx2">
                    <a:lumMod val="50000"/>
                  </a:schemeClr>
                </a:solidFill>
              </a:rPr>
              <a:t>Mon</a:t>
            </a:r>
            <a:r>
              <a:rPr lang="it-IT" dirty="0" smtClean="0">
                <a:solidFill>
                  <a:schemeClr val="tx2">
                    <a:lumMod val="50000"/>
                  </a:schemeClr>
                </a:solidFill>
              </a:rPr>
              <a:t> père, qui n’est plus </a:t>
            </a:r>
            <a:r>
              <a:rPr lang="it-IT" dirty="0" err="1" smtClean="0">
                <a:solidFill>
                  <a:schemeClr val="tx2">
                    <a:lumMod val="50000"/>
                  </a:schemeClr>
                </a:solidFill>
              </a:rPr>
              <a:t>parmi</a:t>
            </a:r>
            <a:r>
              <a:rPr lang="it-IT" dirty="0" smtClean="0">
                <a:solidFill>
                  <a:schemeClr val="tx2">
                    <a:lumMod val="50000"/>
                  </a:schemeClr>
                </a:solidFill>
              </a:rPr>
              <a:t> </a:t>
            </a:r>
            <a:r>
              <a:rPr lang="it-IT" dirty="0" err="1" smtClean="0">
                <a:solidFill>
                  <a:schemeClr val="tx2">
                    <a:lumMod val="50000"/>
                  </a:schemeClr>
                </a:solidFill>
              </a:rPr>
              <a:t>nous</a:t>
            </a:r>
            <a:r>
              <a:rPr lang="it-IT" dirty="0" smtClean="0">
                <a:solidFill>
                  <a:schemeClr val="tx2">
                    <a:lumMod val="50000"/>
                  </a:schemeClr>
                </a:solidFill>
              </a:rPr>
              <a:t>, </a:t>
            </a:r>
            <a:r>
              <a:rPr lang="it-IT" dirty="0" err="1" smtClean="0">
                <a:solidFill>
                  <a:schemeClr val="tx2">
                    <a:lumMod val="50000"/>
                  </a:schemeClr>
                </a:solidFill>
              </a:rPr>
              <a:t>adorait</a:t>
            </a:r>
            <a:r>
              <a:rPr lang="it-IT" dirty="0" smtClean="0">
                <a:solidFill>
                  <a:schemeClr val="tx2">
                    <a:lumMod val="50000"/>
                  </a:schemeClr>
                </a:solidFill>
              </a:rPr>
              <a:t> </a:t>
            </a:r>
            <a:r>
              <a:rPr lang="it-IT" b="1" dirty="0" smtClean="0">
                <a:solidFill>
                  <a:schemeClr val="tx2">
                    <a:lumMod val="50000"/>
                  </a:schemeClr>
                </a:solidFill>
              </a:rPr>
              <a:t>l’</a:t>
            </a:r>
            <a:r>
              <a:rPr lang="it-IT" b="1" dirty="0" err="1" smtClean="0">
                <a:solidFill>
                  <a:schemeClr val="tx2">
                    <a:lumMod val="50000"/>
                  </a:schemeClr>
                </a:solidFill>
              </a:rPr>
              <a:t>auteur</a:t>
            </a:r>
            <a:r>
              <a:rPr lang="it-IT" b="1" dirty="0" smtClean="0">
                <a:solidFill>
                  <a:schemeClr val="tx2">
                    <a:lumMod val="50000"/>
                  </a:schemeClr>
                </a:solidFill>
              </a:rPr>
              <a:t> de </a:t>
            </a:r>
            <a:r>
              <a:rPr lang="it-IT" b="1" i="1" dirty="0" err="1" smtClean="0">
                <a:solidFill>
                  <a:schemeClr val="tx2">
                    <a:lumMod val="50000"/>
                  </a:schemeClr>
                </a:solidFill>
              </a:rPr>
              <a:t>Paris</a:t>
            </a:r>
            <a:r>
              <a:rPr lang="it-IT" b="1" i="1" dirty="0" smtClean="0">
                <a:solidFill>
                  <a:schemeClr val="tx2">
                    <a:lumMod val="50000"/>
                  </a:schemeClr>
                </a:solidFill>
              </a:rPr>
              <a:t> </a:t>
            </a:r>
            <a:r>
              <a:rPr lang="it-IT" b="1" i="1" dirty="0" err="1" smtClean="0">
                <a:solidFill>
                  <a:schemeClr val="tx2">
                    <a:lumMod val="50000"/>
                  </a:schemeClr>
                </a:solidFill>
              </a:rPr>
              <a:t>au</a:t>
            </a:r>
            <a:r>
              <a:rPr lang="it-IT" b="1" i="1" dirty="0" smtClean="0">
                <a:solidFill>
                  <a:schemeClr val="tx2">
                    <a:lumMod val="50000"/>
                  </a:schemeClr>
                </a:solidFill>
              </a:rPr>
              <a:t> </a:t>
            </a:r>
            <a:r>
              <a:rPr lang="it-IT" b="1" i="1" dirty="0" err="1" smtClean="0">
                <a:solidFill>
                  <a:schemeClr val="tx2">
                    <a:lumMod val="50000"/>
                  </a:schemeClr>
                </a:solidFill>
              </a:rPr>
              <a:t>XXème</a:t>
            </a:r>
            <a:r>
              <a:rPr lang="it-IT" b="1" i="1" dirty="0" smtClean="0">
                <a:solidFill>
                  <a:schemeClr val="tx2">
                    <a:lumMod val="50000"/>
                  </a:schemeClr>
                </a:solidFill>
              </a:rPr>
              <a:t> siècle</a:t>
            </a:r>
            <a:r>
              <a:rPr lang="it-IT" b="1" dirty="0" smtClean="0">
                <a:solidFill>
                  <a:schemeClr val="tx2">
                    <a:lumMod val="50000"/>
                  </a:schemeClr>
                </a:solidFill>
              </a:rPr>
              <a:t> </a:t>
            </a:r>
            <a:r>
              <a:rPr lang="it-IT" dirty="0" smtClean="0">
                <a:solidFill>
                  <a:schemeClr val="tx2">
                    <a:lumMod val="50000"/>
                  </a:schemeClr>
                </a:solidFill>
              </a:rPr>
              <a:t>qui </a:t>
            </a:r>
            <a:r>
              <a:rPr lang="it-IT" dirty="0" err="1" smtClean="0">
                <a:solidFill>
                  <a:schemeClr val="tx2">
                    <a:lumMod val="50000"/>
                  </a:schemeClr>
                </a:solidFill>
              </a:rPr>
              <a:t>avait</a:t>
            </a:r>
            <a:r>
              <a:rPr lang="it-IT" dirty="0" smtClean="0">
                <a:solidFill>
                  <a:schemeClr val="tx2">
                    <a:lumMod val="50000"/>
                  </a:schemeClr>
                </a:solidFill>
              </a:rPr>
              <a:t> </a:t>
            </a:r>
            <a:r>
              <a:rPr lang="it-IT" dirty="0" err="1" smtClean="0">
                <a:solidFill>
                  <a:schemeClr val="tx2">
                    <a:lumMod val="50000"/>
                  </a:schemeClr>
                </a:solidFill>
              </a:rPr>
              <a:t>prévu</a:t>
            </a:r>
            <a:r>
              <a:rPr lang="it-IT" dirty="0" smtClean="0">
                <a:solidFill>
                  <a:schemeClr val="tx2">
                    <a:lumMod val="50000"/>
                  </a:schemeClr>
                </a:solidFill>
              </a:rPr>
              <a:t> </a:t>
            </a:r>
            <a:r>
              <a:rPr lang="it-IT" dirty="0" err="1" smtClean="0">
                <a:solidFill>
                  <a:schemeClr val="tx2">
                    <a:lumMod val="50000"/>
                  </a:schemeClr>
                </a:solidFill>
              </a:rPr>
              <a:t>les</a:t>
            </a:r>
            <a:r>
              <a:rPr lang="it-IT" dirty="0" smtClean="0">
                <a:solidFill>
                  <a:schemeClr val="tx2">
                    <a:lumMod val="50000"/>
                  </a:schemeClr>
                </a:solidFill>
              </a:rPr>
              <a:t> </a:t>
            </a:r>
            <a:r>
              <a:rPr lang="it-IT" dirty="0" err="1" smtClean="0">
                <a:solidFill>
                  <a:schemeClr val="tx2">
                    <a:lumMod val="50000"/>
                  </a:schemeClr>
                </a:solidFill>
              </a:rPr>
              <a:t>dégâts</a:t>
            </a:r>
            <a:r>
              <a:rPr lang="it-IT" dirty="0" smtClean="0">
                <a:solidFill>
                  <a:schemeClr val="tx2">
                    <a:lumMod val="50000"/>
                  </a:schemeClr>
                </a:solidFill>
              </a:rPr>
              <a:t> </a:t>
            </a:r>
            <a:r>
              <a:rPr lang="it-IT" dirty="0" err="1" smtClean="0">
                <a:solidFill>
                  <a:schemeClr val="tx2">
                    <a:lumMod val="50000"/>
                  </a:schemeClr>
                </a:solidFill>
              </a:rPr>
              <a:t>culturels</a:t>
            </a:r>
            <a:r>
              <a:rPr lang="it-IT" dirty="0" smtClean="0">
                <a:solidFill>
                  <a:schemeClr val="tx2">
                    <a:lumMod val="50000"/>
                  </a:schemeClr>
                </a:solidFill>
              </a:rPr>
              <a:t> de </a:t>
            </a:r>
            <a:r>
              <a:rPr lang="it-IT" dirty="0" err="1" smtClean="0">
                <a:solidFill>
                  <a:schemeClr val="tx2">
                    <a:lumMod val="50000"/>
                  </a:schemeClr>
                </a:solidFill>
              </a:rPr>
              <a:t>notre</a:t>
            </a:r>
            <a:r>
              <a:rPr lang="it-IT" dirty="0" smtClean="0">
                <a:solidFill>
                  <a:schemeClr val="tx2">
                    <a:lumMod val="50000"/>
                  </a:schemeClr>
                </a:solidFill>
              </a:rPr>
              <a:t> époque</a:t>
            </a:r>
            <a:endParaRPr lang="it-IT" dirty="0">
              <a:solidFill>
                <a:schemeClr val="tx2">
                  <a:lumMod val="50000"/>
                </a:schemeClr>
              </a:solidFill>
            </a:endParaRPr>
          </a:p>
        </p:txBody>
      </p:sp>
      <p:sp>
        <p:nvSpPr>
          <p:cNvPr id="9" name="Rettangolo 8"/>
          <p:cNvSpPr/>
          <p:nvPr/>
        </p:nvSpPr>
        <p:spPr>
          <a:xfrm>
            <a:off x="4932040" y="4797152"/>
            <a:ext cx="3960440" cy="1477328"/>
          </a:xfrm>
          <a:prstGeom prst="rect">
            <a:avLst/>
          </a:prstGeom>
        </p:spPr>
        <p:txBody>
          <a:bodyPr wrap="square">
            <a:spAutoFit/>
          </a:bodyPr>
          <a:lstStyle/>
          <a:p>
            <a:r>
              <a:rPr lang="it-IT" dirty="0" smtClean="0">
                <a:solidFill>
                  <a:schemeClr val="tx2">
                    <a:lumMod val="50000"/>
                  </a:schemeClr>
                </a:solidFill>
              </a:rPr>
              <a:t>Mio padre, che non è più con noi, adorava </a:t>
            </a:r>
            <a:r>
              <a:rPr lang="it-IT" b="1" dirty="0" smtClean="0">
                <a:solidFill>
                  <a:schemeClr val="tx2">
                    <a:lumMod val="50000"/>
                  </a:schemeClr>
                </a:solidFill>
              </a:rPr>
              <a:t>Jules Verne</a:t>
            </a:r>
            <a:r>
              <a:rPr lang="it-IT" dirty="0" smtClean="0">
                <a:solidFill>
                  <a:schemeClr val="tx2">
                    <a:lumMod val="50000"/>
                  </a:schemeClr>
                </a:solidFill>
              </a:rPr>
              <a:t>, che aveva previsto nel suo </a:t>
            </a:r>
            <a:r>
              <a:rPr lang="it-IT" b="1" i="1" dirty="0" smtClean="0">
                <a:solidFill>
                  <a:schemeClr val="tx2">
                    <a:lumMod val="50000"/>
                  </a:schemeClr>
                </a:solidFill>
              </a:rPr>
              <a:t>Parigi nel ventesimo secolo</a:t>
            </a:r>
            <a:r>
              <a:rPr lang="it-IT" dirty="0" smtClean="0">
                <a:solidFill>
                  <a:schemeClr val="tx2">
                    <a:lumMod val="50000"/>
                  </a:schemeClr>
                </a:solidFill>
              </a:rPr>
              <a:t>, i danni culturali della nostra epoca</a:t>
            </a:r>
            <a:endParaRPr lang="it-IT" dirty="0">
              <a:solidFill>
                <a:schemeClr val="tx2">
                  <a:lumMod val="50000"/>
                </a:schemeClr>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01752" y="188640"/>
            <a:ext cx="8534400" cy="936104"/>
          </a:xfrm>
        </p:spPr>
        <p:txBody>
          <a:bodyPr>
            <a:noAutofit/>
          </a:bodyPr>
          <a:lstStyle/>
          <a:p>
            <a:r>
              <a:rPr lang="it-IT" sz="2000" b="1" dirty="0" smtClean="0"/>
              <a:t>Tradurre è saper valutare gli interventi necessari per garantire il funzionamento della comunicazione con il nuovo destinatario. </a:t>
            </a:r>
            <a:endParaRPr lang="it-IT" sz="2000" dirty="0"/>
          </a:p>
        </p:txBody>
      </p:sp>
      <p:sp>
        <p:nvSpPr>
          <p:cNvPr id="3" name="Segnaposto piè di pagina 2"/>
          <p:cNvSpPr>
            <a:spLocks noGrp="1"/>
          </p:cNvSpPr>
          <p:nvPr>
            <p:ph type="ftr" sz="quarter" idx="11"/>
          </p:nvPr>
        </p:nvSpPr>
        <p:spPr/>
        <p:txBody>
          <a:bodyPr/>
          <a:lstStyle/>
          <a:p>
            <a:r>
              <a:rPr lang="it-IT" smtClean="0"/>
              <a:t>Alessandrini Sabrina _ Università di Macerata</a:t>
            </a:r>
            <a:endParaRPr lang="it-IT"/>
          </a:p>
        </p:txBody>
      </p:sp>
      <p:sp>
        <p:nvSpPr>
          <p:cNvPr id="4" name="Segnaposto numero diapositiva 3"/>
          <p:cNvSpPr>
            <a:spLocks noGrp="1"/>
          </p:cNvSpPr>
          <p:nvPr>
            <p:ph type="sldNum" sz="quarter" idx="12"/>
          </p:nvPr>
        </p:nvSpPr>
        <p:spPr/>
        <p:txBody>
          <a:bodyPr/>
          <a:lstStyle/>
          <a:p>
            <a:fld id="{8E1BA9F5-FEC7-449B-9A77-1FA26A0B8BD4}" type="slidenum">
              <a:rPr lang="it-IT" smtClean="0"/>
              <a:pPr/>
              <a:t>18</a:t>
            </a:fld>
            <a:endParaRPr lang="it-IT"/>
          </a:p>
        </p:txBody>
      </p:sp>
      <p:graphicFrame>
        <p:nvGraphicFramePr>
          <p:cNvPr id="6" name="Segnaposto contenuto 5"/>
          <p:cNvGraphicFramePr>
            <a:graphicFrameLocks noGrp="1"/>
          </p:cNvGraphicFramePr>
          <p:nvPr>
            <p:ph sz="quarter" idx="1"/>
          </p:nvPr>
        </p:nvGraphicFramePr>
        <p:xfrm>
          <a:off x="301625" y="1527174"/>
          <a:ext cx="8504238" cy="1737360"/>
        </p:xfrm>
        <a:graphic>
          <a:graphicData uri="http://schemas.openxmlformats.org/drawingml/2006/table">
            <a:tbl>
              <a:tblPr firstRow="1" bandRow="1">
                <a:tableStyleId>{5C22544A-7EE6-4342-B048-85BDC9FD1C3A}</a:tableStyleId>
              </a:tblPr>
              <a:tblGrid>
                <a:gridCol w="4252119"/>
                <a:gridCol w="4252119"/>
              </a:tblGrid>
              <a:tr h="1541785">
                <a:tc>
                  <a:txBody>
                    <a:bodyPr/>
                    <a:lstStyle/>
                    <a:p>
                      <a:r>
                        <a:rPr lang="it-IT" b="0" dirty="0" smtClean="0"/>
                        <a:t>Il est </a:t>
                      </a:r>
                      <a:r>
                        <a:rPr lang="it-IT" b="0" dirty="0" err="1" smtClean="0"/>
                        <a:t>prêt</a:t>
                      </a:r>
                      <a:r>
                        <a:rPr lang="it-IT" b="0" dirty="0" smtClean="0"/>
                        <a:t> à la </a:t>
                      </a:r>
                      <a:r>
                        <a:rPr lang="it-IT" sz="2400" b="1" i="1" dirty="0" err="1" smtClean="0"/>
                        <a:t>buter</a:t>
                      </a:r>
                      <a:r>
                        <a:rPr lang="it-IT" b="0" dirty="0" smtClean="0"/>
                        <a:t> pour </a:t>
                      </a:r>
                      <a:r>
                        <a:rPr lang="it-IT" b="0" dirty="0" err="1" smtClean="0"/>
                        <a:t>pas</a:t>
                      </a:r>
                      <a:r>
                        <a:rPr lang="it-IT" b="0" dirty="0" smtClean="0"/>
                        <a:t> </a:t>
                      </a:r>
                      <a:r>
                        <a:rPr lang="it-IT" b="0" dirty="0" err="1" smtClean="0"/>
                        <a:t>qu</a:t>
                      </a:r>
                      <a:r>
                        <a:rPr lang="it-IT" b="0" dirty="0" smtClean="0"/>
                        <a:t>’elle </a:t>
                      </a:r>
                      <a:r>
                        <a:rPr lang="it-IT" b="0" dirty="0" err="1" smtClean="0"/>
                        <a:t>soit</a:t>
                      </a:r>
                      <a:r>
                        <a:rPr lang="it-IT" b="0" dirty="0" smtClean="0"/>
                        <a:t> à d’</a:t>
                      </a:r>
                      <a:r>
                        <a:rPr lang="it-IT" b="0" dirty="0" err="1" smtClean="0"/>
                        <a:t>autres</a:t>
                      </a:r>
                      <a:r>
                        <a:rPr lang="it-IT" b="0" dirty="0" smtClean="0"/>
                        <a:t>, </a:t>
                      </a:r>
                      <a:r>
                        <a:rPr lang="it-IT" sz="2400" b="1" dirty="0" smtClean="0"/>
                        <a:t>tu </a:t>
                      </a:r>
                      <a:r>
                        <a:rPr lang="it-IT" sz="2400" b="1" dirty="0" err="1" smtClean="0"/>
                        <a:t>as</a:t>
                      </a:r>
                      <a:r>
                        <a:rPr lang="it-IT" sz="2400" b="1" dirty="0" smtClean="0"/>
                        <a:t> </a:t>
                      </a:r>
                      <a:r>
                        <a:rPr lang="it-IT" sz="2400" b="1" dirty="0" err="1" smtClean="0"/>
                        <a:t>vécu</a:t>
                      </a:r>
                      <a:r>
                        <a:rPr lang="it-IT" sz="2400" b="1" dirty="0" smtClean="0"/>
                        <a:t>,</a:t>
                      </a:r>
                      <a:r>
                        <a:rPr lang="it-IT" sz="2400" b="1" baseline="0" dirty="0" smtClean="0"/>
                        <a:t> tu </a:t>
                      </a:r>
                      <a:r>
                        <a:rPr lang="it-IT" sz="2400" b="1" baseline="0" dirty="0" err="1" smtClean="0"/>
                        <a:t>connais</a:t>
                      </a:r>
                      <a:r>
                        <a:rPr lang="it-IT" sz="2400" b="1" baseline="0" dirty="0" smtClean="0"/>
                        <a:t> la </a:t>
                      </a:r>
                      <a:r>
                        <a:rPr lang="it-IT" sz="2400" b="1" baseline="0" dirty="0" err="1" smtClean="0"/>
                        <a:t>musique</a:t>
                      </a:r>
                      <a:endParaRPr lang="it-IT" sz="2400" b="1" baseline="0" dirty="0" smtClean="0"/>
                    </a:p>
                    <a:p>
                      <a:r>
                        <a:rPr lang="it-IT" b="0" baseline="0" dirty="0" smtClean="0"/>
                        <a:t>(</a:t>
                      </a:r>
                      <a:r>
                        <a:rPr lang="it-IT" b="0" dirty="0" smtClean="0"/>
                        <a:t>F. </a:t>
                      </a:r>
                      <a:r>
                        <a:rPr lang="it-IT" b="0" dirty="0" err="1" smtClean="0"/>
                        <a:t>Vargas</a:t>
                      </a:r>
                      <a:r>
                        <a:rPr lang="it-IT" b="0" dirty="0" smtClean="0"/>
                        <a:t>.  </a:t>
                      </a:r>
                      <a:r>
                        <a:rPr lang="it-IT" b="0" i="1" dirty="0" smtClean="0"/>
                        <a:t>Pars vite </a:t>
                      </a:r>
                      <a:r>
                        <a:rPr lang="it-IT" b="0" i="1" dirty="0" err="1" smtClean="0"/>
                        <a:t>et</a:t>
                      </a:r>
                      <a:r>
                        <a:rPr lang="it-IT" b="0" i="1" dirty="0" smtClean="0"/>
                        <a:t> </a:t>
                      </a:r>
                      <a:r>
                        <a:rPr lang="it-IT" b="0" i="1" dirty="0" err="1" smtClean="0"/>
                        <a:t>reviens</a:t>
                      </a:r>
                      <a:r>
                        <a:rPr lang="it-IT" b="0" i="1" dirty="0" smtClean="0"/>
                        <a:t> </a:t>
                      </a:r>
                      <a:r>
                        <a:rPr lang="it-IT" b="0" i="1" dirty="0" err="1" smtClean="0"/>
                        <a:t>tard</a:t>
                      </a:r>
                      <a:r>
                        <a:rPr lang="it-IT" b="0" dirty="0" smtClean="0"/>
                        <a:t>)</a:t>
                      </a:r>
                      <a:endParaRPr lang="it-IT" dirty="0"/>
                    </a:p>
                  </a:txBody>
                  <a:tcPr/>
                </a:tc>
                <a:tc>
                  <a:txBody>
                    <a:bodyPr/>
                    <a:lstStyle/>
                    <a:p>
                      <a:r>
                        <a:rPr lang="it-IT" b="0" dirty="0" smtClean="0"/>
                        <a:t>Piuttosto che lasciarla a un altro sarebbe pronto a  </a:t>
                      </a:r>
                      <a:r>
                        <a:rPr lang="it-IT" sz="2400" b="1" i="1" dirty="0" smtClean="0"/>
                        <a:t>farla fuori</a:t>
                      </a:r>
                      <a:r>
                        <a:rPr lang="it-IT" sz="2400" b="0" dirty="0" smtClean="0"/>
                        <a:t>. </a:t>
                      </a:r>
                      <a:r>
                        <a:rPr lang="it-IT" sz="2400" b="1" dirty="0" smtClean="0"/>
                        <a:t>Non sei nato ieri, sai come vanno queste cose. </a:t>
                      </a:r>
                    </a:p>
                    <a:p>
                      <a:r>
                        <a:rPr lang="it-IT" b="0" dirty="0" smtClean="0"/>
                        <a:t>(Trad. M. </a:t>
                      </a:r>
                      <a:r>
                        <a:rPr lang="it-IT" b="0" dirty="0" err="1" smtClean="0"/>
                        <a:t>Balmelli</a:t>
                      </a:r>
                      <a:r>
                        <a:rPr lang="it-IT" b="0" dirty="0" smtClean="0"/>
                        <a:t> e M. Botto)</a:t>
                      </a:r>
                      <a:endParaRPr lang="it-IT" b="0" dirty="0"/>
                    </a:p>
                  </a:txBody>
                  <a:tcPr/>
                </a:tc>
              </a:tr>
            </a:tbl>
          </a:graphicData>
        </a:graphic>
      </p:graphicFrame>
      <p:sp>
        <p:nvSpPr>
          <p:cNvPr id="8" name="CasellaDiTesto 7"/>
          <p:cNvSpPr txBox="1"/>
          <p:nvPr/>
        </p:nvSpPr>
        <p:spPr>
          <a:xfrm>
            <a:off x="251520" y="3501008"/>
            <a:ext cx="8568952" cy="3508653"/>
          </a:xfrm>
          <a:prstGeom prst="rect">
            <a:avLst/>
          </a:prstGeom>
          <a:noFill/>
        </p:spPr>
        <p:txBody>
          <a:bodyPr wrap="square" rtlCol="0">
            <a:spAutoFit/>
          </a:bodyPr>
          <a:lstStyle/>
          <a:p>
            <a:r>
              <a:rPr lang="it-IT" sz="2800" dirty="0" smtClean="0"/>
              <a:t>Necessità di riprodurre la </a:t>
            </a:r>
            <a:r>
              <a:rPr lang="it-IT" sz="2800" b="1" dirty="0" smtClean="0"/>
              <a:t>forma dialogata idiomatica</a:t>
            </a:r>
            <a:r>
              <a:rPr lang="it-IT" sz="2800" dirty="0" smtClean="0"/>
              <a:t> della lingua di partenza (</a:t>
            </a:r>
            <a:r>
              <a:rPr lang="it-IT" sz="2800" dirty="0" err="1" smtClean="0"/>
              <a:t>buter</a:t>
            </a:r>
            <a:r>
              <a:rPr lang="it-IT" sz="2800" dirty="0" smtClean="0"/>
              <a:t>/farla fuori)</a:t>
            </a:r>
            <a:r>
              <a:rPr lang="it-IT" sz="2800" b="1" dirty="0" smtClean="0"/>
              <a:t> </a:t>
            </a:r>
          </a:p>
          <a:p>
            <a:endParaRPr lang="it-IT" sz="2800" b="1" dirty="0" smtClean="0"/>
          </a:p>
          <a:p>
            <a:r>
              <a:rPr lang="it-IT" sz="2800" b="1" dirty="0" smtClean="0"/>
              <a:t>Parafrasi = fedeltà di senso e di registro </a:t>
            </a:r>
            <a:r>
              <a:rPr lang="it-IT" sz="2800" dirty="0" smtClean="0"/>
              <a:t>del discorso di partenza</a:t>
            </a:r>
          </a:p>
          <a:p>
            <a:endParaRPr lang="it-IT" dirty="0" smtClean="0"/>
          </a:p>
          <a:p>
            <a:endParaRPr lang="it-IT" dirty="0" smtClean="0"/>
          </a:p>
          <a:p>
            <a:endParaRPr lang="it-IT"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Traduzione = equivalenza di senso </a:t>
            </a:r>
            <a:endParaRPr lang="it-IT" dirty="0"/>
          </a:p>
        </p:txBody>
      </p:sp>
      <p:sp>
        <p:nvSpPr>
          <p:cNvPr id="3" name="Segnaposto piè di pagina 2"/>
          <p:cNvSpPr>
            <a:spLocks noGrp="1"/>
          </p:cNvSpPr>
          <p:nvPr>
            <p:ph type="ftr" sz="quarter" idx="11"/>
          </p:nvPr>
        </p:nvSpPr>
        <p:spPr/>
        <p:txBody>
          <a:bodyPr/>
          <a:lstStyle/>
          <a:p>
            <a:r>
              <a:rPr lang="it-IT" smtClean="0"/>
              <a:t>Alessandrini Sabrina _ Università di Macerata</a:t>
            </a:r>
            <a:endParaRPr lang="it-IT"/>
          </a:p>
        </p:txBody>
      </p:sp>
      <p:sp>
        <p:nvSpPr>
          <p:cNvPr id="4" name="Segnaposto numero diapositiva 3"/>
          <p:cNvSpPr>
            <a:spLocks noGrp="1"/>
          </p:cNvSpPr>
          <p:nvPr>
            <p:ph type="sldNum" sz="quarter" idx="12"/>
          </p:nvPr>
        </p:nvSpPr>
        <p:spPr/>
        <p:txBody>
          <a:bodyPr/>
          <a:lstStyle/>
          <a:p>
            <a:fld id="{8E1BA9F5-FEC7-449B-9A77-1FA26A0B8BD4}" type="slidenum">
              <a:rPr lang="it-IT" smtClean="0"/>
              <a:pPr/>
              <a:t>19</a:t>
            </a:fld>
            <a:endParaRPr lang="it-IT"/>
          </a:p>
        </p:txBody>
      </p:sp>
      <p:graphicFrame>
        <p:nvGraphicFramePr>
          <p:cNvPr id="6" name="Segnaposto contenuto 5"/>
          <p:cNvGraphicFramePr>
            <a:graphicFrameLocks noGrp="1"/>
          </p:cNvGraphicFramePr>
          <p:nvPr>
            <p:ph sz="quarter" idx="1"/>
          </p:nvPr>
        </p:nvGraphicFramePr>
        <p:xfrm>
          <a:off x="301625" y="1527175"/>
          <a:ext cx="8504240" cy="1752600"/>
        </p:xfrm>
        <a:graphic>
          <a:graphicData uri="http://schemas.openxmlformats.org/drawingml/2006/table">
            <a:tbl>
              <a:tblPr firstRow="1" bandRow="1">
                <a:tableStyleId>{5C22544A-7EE6-4342-B048-85BDC9FD1C3A}</a:tableStyleId>
              </a:tblPr>
              <a:tblGrid>
                <a:gridCol w="2126060"/>
                <a:gridCol w="2126060"/>
                <a:gridCol w="2126060"/>
                <a:gridCol w="2126060"/>
              </a:tblGrid>
              <a:tr h="370840">
                <a:tc>
                  <a:txBody>
                    <a:bodyPr/>
                    <a:lstStyle/>
                    <a:p>
                      <a:r>
                        <a:rPr lang="it-IT" dirty="0" err="1" smtClean="0"/>
                        <a:t>français</a:t>
                      </a:r>
                      <a:endParaRPr lang="it-IT" dirty="0"/>
                    </a:p>
                  </a:txBody>
                  <a:tcPr/>
                </a:tc>
                <a:tc>
                  <a:txBody>
                    <a:bodyPr/>
                    <a:lstStyle/>
                    <a:p>
                      <a:r>
                        <a:rPr lang="it-IT" dirty="0" err="1" smtClean="0"/>
                        <a:t>sens</a:t>
                      </a:r>
                      <a:endParaRPr lang="it-IT" dirty="0"/>
                    </a:p>
                  </a:txBody>
                  <a:tcPr/>
                </a:tc>
                <a:tc>
                  <a:txBody>
                    <a:bodyPr/>
                    <a:lstStyle/>
                    <a:p>
                      <a:r>
                        <a:rPr lang="it-IT" dirty="0" smtClean="0"/>
                        <a:t>langue</a:t>
                      </a:r>
                      <a:endParaRPr lang="it-IT" dirty="0"/>
                    </a:p>
                  </a:txBody>
                  <a:tcPr/>
                </a:tc>
                <a:tc>
                  <a:txBody>
                    <a:bodyPr/>
                    <a:lstStyle/>
                    <a:p>
                      <a:r>
                        <a:rPr lang="it-IT" dirty="0" err="1" smtClean="0"/>
                        <a:t>italien</a:t>
                      </a:r>
                      <a:endParaRPr lang="it-IT" dirty="0"/>
                    </a:p>
                  </a:txBody>
                  <a:tcPr/>
                </a:tc>
              </a:tr>
              <a:tr h="370840">
                <a:tc>
                  <a:txBody>
                    <a:bodyPr/>
                    <a:lstStyle/>
                    <a:p>
                      <a:r>
                        <a:rPr lang="it-IT" b="0" dirty="0" err="1" smtClean="0"/>
                        <a:t>Buter</a:t>
                      </a:r>
                      <a:endParaRPr lang="it-IT" b="0" dirty="0"/>
                    </a:p>
                  </a:txBody>
                  <a:tcPr/>
                </a:tc>
                <a:tc>
                  <a:txBody>
                    <a:bodyPr/>
                    <a:lstStyle/>
                    <a:p>
                      <a:r>
                        <a:rPr lang="it-IT" dirty="0" err="1" smtClean="0"/>
                        <a:t>Mort</a:t>
                      </a:r>
                      <a:r>
                        <a:rPr lang="it-IT" dirty="0" smtClean="0"/>
                        <a:t> </a:t>
                      </a:r>
                      <a:r>
                        <a:rPr lang="it-IT" dirty="0" err="1" smtClean="0"/>
                        <a:t>infligée</a:t>
                      </a:r>
                      <a:endParaRPr lang="it-IT" dirty="0"/>
                    </a:p>
                  </a:txBody>
                  <a:tcPr/>
                </a:tc>
                <a:tc>
                  <a:txBody>
                    <a:bodyPr/>
                    <a:lstStyle/>
                    <a:p>
                      <a:r>
                        <a:rPr lang="it-IT" dirty="0" smtClean="0"/>
                        <a:t>Langue </a:t>
                      </a:r>
                      <a:r>
                        <a:rPr lang="it-IT" dirty="0" err="1" smtClean="0"/>
                        <a:t>populaire</a:t>
                      </a:r>
                      <a:endParaRPr lang="it-IT" dirty="0"/>
                    </a:p>
                  </a:txBody>
                  <a:tcPr/>
                </a:tc>
                <a:tc>
                  <a:txBody>
                    <a:bodyPr/>
                    <a:lstStyle/>
                    <a:p>
                      <a:r>
                        <a:rPr lang="it-IT" dirty="0" smtClean="0"/>
                        <a:t>Farla fuori</a:t>
                      </a:r>
                      <a:endParaRPr lang="it-IT" dirty="0"/>
                    </a:p>
                  </a:txBody>
                  <a:tcPr/>
                </a:tc>
              </a:tr>
              <a:tr h="370840">
                <a:tc>
                  <a:txBody>
                    <a:bodyPr/>
                    <a:lstStyle/>
                    <a:p>
                      <a:r>
                        <a:rPr lang="it-IT" b="1" dirty="0" smtClean="0"/>
                        <a:t>Tu </a:t>
                      </a:r>
                      <a:r>
                        <a:rPr lang="it-IT" b="1" dirty="0" err="1" smtClean="0"/>
                        <a:t>as</a:t>
                      </a:r>
                      <a:r>
                        <a:rPr lang="it-IT" b="1" dirty="0" smtClean="0"/>
                        <a:t> </a:t>
                      </a:r>
                      <a:r>
                        <a:rPr lang="it-IT" b="1" dirty="0" err="1" smtClean="0"/>
                        <a:t>vécu</a:t>
                      </a:r>
                      <a:endParaRPr lang="it-IT" b="1" dirty="0"/>
                    </a:p>
                  </a:txBody>
                  <a:tcPr/>
                </a:tc>
                <a:tc>
                  <a:txBody>
                    <a:bodyPr/>
                    <a:lstStyle/>
                    <a:p>
                      <a:r>
                        <a:rPr lang="it-IT" dirty="0" err="1" smtClean="0"/>
                        <a:t>Expérience</a:t>
                      </a:r>
                      <a:r>
                        <a:rPr lang="it-IT" dirty="0" smtClean="0"/>
                        <a:t> de vie</a:t>
                      </a:r>
                      <a:endParaRPr lang="it-IT" dirty="0"/>
                    </a:p>
                  </a:txBody>
                  <a:tcPr/>
                </a:tc>
                <a:tc>
                  <a:txBody>
                    <a:bodyPr/>
                    <a:lstStyle/>
                    <a:p>
                      <a:r>
                        <a:rPr lang="it-IT" dirty="0" smtClean="0"/>
                        <a:t>Langue fam.</a:t>
                      </a:r>
                      <a:endParaRPr lang="it-IT" dirty="0"/>
                    </a:p>
                  </a:txBody>
                  <a:tcPr/>
                </a:tc>
                <a:tc>
                  <a:txBody>
                    <a:bodyPr/>
                    <a:lstStyle/>
                    <a:p>
                      <a:r>
                        <a:rPr lang="it-IT" dirty="0" smtClean="0"/>
                        <a:t>Non sei nato ieri</a:t>
                      </a:r>
                      <a:endParaRPr lang="it-IT" dirty="0"/>
                    </a:p>
                  </a:txBody>
                  <a:tcPr/>
                </a:tc>
              </a:tr>
              <a:tr h="370840">
                <a:tc>
                  <a:txBody>
                    <a:bodyPr/>
                    <a:lstStyle/>
                    <a:p>
                      <a:r>
                        <a:rPr lang="it-IT" b="1" dirty="0" smtClean="0"/>
                        <a:t>Tu </a:t>
                      </a:r>
                      <a:r>
                        <a:rPr lang="it-IT" b="1" dirty="0" err="1" smtClean="0"/>
                        <a:t>connais</a:t>
                      </a:r>
                      <a:r>
                        <a:rPr lang="it-IT" b="1" dirty="0" smtClean="0"/>
                        <a:t> la </a:t>
                      </a:r>
                      <a:r>
                        <a:rPr lang="it-IT" b="1" dirty="0" err="1" smtClean="0"/>
                        <a:t>musique</a:t>
                      </a:r>
                      <a:endParaRPr lang="it-IT"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dirty="0" err="1" smtClean="0"/>
                        <a:t>Expérience</a:t>
                      </a:r>
                      <a:r>
                        <a:rPr lang="it-IT" dirty="0" smtClean="0"/>
                        <a:t> de vie</a:t>
                      </a:r>
                    </a:p>
                    <a:p>
                      <a:endParaRPr lang="it-IT"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dirty="0" smtClean="0"/>
                        <a:t>Langue fam.</a:t>
                      </a:r>
                    </a:p>
                    <a:p>
                      <a:endParaRPr lang="it-IT" dirty="0"/>
                    </a:p>
                  </a:txBody>
                  <a:tcPr/>
                </a:tc>
                <a:tc>
                  <a:txBody>
                    <a:bodyPr/>
                    <a:lstStyle/>
                    <a:p>
                      <a:r>
                        <a:rPr lang="it-IT" dirty="0" smtClean="0"/>
                        <a:t>Sai come vanno queste cose</a:t>
                      </a:r>
                      <a:endParaRPr lang="it-IT" dirty="0"/>
                    </a:p>
                  </a:txBody>
                  <a:tcPr/>
                </a:tc>
              </a:tr>
            </a:tbl>
          </a:graphicData>
        </a:graphic>
      </p:graphicFrame>
      <p:sp>
        <p:nvSpPr>
          <p:cNvPr id="32769" name="Rectangle 1"/>
          <p:cNvSpPr>
            <a:spLocks noChangeArrowheads="1"/>
          </p:cNvSpPr>
          <p:nvPr/>
        </p:nvSpPr>
        <p:spPr bwMode="auto">
          <a:xfrm>
            <a:off x="611560" y="3266854"/>
            <a:ext cx="8064896"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kumimoji="0" lang="it-IT" sz="2400" b="1" i="0" u="none" strike="noStrike" cap="none" normalizeH="0" baseline="0" dirty="0" smtClean="0">
                <a:ln>
                  <a:noFill/>
                </a:ln>
                <a:solidFill>
                  <a:schemeClr val="tx1"/>
                </a:solidFill>
                <a:effectLst/>
                <a:latin typeface="Garamond" pitchFamily="18" charset="0"/>
                <a:ea typeface="Calibri" pitchFamily="34" charset="0"/>
                <a:cs typeface="Times New Roman" pitchFamily="18" charset="0"/>
              </a:rPr>
              <a:t>“ Tu </a:t>
            </a:r>
            <a:r>
              <a:rPr kumimoji="0" lang="it-IT" sz="2400" b="1" i="0" u="none" strike="noStrike" cap="none" normalizeH="0" baseline="0" dirty="0" err="1" smtClean="0">
                <a:ln>
                  <a:noFill/>
                </a:ln>
                <a:solidFill>
                  <a:schemeClr val="tx1"/>
                </a:solidFill>
                <a:effectLst/>
                <a:latin typeface="Garamond" pitchFamily="18" charset="0"/>
                <a:ea typeface="Calibri" pitchFamily="34" charset="0"/>
                <a:cs typeface="Times New Roman" pitchFamily="18" charset="0"/>
              </a:rPr>
              <a:t>as</a:t>
            </a:r>
            <a:r>
              <a:rPr kumimoji="0" lang="it-IT" sz="2400" b="1" i="0" u="none" strike="noStrike" cap="none" normalizeH="0" baseline="0" dirty="0" smtClean="0">
                <a:ln>
                  <a:noFill/>
                </a:ln>
                <a:solidFill>
                  <a:schemeClr val="tx1"/>
                </a:solidFill>
                <a:effectLst/>
                <a:latin typeface="Garamond" pitchFamily="18" charset="0"/>
                <a:ea typeface="Calibri" pitchFamily="34" charset="0"/>
                <a:cs typeface="Times New Roman" pitchFamily="18" charset="0"/>
              </a:rPr>
              <a:t> </a:t>
            </a:r>
            <a:r>
              <a:rPr kumimoji="0" lang="it-IT" sz="2400" b="1" i="0" u="none" strike="noStrike" cap="none" normalizeH="0" baseline="0" dirty="0" err="1" smtClean="0">
                <a:ln>
                  <a:noFill/>
                </a:ln>
                <a:solidFill>
                  <a:schemeClr val="tx1"/>
                </a:solidFill>
                <a:effectLst/>
                <a:latin typeface="Garamond" pitchFamily="18" charset="0"/>
                <a:ea typeface="Calibri" pitchFamily="34" charset="0"/>
                <a:cs typeface="Times New Roman" pitchFamily="18" charset="0"/>
              </a:rPr>
              <a:t>vécu</a:t>
            </a:r>
            <a:r>
              <a:rPr kumimoji="0" lang="it-IT" sz="2400" b="1" i="0" u="none" strike="noStrike" cap="none" normalizeH="0" baseline="0" dirty="0" smtClean="0">
                <a:ln>
                  <a:noFill/>
                </a:ln>
                <a:solidFill>
                  <a:schemeClr val="tx1"/>
                </a:solidFill>
                <a:effectLst/>
                <a:latin typeface="Garamond" pitchFamily="18" charset="0"/>
                <a:ea typeface="Calibri" pitchFamily="34" charset="0"/>
                <a:cs typeface="Times New Roman" pitchFamily="18" charset="0"/>
              </a:rPr>
              <a:t>” </a:t>
            </a:r>
            <a:r>
              <a:rPr kumimoji="0" lang="it-IT" sz="2400" i="0" u="none" strike="noStrike" cap="none" normalizeH="0" baseline="0" dirty="0" smtClean="0">
                <a:ln>
                  <a:noFill/>
                </a:ln>
                <a:solidFill>
                  <a:schemeClr val="tx1"/>
                </a:solidFill>
                <a:effectLst/>
                <a:latin typeface="Garamond" pitchFamily="18" charset="0"/>
                <a:ea typeface="Calibri" pitchFamily="34" charset="0"/>
                <a:cs typeface="Times New Roman" pitchFamily="18" charset="0"/>
              </a:rPr>
              <a:t>e</a:t>
            </a:r>
            <a:r>
              <a:rPr kumimoji="0" lang="it-IT" sz="2400" b="1" i="0" u="none" strike="noStrike" cap="none" normalizeH="0" baseline="0" dirty="0" smtClean="0">
                <a:ln>
                  <a:noFill/>
                </a:ln>
                <a:solidFill>
                  <a:schemeClr val="tx1"/>
                </a:solidFill>
                <a:effectLst/>
                <a:latin typeface="Garamond" pitchFamily="18" charset="0"/>
                <a:ea typeface="Calibri" pitchFamily="34" charset="0"/>
                <a:cs typeface="Times New Roman" pitchFamily="18" charset="0"/>
              </a:rPr>
              <a:t> “ tu </a:t>
            </a:r>
            <a:r>
              <a:rPr kumimoji="0" lang="it-IT" sz="2400" b="1" i="0" u="none" strike="noStrike" cap="none" normalizeH="0" baseline="0" dirty="0" err="1" smtClean="0">
                <a:ln>
                  <a:noFill/>
                </a:ln>
                <a:solidFill>
                  <a:schemeClr val="tx1"/>
                </a:solidFill>
                <a:effectLst/>
                <a:latin typeface="Garamond" pitchFamily="18" charset="0"/>
                <a:ea typeface="Calibri" pitchFamily="34" charset="0"/>
                <a:cs typeface="Times New Roman" pitchFamily="18" charset="0"/>
              </a:rPr>
              <a:t>connais</a:t>
            </a:r>
            <a:r>
              <a:rPr kumimoji="0" lang="it-IT" sz="2400" b="1" i="0" u="none" strike="noStrike" cap="none" normalizeH="0" baseline="0" dirty="0" smtClean="0">
                <a:ln>
                  <a:noFill/>
                </a:ln>
                <a:solidFill>
                  <a:schemeClr val="tx1"/>
                </a:solidFill>
                <a:effectLst/>
                <a:latin typeface="Garamond" pitchFamily="18" charset="0"/>
                <a:ea typeface="Calibri" pitchFamily="34" charset="0"/>
                <a:cs typeface="Times New Roman" pitchFamily="18" charset="0"/>
              </a:rPr>
              <a:t> la </a:t>
            </a:r>
            <a:r>
              <a:rPr kumimoji="0" lang="it-IT" sz="2400" b="1" i="0" u="none" strike="noStrike" cap="none" normalizeH="0" baseline="0" dirty="0" err="1" smtClean="0">
                <a:ln>
                  <a:noFill/>
                </a:ln>
                <a:solidFill>
                  <a:schemeClr val="tx1"/>
                </a:solidFill>
                <a:effectLst/>
                <a:latin typeface="Garamond" pitchFamily="18" charset="0"/>
                <a:ea typeface="Calibri" pitchFamily="34" charset="0"/>
                <a:cs typeface="Times New Roman" pitchFamily="18" charset="0"/>
              </a:rPr>
              <a:t>musique</a:t>
            </a:r>
            <a:r>
              <a:rPr kumimoji="0" lang="it-IT" sz="2400" b="1" i="0" u="none" strike="noStrike" cap="none" normalizeH="0" baseline="0" dirty="0" smtClean="0">
                <a:ln>
                  <a:noFill/>
                </a:ln>
                <a:solidFill>
                  <a:schemeClr val="tx1"/>
                </a:solidFill>
                <a:effectLst/>
                <a:latin typeface="Garamond" pitchFamily="18" charset="0"/>
                <a:ea typeface="Calibri" pitchFamily="34" charset="0"/>
                <a:cs typeface="Times New Roman" pitchFamily="18" charset="0"/>
              </a:rPr>
              <a:t>” hanno lo stesso significato: sono due due enunciati in relazione di parafrasi in uno stesso discorso </a:t>
            </a:r>
          </a:p>
          <a:p>
            <a:pPr lvl="0" fontAlgn="base">
              <a:spcBef>
                <a:spcPct val="0"/>
              </a:spcBef>
              <a:spcAft>
                <a:spcPct val="0"/>
              </a:spcAft>
            </a:pPr>
            <a:endParaRPr lang="it-IT" sz="2400" b="1" dirty="0" smtClean="0">
              <a:latin typeface="Garamond" pitchFamily="18" charset="0"/>
              <a:ea typeface="Calibri" pitchFamily="34" charset="0"/>
              <a:cs typeface="Times New Roman" pitchFamily="18" charset="0"/>
            </a:endParaRPr>
          </a:p>
          <a:p>
            <a:pPr lvl="0" algn="ctr" fontAlgn="base">
              <a:spcBef>
                <a:spcPct val="0"/>
              </a:spcBef>
              <a:spcAft>
                <a:spcPct val="0"/>
              </a:spcAft>
            </a:pPr>
            <a:r>
              <a:rPr lang="it-IT" sz="2400" b="1" dirty="0" smtClean="0">
                <a:latin typeface="Garamond" pitchFamily="18" charset="0"/>
                <a:ea typeface="Calibri" pitchFamily="34" charset="0"/>
                <a:cs typeface="Times New Roman" pitchFamily="18" charset="0"/>
              </a:rPr>
              <a:t>P</a:t>
            </a:r>
            <a:r>
              <a:rPr kumimoji="0" lang="it-IT" sz="2400" b="1" i="0" u="none" strike="noStrike" cap="none" normalizeH="0" baseline="0" dirty="0" smtClean="0">
                <a:ln>
                  <a:noFill/>
                </a:ln>
                <a:solidFill>
                  <a:schemeClr val="tx1"/>
                </a:solidFill>
                <a:effectLst/>
                <a:latin typeface="Garamond" pitchFamily="18" charset="0"/>
                <a:ea typeface="Calibri" pitchFamily="34" charset="0"/>
                <a:cs typeface="Times New Roman" pitchFamily="18" charset="0"/>
              </a:rPr>
              <a:t>arafrasi </a:t>
            </a:r>
            <a:r>
              <a:rPr kumimoji="0" lang="it-IT" sz="2400" b="1" i="0" u="none" strike="noStrike" cap="none" normalizeH="0" baseline="0" dirty="0" err="1" smtClean="0">
                <a:ln>
                  <a:noFill/>
                </a:ln>
                <a:solidFill>
                  <a:schemeClr val="tx1"/>
                </a:solidFill>
                <a:effectLst/>
                <a:latin typeface="Garamond" pitchFamily="18" charset="0"/>
                <a:ea typeface="Calibri" pitchFamily="34" charset="0"/>
                <a:cs typeface="Times New Roman" pitchFamily="18" charset="0"/>
              </a:rPr>
              <a:t>intratestuale</a:t>
            </a:r>
            <a:r>
              <a:rPr kumimoji="0" lang="it-IT" sz="2400" b="1" i="0" u="none" strike="noStrike" cap="none" normalizeH="0" baseline="0" dirty="0" smtClean="0">
                <a:ln>
                  <a:noFill/>
                </a:ln>
                <a:solidFill>
                  <a:schemeClr val="tx1"/>
                </a:solidFill>
                <a:effectLst/>
                <a:latin typeface="Garamond" pitchFamily="18" charset="0"/>
                <a:ea typeface="Calibri" pitchFamily="34" charset="0"/>
                <a:cs typeface="Times New Roman" pitchFamily="18" charset="0"/>
              </a:rPr>
              <a:t> </a:t>
            </a:r>
            <a:r>
              <a:rPr lang="it-IT" sz="2000" b="1" dirty="0" smtClean="0"/>
              <a:t>analoga nel testo d’arrivo</a:t>
            </a:r>
            <a:endParaRPr lang="it-IT" sz="2000" b="1" dirty="0" smtClean="0">
              <a:latin typeface="Garamond" pitchFamily="18" charset="0"/>
              <a:cs typeface="Times New Roman" pitchFamily="18" charset="0"/>
            </a:endParaRPr>
          </a:p>
          <a:p>
            <a:pPr lvl="0" algn="ctr" fontAlgn="base">
              <a:spcBef>
                <a:spcPct val="0"/>
              </a:spcBef>
              <a:spcAft>
                <a:spcPct val="0"/>
              </a:spcAft>
            </a:pPr>
            <a:r>
              <a:rPr kumimoji="0" lang="it-IT" sz="2400" b="1" i="0" u="none" strike="noStrike" cap="none" normalizeH="0" baseline="0" dirty="0" smtClean="0">
                <a:ln>
                  <a:noFill/>
                </a:ln>
                <a:solidFill>
                  <a:schemeClr val="tx1"/>
                </a:solidFill>
                <a:effectLst/>
                <a:latin typeface="Garamond" pitchFamily="18" charset="0"/>
                <a:cs typeface="Times New Roman" pitchFamily="18" charset="0"/>
              </a:rPr>
              <a:t>Funzione</a:t>
            </a:r>
            <a:r>
              <a:rPr kumimoji="0" lang="it-IT" sz="2400" b="1" i="0" u="none" strike="noStrike" cap="none" normalizeH="0" dirty="0" smtClean="0">
                <a:ln>
                  <a:noFill/>
                </a:ln>
                <a:solidFill>
                  <a:schemeClr val="tx1"/>
                </a:solidFill>
                <a:effectLst/>
                <a:latin typeface="Garamond" pitchFamily="18" charset="0"/>
                <a:cs typeface="Times New Roman" pitchFamily="18" charset="0"/>
              </a:rPr>
              <a:t> estetica equivalente</a:t>
            </a:r>
          </a:p>
          <a:p>
            <a:pPr lvl="0" algn="ctr" fontAlgn="base">
              <a:spcBef>
                <a:spcPct val="0"/>
              </a:spcBef>
              <a:spcAft>
                <a:spcPct val="0"/>
              </a:spcAft>
            </a:pPr>
            <a:r>
              <a:rPr lang="it-IT" sz="2400" b="1" dirty="0" smtClean="0">
                <a:latin typeface="Garamond" pitchFamily="18" charset="0"/>
                <a:cs typeface="Times New Roman" pitchFamily="18" charset="0"/>
              </a:rPr>
              <a:t>Identità semantica equivalente</a:t>
            </a:r>
            <a:endParaRPr kumimoji="0" lang="it-IT" sz="2400" b="1" i="0" u="none" strike="noStrike" cap="none" normalizeH="0" dirty="0" smtClean="0">
              <a:ln>
                <a:noFill/>
              </a:ln>
              <a:solidFill>
                <a:schemeClr val="tx1"/>
              </a:solidFill>
              <a:effectLst/>
              <a:latin typeface="Garamond" pitchFamily="18" charset="0"/>
              <a:cs typeface="Times New Roman" pitchFamily="18" charset="0"/>
            </a:endParaRPr>
          </a:p>
          <a:p>
            <a:pPr lvl="0" algn="ctr" fontAlgn="base">
              <a:spcBef>
                <a:spcPct val="0"/>
              </a:spcBef>
              <a:spcAft>
                <a:spcPct val="0"/>
              </a:spcAft>
            </a:pPr>
            <a:r>
              <a:rPr lang="it-IT" sz="2400" b="1" baseline="0" dirty="0" smtClean="0">
                <a:latin typeface="Garamond" pitchFamily="18" charset="0"/>
                <a:cs typeface="Times New Roman" pitchFamily="18" charset="0"/>
              </a:rPr>
              <a:t>Riproduzione dell’effetto stilistico</a:t>
            </a:r>
            <a:endParaRPr kumimoji="0" lang="it-IT" sz="2400" b="0" i="0" u="none" strike="noStrike" cap="none" normalizeH="0" baseline="0" dirty="0" smtClean="0">
              <a:ln>
                <a:noFill/>
              </a:ln>
              <a:solidFill>
                <a:schemeClr val="tx1"/>
              </a:solidFill>
              <a:effectLst/>
              <a:latin typeface="Arial" pitchFamily="34" charset="0"/>
            </a:endParaRPr>
          </a:p>
        </p:txBody>
      </p:sp>
      <p:sp>
        <p:nvSpPr>
          <p:cNvPr id="9" name="Freccia in giù 8"/>
          <p:cNvSpPr/>
          <p:nvPr/>
        </p:nvSpPr>
        <p:spPr>
          <a:xfrm>
            <a:off x="4644008" y="4149080"/>
            <a:ext cx="484632" cy="5760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01752" y="228600"/>
            <a:ext cx="8534400" cy="896144"/>
          </a:xfrm>
        </p:spPr>
        <p:txBody>
          <a:bodyPr>
            <a:normAutofit fontScale="90000"/>
          </a:bodyPr>
          <a:lstStyle/>
          <a:p>
            <a:r>
              <a:rPr lang="it-IT" b="1" dirty="0" smtClean="0"/>
              <a:t>Parafrasi  volontaria e parafrasi involontaria</a:t>
            </a:r>
            <a:endParaRPr lang="it-IT" b="1" dirty="0"/>
          </a:p>
        </p:txBody>
      </p:sp>
      <p:sp>
        <p:nvSpPr>
          <p:cNvPr id="3" name="Segnaposto piè di pagina 2"/>
          <p:cNvSpPr>
            <a:spLocks noGrp="1"/>
          </p:cNvSpPr>
          <p:nvPr>
            <p:ph type="ftr" sz="quarter" idx="11"/>
          </p:nvPr>
        </p:nvSpPr>
        <p:spPr/>
        <p:txBody>
          <a:bodyPr/>
          <a:lstStyle/>
          <a:p>
            <a:r>
              <a:rPr lang="it-IT" smtClean="0"/>
              <a:t>Alessandrini Sabrina _ Università di Macerata</a:t>
            </a:r>
            <a:endParaRPr lang="it-IT"/>
          </a:p>
        </p:txBody>
      </p:sp>
      <p:sp>
        <p:nvSpPr>
          <p:cNvPr id="4" name="Segnaposto numero diapositiva 3"/>
          <p:cNvSpPr>
            <a:spLocks noGrp="1"/>
          </p:cNvSpPr>
          <p:nvPr>
            <p:ph type="sldNum" sz="quarter" idx="12"/>
          </p:nvPr>
        </p:nvSpPr>
        <p:spPr/>
        <p:txBody>
          <a:bodyPr/>
          <a:lstStyle/>
          <a:p>
            <a:fld id="{8E1BA9F5-FEC7-449B-9A77-1FA26A0B8BD4}" type="slidenum">
              <a:rPr lang="it-IT" smtClean="0"/>
              <a:pPr/>
              <a:t>20</a:t>
            </a:fld>
            <a:endParaRPr lang="it-IT"/>
          </a:p>
        </p:txBody>
      </p:sp>
      <p:sp>
        <p:nvSpPr>
          <p:cNvPr id="5" name="Segnaposto contenuto 4"/>
          <p:cNvSpPr>
            <a:spLocks noGrp="1"/>
          </p:cNvSpPr>
          <p:nvPr>
            <p:ph sz="quarter" idx="1"/>
          </p:nvPr>
        </p:nvSpPr>
        <p:spPr/>
        <p:txBody>
          <a:bodyPr>
            <a:normAutofit lnSpcReduction="10000"/>
          </a:bodyPr>
          <a:lstStyle/>
          <a:p>
            <a:pPr>
              <a:buNone/>
            </a:pPr>
            <a:r>
              <a:rPr lang="it-IT" b="1" dirty="0" smtClean="0"/>
              <a:t>	</a:t>
            </a:r>
            <a:r>
              <a:rPr lang="it-IT" sz="3200" b="1" dirty="0" smtClean="0">
                <a:solidFill>
                  <a:schemeClr val="tx2">
                    <a:lumMod val="50000"/>
                  </a:schemeClr>
                </a:solidFill>
              </a:rPr>
              <a:t>Parafrasi volontaria</a:t>
            </a:r>
            <a:r>
              <a:rPr lang="it-IT" b="1" dirty="0" smtClean="0">
                <a:solidFill>
                  <a:schemeClr val="tx2">
                    <a:lumMod val="50000"/>
                  </a:schemeClr>
                </a:solidFill>
              </a:rPr>
              <a:t>: </a:t>
            </a:r>
            <a:r>
              <a:rPr lang="it-IT" dirty="0" smtClean="0">
                <a:solidFill>
                  <a:schemeClr val="tx2">
                    <a:lumMod val="50000"/>
                  </a:schemeClr>
                </a:solidFill>
              </a:rPr>
              <a:t>il traduttore DECIDE di </a:t>
            </a:r>
            <a:r>
              <a:rPr lang="it-IT" b="1" dirty="0" smtClean="0">
                <a:solidFill>
                  <a:schemeClr val="tx2">
                    <a:lumMod val="50000"/>
                  </a:schemeClr>
                </a:solidFill>
              </a:rPr>
              <a:t>aggiungere un elemento che non appartiene al testo di partenza    </a:t>
            </a:r>
          </a:p>
          <a:p>
            <a:pPr>
              <a:buNone/>
            </a:pPr>
            <a:r>
              <a:rPr lang="it-IT" b="1" dirty="0" smtClean="0">
                <a:solidFill>
                  <a:schemeClr val="tx2">
                    <a:lumMod val="50000"/>
                  </a:schemeClr>
                </a:solidFill>
              </a:rPr>
              <a:t>	</a:t>
            </a:r>
            <a:r>
              <a:rPr lang="it-IT" dirty="0" smtClean="0">
                <a:solidFill>
                  <a:schemeClr val="tx2">
                    <a:lumMod val="50000"/>
                  </a:schemeClr>
                </a:solidFill>
              </a:rPr>
              <a:t>L’autore dice </a:t>
            </a:r>
            <a:r>
              <a:rPr lang="it-IT" i="1" dirty="0" smtClean="0">
                <a:solidFill>
                  <a:schemeClr val="tx2">
                    <a:lumMod val="50000"/>
                  </a:schemeClr>
                </a:solidFill>
              </a:rPr>
              <a:t>a</a:t>
            </a:r>
            <a:r>
              <a:rPr lang="it-IT" dirty="0" smtClean="0">
                <a:solidFill>
                  <a:schemeClr val="tx2">
                    <a:lumMod val="50000"/>
                  </a:schemeClr>
                </a:solidFill>
              </a:rPr>
              <a:t>; il traduttore dice </a:t>
            </a:r>
            <a:r>
              <a:rPr lang="it-IT" i="1" dirty="0" smtClean="0">
                <a:solidFill>
                  <a:schemeClr val="tx2">
                    <a:lumMod val="50000"/>
                  </a:schemeClr>
                </a:solidFill>
              </a:rPr>
              <a:t>a</a:t>
            </a:r>
            <a:r>
              <a:rPr lang="it-IT" dirty="0" smtClean="0">
                <a:solidFill>
                  <a:schemeClr val="tx2">
                    <a:lumMod val="50000"/>
                  </a:schemeClr>
                </a:solidFill>
              </a:rPr>
              <a:t> + </a:t>
            </a:r>
            <a:r>
              <a:rPr lang="it-IT" i="1" dirty="0" smtClean="0">
                <a:solidFill>
                  <a:schemeClr val="tx2">
                    <a:lumMod val="50000"/>
                  </a:schemeClr>
                </a:solidFill>
              </a:rPr>
              <a:t>b</a:t>
            </a:r>
          </a:p>
          <a:p>
            <a:pPr>
              <a:buNone/>
            </a:pPr>
            <a:endParaRPr lang="it-IT" dirty="0" smtClean="0">
              <a:solidFill>
                <a:schemeClr val="tx2">
                  <a:lumMod val="50000"/>
                </a:schemeClr>
              </a:solidFill>
            </a:endParaRPr>
          </a:p>
          <a:p>
            <a:pPr>
              <a:buNone/>
            </a:pPr>
            <a:r>
              <a:rPr lang="it-IT" b="1" dirty="0" smtClean="0"/>
              <a:t>	</a:t>
            </a:r>
            <a:r>
              <a:rPr lang="it-IT" sz="3200" b="1" dirty="0" smtClean="0">
                <a:solidFill>
                  <a:schemeClr val="tx2">
                    <a:lumMod val="50000"/>
                  </a:schemeClr>
                </a:solidFill>
              </a:rPr>
              <a:t>Parafrasi involontaria</a:t>
            </a:r>
            <a:r>
              <a:rPr lang="it-IT" b="1" dirty="0" smtClean="0">
                <a:solidFill>
                  <a:schemeClr val="tx2">
                    <a:lumMod val="50000"/>
                  </a:schemeClr>
                </a:solidFill>
              </a:rPr>
              <a:t>: </a:t>
            </a:r>
            <a:r>
              <a:rPr lang="it-IT" dirty="0" smtClean="0">
                <a:solidFill>
                  <a:schemeClr val="tx2">
                    <a:lumMod val="50000"/>
                  </a:schemeClr>
                </a:solidFill>
              </a:rPr>
              <a:t>la traduzione  si accompagna ad una </a:t>
            </a:r>
            <a:r>
              <a:rPr lang="it-IT" b="1" dirty="0" smtClean="0">
                <a:solidFill>
                  <a:schemeClr val="tx2">
                    <a:lumMod val="50000"/>
                  </a:schemeClr>
                </a:solidFill>
              </a:rPr>
              <a:t>interpretazione parziale e/o soggettiva</a:t>
            </a:r>
            <a:r>
              <a:rPr lang="it-IT" dirty="0" smtClean="0">
                <a:solidFill>
                  <a:schemeClr val="tx2">
                    <a:lumMod val="50000"/>
                  </a:schemeClr>
                </a:solidFill>
              </a:rPr>
              <a:t> del testo originale.</a:t>
            </a:r>
          </a:p>
          <a:p>
            <a:pPr>
              <a:buNone/>
            </a:pPr>
            <a:r>
              <a:rPr lang="it-IT" b="1" dirty="0" smtClean="0">
                <a:solidFill>
                  <a:schemeClr val="tx2">
                    <a:lumMod val="50000"/>
                  </a:schemeClr>
                </a:solidFill>
              </a:rPr>
              <a:t>	</a:t>
            </a:r>
            <a:r>
              <a:rPr lang="it-IT" dirty="0" smtClean="0">
                <a:solidFill>
                  <a:schemeClr val="tx2">
                    <a:lumMod val="50000"/>
                  </a:schemeClr>
                </a:solidFill>
              </a:rPr>
              <a:t>Può essere dovuta ad errori di interpretazione o a giochi di parole. </a:t>
            </a:r>
          </a:p>
          <a:p>
            <a:pPr>
              <a:buNone/>
            </a:pPr>
            <a:endParaRPr lang="it-IT"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t>Parafrasi volontaria</a:t>
            </a:r>
            <a:endParaRPr lang="it-IT" b="1" dirty="0"/>
          </a:p>
        </p:txBody>
      </p:sp>
      <p:sp>
        <p:nvSpPr>
          <p:cNvPr id="3" name="Segnaposto piè di pagina 2"/>
          <p:cNvSpPr>
            <a:spLocks noGrp="1"/>
          </p:cNvSpPr>
          <p:nvPr>
            <p:ph type="ftr" sz="quarter" idx="11"/>
          </p:nvPr>
        </p:nvSpPr>
        <p:spPr/>
        <p:txBody>
          <a:bodyPr/>
          <a:lstStyle/>
          <a:p>
            <a:r>
              <a:rPr lang="it-IT" smtClean="0"/>
              <a:t>Alessandrini Sabrina _ Università di Macerata</a:t>
            </a:r>
            <a:endParaRPr lang="it-IT"/>
          </a:p>
        </p:txBody>
      </p:sp>
      <p:sp>
        <p:nvSpPr>
          <p:cNvPr id="4" name="Segnaposto numero diapositiva 3"/>
          <p:cNvSpPr>
            <a:spLocks noGrp="1"/>
          </p:cNvSpPr>
          <p:nvPr>
            <p:ph type="sldNum" sz="quarter" idx="12"/>
          </p:nvPr>
        </p:nvSpPr>
        <p:spPr/>
        <p:txBody>
          <a:bodyPr/>
          <a:lstStyle/>
          <a:p>
            <a:fld id="{8E1BA9F5-FEC7-449B-9A77-1FA26A0B8BD4}" type="slidenum">
              <a:rPr lang="it-IT" smtClean="0"/>
              <a:pPr/>
              <a:t>21</a:t>
            </a:fld>
            <a:endParaRPr lang="it-IT" dirty="0"/>
          </a:p>
        </p:txBody>
      </p:sp>
      <p:graphicFrame>
        <p:nvGraphicFramePr>
          <p:cNvPr id="6" name="Segnaposto contenuto 5"/>
          <p:cNvGraphicFramePr>
            <a:graphicFrameLocks noGrp="1"/>
          </p:cNvGraphicFramePr>
          <p:nvPr>
            <p:ph sz="quarter" idx="1"/>
          </p:nvPr>
        </p:nvGraphicFramePr>
        <p:xfrm>
          <a:off x="179511" y="1412776"/>
          <a:ext cx="8856984" cy="4995711"/>
        </p:xfrm>
        <a:graphic>
          <a:graphicData uri="http://schemas.openxmlformats.org/drawingml/2006/table">
            <a:tbl>
              <a:tblPr firstRow="1" bandRow="1">
                <a:tableStyleId>{5C22544A-7EE6-4342-B048-85BDC9FD1C3A}</a:tableStyleId>
              </a:tblPr>
              <a:tblGrid>
                <a:gridCol w="1728193"/>
                <a:gridCol w="1800200"/>
                <a:gridCol w="1872208"/>
                <a:gridCol w="3456383"/>
              </a:tblGrid>
              <a:tr h="88724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800" dirty="0" smtClean="0">
                          <a:latin typeface="Garamond" pitchFamily="18" charset="0"/>
                        </a:rPr>
                        <a:t>Versione originale</a:t>
                      </a:r>
                    </a:p>
                    <a:p>
                      <a:endParaRPr lang="it-IT" sz="1800" dirty="0">
                        <a:latin typeface="Garamond"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800" dirty="0" smtClean="0">
                          <a:latin typeface="Garamond" pitchFamily="18" charset="0"/>
                        </a:rPr>
                        <a:t>Traduzione francese</a:t>
                      </a:r>
                    </a:p>
                    <a:p>
                      <a:endParaRPr lang="it-IT" sz="1800" dirty="0">
                        <a:latin typeface="Garamond" pitchFamily="18" charset="0"/>
                      </a:endParaRPr>
                    </a:p>
                  </a:txBody>
                  <a:tcPr/>
                </a:tc>
                <a:tc>
                  <a:txBody>
                    <a:bodyPr/>
                    <a:lstStyle/>
                    <a:p>
                      <a:r>
                        <a:rPr lang="it-IT" sz="1800" dirty="0" smtClean="0">
                          <a:latin typeface="Garamond" pitchFamily="18" charset="0"/>
                        </a:rPr>
                        <a:t>Traduzione spagnola</a:t>
                      </a:r>
                      <a:endParaRPr lang="it-IT" sz="1800" dirty="0">
                        <a:latin typeface="Garamond" pitchFamily="18" charset="0"/>
                      </a:endParaRPr>
                    </a:p>
                  </a:txBody>
                  <a:tcPr/>
                </a:tc>
                <a:tc>
                  <a:txBody>
                    <a:bodyPr/>
                    <a:lstStyle/>
                    <a:p>
                      <a:r>
                        <a:rPr lang="it-IT" sz="1800" dirty="0" smtClean="0">
                          <a:latin typeface="Garamond" pitchFamily="18" charset="0"/>
                        </a:rPr>
                        <a:t>Traduzione inglese</a:t>
                      </a:r>
                      <a:endParaRPr lang="it-IT" sz="1800" dirty="0">
                        <a:latin typeface="Garamond" pitchFamily="18" charset="0"/>
                      </a:endParaRPr>
                    </a:p>
                  </a:txBody>
                  <a:tcPr/>
                </a:tc>
              </a:tr>
              <a:tr h="4081311">
                <a:tc>
                  <a:txBody>
                    <a:bodyPr/>
                    <a:lstStyle/>
                    <a:p>
                      <a:r>
                        <a:rPr lang="it-IT" sz="1800" dirty="0" smtClean="0">
                          <a:latin typeface="Garamond" pitchFamily="18" charset="0"/>
                        </a:rPr>
                        <a:t>Ma i ragazzi del vicinato, quando lo volevano far montare su tutte le furie, lo chiamavano col soprannome di </a:t>
                      </a:r>
                      <a:r>
                        <a:rPr lang="it-IT" sz="1800" b="1" dirty="0" err="1" smtClean="0">
                          <a:latin typeface="Garamond" pitchFamily="18" charset="0"/>
                        </a:rPr>
                        <a:t>Polendina</a:t>
                      </a:r>
                      <a:r>
                        <a:rPr lang="it-IT" sz="1800" b="1" dirty="0" smtClean="0">
                          <a:latin typeface="Garamond" pitchFamily="18" charset="0"/>
                        </a:rPr>
                        <a:t>, </a:t>
                      </a:r>
                      <a:r>
                        <a:rPr lang="it-IT" sz="1800" dirty="0" smtClean="0">
                          <a:latin typeface="Garamond" pitchFamily="18" charset="0"/>
                        </a:rPr>
                        <a:t>a motivo della sua parrucca gialla che somigliava moltissimo alla </a:t>
                      </a:r>
                      <a:r>
                        <a:rPr lang="it-IT" sz="1800" dirty="0" err="1" smtClean="0">
                          <a:latin typeface="Garamond" pitchFamily="18" charset="0"/>
                        </a:rPr>
                        <a:t>Polendina</a:t>
                      </a:r>
                      <a:r>
                        <a:rPr lang="it-IT" sz="1800" dirty="0" smtClean="0">
                          <a:latin typeface="Garamond" pitchFamily="18" charset="0"/>
                        </a:rPr>
                        <a:t> di granturco.</a:t>
                      </a:r>
                      <a:endParaRPr lang="it-IT" sz="1800" dirty="0">
                        <a:latin typeface="Garamond" pitchFamily="18" charset="0"/>
                      </a:endParaRPr>
                    </a:p>
                  </a:txBody>
                  <a:tcPr/>
                </a:tc>
                <a:tc>
                  <a:txBody>
                    <a:bodyPr/>
                    <a:lstStyle/>
                    <a:p>
                      <a:r>
                        <a:rPr lang="fr-FR" sz="1800" noProof="0" dirty="0" smtClean="0">
                          <a:latin typeface="Garamond" pitchFamily="18" charset="0"/>
                        </a:rPr>
                        <a:t>Mais les enfants du voisinage, quand ils voulaient le mettre en fureur, le surnommaient </a:t>
                      </a:r>
                      <a:r>
                        <a:rPr lang="fr-FR" sz="1800" b="1" noProof="0" dirty="0" err="1" smtClean="0">
                          <a:latin typeface="Garamond" pitchFamily="18" charset="0"/>
                        </a:rPr>
                        <a:t>Polendina</a:t>
                      </a:r>
                      <a:r>
                        <a:rPr lang="fr-FR" sz="1800" noProof="0" dirty="0" smtClean="0">
                          <a:latin typeface="Garamond" pitchFamily="18" charset="0"/>
                        </a:rPr>
                        <a:t> à cause de sa perruque jaune qui ressemblait énormément à de la semoule de maïs.</a:t>
                      </a:r>
                    </a:p>
                    <a:p>
                      <a:r>
                        <a:rPr lang="fr-FR" sz="1800" noProof="0" dirty="0" smtClean="0">
                          <a:latin typeface="Garamond" pitchFamily="18" charset="0"/>
                        </a:rPr>
                        <a:t> (</a:t>
                      </a:r>
                      <a:r>
                        <a:rPr lang="fr-FR" sz="1800" noProof="0" dirty="0" err="1" smtClean="0">
                          <a:latin typeface="Garamond" pitchFamily="18" charset="0"/>
                        </a:rPr>
                        <a:t>trad</a:t>
                      </a:r>
                      <a:r>
                        <a:rPr lang="fr-FR" sz="1800" noProof="0" dirty="0" smtClean="0">
                          <a:latin typeface="Garamond" pitchFamily="18" charset="0"/>
                        </a:rPr>
                        <a:t> </a:t>
                      </a:r>
                      <a:r>
                        <a:rPr lang="fr-FR" sz="1800" noProof="0" dirty="0" err="1" smtClean="0">
                          <a:latin typeface="Garamond" pitchFamily="18" charset="0"/>
                        </a:rPr>
                        <a:t>Violante</a:t>
                      </a:r>
                      <a:r>
                        <a:rPr lang="fr-FR" sz="1800" noProof="0" dirty="0" smtClean="0">
                          <a:latin typeface="Garamond" pitchFamily="18" charset="0"/>
                        </a:rPr>
                        <a:t>) </a:t>
                      </a:r>
                      <a:endParaRPr lang="fr-FR" sz="1800" noProof="0" dirty="0">
                        <a:latin typeface="Garamond" pitchFamily="18" charset="0"/>
                      </a:endParaRPr>
                    </a:p>
                  </a:txBody>
                  <a:tcPr/>
                </a:tc>
                <a:tc>
                  <a:txBody>
                    <a:bodyPr/>
                    <a:lstStyle/>
                    <a:p>
                      <a:r>
                        <a:rPr lang="es-ES_tradnl" sz="1800" noProof="0" dirty="0" smtClean="0">
                          <a:latin typeface="Garamond" pitchFamily="18" charset="0"/>
                        </a:rPr>
                        <a:t>Los chiquillos del</a:t>
                      </a:r>
                      <a:r>
                        <a:rPr lang="es-ES_tradnl" sz="1800" baseline="0" noProof="0" dirty="0" smtClean="0">
                          <a:latin typeface="Garamond" pitchFamily="18" charset="0"/>
                        </a:rPr>
                        <a:t> vecindario cuando querian que se enfandase, le llamaban con el sobrenombre de </a:t>
                      </a:r>
                      <a:r>
                        <a:rPr lang="es-ES_tradnl" sz="1800" b="1" baseline="0" noProof="0" dirty="0" smtClean="0">
                          <a:latin typeface="Garamond" pitchFamily="18" charset="0"/>
                        </a:rPr>
                        <a:t>Panocha </a:t>
                      </a:r>
                      <a:r>
                        <a:rPr lang="es-ES_tradnl" sz="1800" b="0" baseline="0" noProof="0" dirty="0" smtClean="0">
                          <a:latin typeface="Garamond" pitchFamily="18" charset="0"/>
                        </a:rPr>
                        <a:t>a causa de su peluca amarilla, que se asesejaba muchisimo a las panochas del maiz.</a:t>
                      </a:r>
                    </a:p>
                    <a:p>
                      <a:r>
                        <a:rPr kumimoji="0" lang="es-ES_tradnl" sz="1800" kern="1200" noProof="0" dirty="0" smtClean="0">
                          <a:solidFill>
                            <a:schemeClr val="dk1"/>
                          </a:solidFill>
                          <a:latin typeface="Garamond" pitchFamily="18" charset="0"/>
                          <a:ea typeface="+mn-ea"/>
                          <a:cs typeface="+mn-cs"/>
                        </a:rPr>
                        <a:t>(trad Benitez) </a:t>
                      </a:r>
                    </a:p>
                  </a:txBody>
                  <a:tcPr/>
                </a:tc>
                <a:tc>
                  <a:txBody>
                    <a:bodyPr/>
                    <a:lstStyle/>
                    <a:p>
                      <a:r>
                        <a:rPr lang="en-GB" sz="1800" noProof="0" dirty="0" smtClean="0">
                          <a:latin typeface="Garamond" pitchFamily="18" charset="0"/>
                        </a:rPr>
                        <a:t>When he passed by they would yell at him, “</a:t>
                      </a:r>
                      <a:r>
                        <a:rPr lang="en-GB" sz="1800" noProof="0" dirty="0" err="1" smtClean="0">
                          <a:latin typeface="Garamond" pitchFamily="18" charset="0"/>
                        </a:rPr>
                        <a:t>Polendina</a:t>
                      </a:r>
                      <a:r>
                        <a:rPr lang="en-GB" sz="1800" noProof="0" dirty="0" smtClean="0">
                          <a:latin typeface="Garamond" pitchFamily="18" charset="0"/>
                        </a:rPr>
                        <a:t>”! </a:t>
                      </a:r>
                      <a:r>
                        <a:rPr lang="en-GB" sz="1800" b="1" noProof="0" dirty="0" err="1" smtClean="0">
                          <a:latin typeface="Garamond" pitchFamily="18" charset="0"/>
                        </a:rPr>
                        <a:t>Wich</a:t>
                      </a:r>
                      <a:r>
                        <a:rPr lang="en-GB" sz="1800" b="1" noProof="0" dirty="0" smtClean="0">
                          <a:latin typeface="Garamond" pitchFamily="18" charset="0"/>
                        </a:rPr>
                        <a:t> is Italian for cornmeal mush, which is something like grits. </a:t>
                      </a:r>
                      <a:r>
                        <a:rPr lang="en-GB" sz="1800" b="0" noProof="0" dirty="0" smtClean="0">
                          <a:latin typeface="Garamond" pitchFamily="18" charset="0"/>
                        </a:rPr>
                        <a:t>Cornmeal mush is the </a:t>
                      </a:r>
                      <a:r>
                        <a:rPr lang="en-GB" sz="1800" b="0" noProof="0" dirty="0" err="1" smtClean="0">
                          <a:latin typeface="Garamond" pitchFamily="18" charset="0"/>
                        </a:rPr>
                        <a:t>color</a:t>
                      </a:r>
                      <a:r>
                        <a:rPr lang="en-GB" sz="1800" b="0" noProof="0" dirty="0" smtClean="0">
                          <a:latin typeface="Garamond" pitchFamily="18" charset="0"/>
                        </a:rPr>
                        <a:t> of </a:t>
                      </a:r>
                      <a:r>
                        <a:rPr lang="en-GB" sz="1800" b="0" noProof="0" dirty="0" err="1" smtClean="0">
                          <a:latin typeface="Garamond" pitchFamily="18" charset="0"/>
                        </a:rPr>
                        <a:t>jellow</a:t>
                      </a:r>
                      <a:r>
                        <a:rPr lang="en-GB" sz="1800" b="0" noProof="0" dirty="0" smtClean="0">
                          <a:latin typeface="Garamond" pitchFamily="18" charset="0"/>
                        </a:rPr>
                        <a:t> corn, which was</a:t>
                      </a:r>
                      <a:r>
                        <a:rPr lang="en-GB" sz="1800" b="0" baseline="0" noProof="0" dirty="0" smtClean="0">
                          <a:latin typeface="Garamond" pitchFamily="18" charset="0"/>
                        </a:rPr>
                        <a:t> exactly the </a:t>
                      </a:r>
                      <a:r>
                        <a:rPr lang="en-GB" sz="1800" b="0" baseline="0" noProof="0" dirty="0" err="1" smtClean="0">
                          <a:latin typeface="Garamond" pitchFamily="18" charset="0"/>
                        </a:rPr>
                        <a:t>color</a:t>
                      </a:r>
                      <a:r>
                        <a:rPr lang="en-GB" sz="1800" b="0" baseline="0" noProof="0" dirty="0" smtClean="0">
                          <a:latin typeface="Garamond" pitchFamily="18" charset="0"/>
                        </a:rPr>
                        <a:t> of </a:t>
                      </a:r>
                      <a:r>
                        <a:rPr lang="en-GB" sz="1800" b="0" baseline="0" noProof="0" dirty="0" err="1" smtClean="0">
                          <a:latin typeface="Garamond" pitchFamily="18" charset="0"/>
                        </a:rPr>
                        <a:t>Geppetto’s</a:t>
                      </a:r>
                      <a:r>
                        <a:rPr lang="en-GB" sz="1800" b="0" baseline="0" noProof="0" dirty="0" smtClean="0">
                          <a:latin typeface="Garamond" pitchFamily="18" charset="0"/>
                        </a:rPr>
                        <a:t> hair, and if you’re wondering why it was such an insult to call </a:t>
                      </a:r>
                      <a:r>
                        <a:rPr lang="en-GB" sz="1800" b="0" baseline="0" noProof="0" dirty="0" err="1" smtClean="0">
                          <a:latin typeface="Garamond" pitchFamily="18" charset="0"/>
                        </a:rPr>
                        <a:t>Geppetto</a:t>
                      </a:r>
                      <a:r>
                        <a:rPr lang="en-GB" sz="1800" b="0" baseline="0" noProof="0" dirty="0" smtClean="0">
                          <a:latin typeface="Garamond" pitchFamily="18" charset="0"/>
                        </a:rPr>
                        <a:t> “</a:t>
                      </a:r>
                      <a:r>
                        <a:rPr lang="en-GB" sz="1800" b="0" baseline="0" noProof="0" dirty="0" err="1" smtClean="0">
                          <a:latin typeface="Garamond" pitchFamily="18" charset="0"/>
                        </a:rPr>
                        <a:t>Polendina</a:t>
                      </a:r>
                      <a:r>
                        <a:rPr lang="en-GB" sz="1800" b="0" baseline="0" noProof="0" dirty="0" smtClean="0">
                          <a:latin typeface="Garamond" pitchFamily="18" charset="0"/>
                        </a:rPr>
                        <a:t>”! </a:t>
                      </a:r>
                      <a:r>
                        <a:rPr lang="en-GB" sz="1800" b="1" baseline="0" noProof="0" dirty="0" smtClean="0">
                          <a:latin typeface="Garamond" pitchFamily="18" charset="0"/>
                        </a:rPr>
                        <a:t>Then you apparently don’t know how vain </a:t>
                      </a:r>
                      <a:r>
                        <a:rPr lang="en-GB" sz="1800" b="1" baseline="0" noProof="0" dirty="0" err="1" smtClean="0">
                          <a:latin typeface="Garamond" pitchFamily="18" charset="0"/>
                        </a:rPr>
                        <a:t>Geppetto</a:t>
                      </a:r>
                      <a:r>
                        <a:rPr lang="en-GB" sz="1800" b="1" baseline="0" noProof="0" dirty="0" smtClean="0">
                          <a:latin typeface="Garamond" pitchFamily="18" charset="0"/>
                        </a:rPr>
                        <a:t> was about his hair, </a:t>
                      </a:r>
                      <a:r>
                        <a:rPr lang="en-GB" sz="1800" b="0" baseline="0" noProof="0" dirty="0" smtClean="0">
                          <a:latin typeface="Garamond" pitchFamily="18" charset="0"/>
                        </a:rPr>
                        <a:t> which was one reason the boys </a:t>
                      </a:r>
                      <a:r>
                        <a:rPr lang="en-GB" sz="1800" b="0" baseline="0" noProof="0" dirty="0" err="1" smtClean="0">
                          <a:latin typeface="Garamond" pitchFamily="18" charset="0"/>
                        </a:rPr>
                        <a:t>teasted</a:t>
                      </a:r>
                      <a:r>
                        <a:rPr lang="en-GB" sz="1800" b="0" baseline="0" noProof="0" dirty="0" smtClean="0">
                          <a:latin typeface="Garamond" pitchFamily="18" charset="0"/>
                        </a:rPr>
                        <a:t> and jeered at him</a:t>
                      </a:r>
                    </a:p>
                    <a:p>
                      <a:r>
                        <a:rPr lang="en-GB" sz="1800" b="0" baseline="0" noProof="0" dirty="0" smtClean="0">
                          <a:latin typeface="Garamond" pitchFamily="18" charset="0"/>
                        </a:rPr>
                        <a:t>(</a:t>
                      </a:r>
                      <a:r>
                        <a:rPr lang="en-GB" sz="1800" b="0" baseline="0" noProof="0" dirty="0" err="1" smtClean="0">
                          <a:latin typeface="Garamond" pitchFamily="18" charset="0"/>
                        </a:rPr>
                        <a:t>trad</a:t>
                      </a:r>
                      <a:r>
                        <a:rPr lang="en-GB" sz="1800" b="0" baseline="0" noProof="0" dirty="0" smtClean="0">
                          <a:latin typeface="Garamond" pitchFamily="18" charset="0"/>
                        </a:rPr>
                        <a:t>. Kearns)</a:t>
                      </a:r>
                      <a:endParaRPr lang="en-GB" sz="1800" b="1" noProof="0" dirty="0">
                        <a:latin typeface="Garamond" pitchFamily="18" charset="0"/>
                      </a:endParaRPr>
                    </a:p>
                  </a:txBody>
                  <a:tcPr/>
                </a:tc>
              </a:tr>
            </a:tbl>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p:cNvSpPr>
            <a:spLocks noGrp="1"/>
          </p:cNvSpPr>
          <p:nvPr>
            <p:ph type="body" idx="1"/>
          </p:nvPr>
        </p:nvSpPr>
        <p:spPr/>
        <p:txBody>
          <a:bodyPr/>
          <a:lstStyle/>
          <a:p>
            <a:pPr algn="ctr"/>
            <a:r>
              <a:rPr lang="it-IT" dirty="0" smtClean="0"/>
              <a:t>ADATTAMENTO</a:t>
            </a:r>
            <a:endParaRPr lang="it-IT" dirty="0"/>
          </a:p>
        </p:txBody>
      </p:sp>
      <p:sp>
        <p:nvSpPr>
          <p:cNvPr id="3" name="Segnaposto testo 2"/>
          <p:cNvSpPr>
            <a:spLocks noGrp="1"/>
          </p:cNvSpPr>
          <p:nvPr>
            <p:ph type="body" sz="half" idx="3"/>
          </p:nvPr>
        </p:nvSpPr>
        <p:spPr/>
        <p:txBody>
          <a:bodyPr/>
          <a:lstStyle/>
          <a:p>
            <a:pPr algn="ctr"/>
            <a:r>
              <a:rPr lang="it-IT" dirty="0" smtClean="0"/>
              <a:t>PARAFRASI</a:t>
            </a:r>
            <a:endParaRPr lang="it-IT" dirty="0"/>
          </a:p>
        </p:txBody>
      </p:sp>
      <p:sp>
        <p:nvSpPr>
          <p:cNvPr id="4" name="Segnaposto piè di pagina 3"/>
          <p:cNvSpPr>
            <a:spLocks noGrp="1"/>
          </p:cNvSpPr>
          <p:nvPr>
            <p:ph type="ftr" sz="quarter" idx="11"/>
          </p:nvPr>
        </p:nvSpPr>
        <p:spPr/>
        <p:txBody>
          <a:bodyPr/>
          <a:lstStyle/>
          <a:p>
            <a:r>
              <a:rPr lang="it-IT" smtClean="0"/>
              <a:t>Alessandrini Sabrina _ Università di Macerata</a:t>
            </a:r>
            <a:endParaRPr lang="it-IT"/>
          </a:p>
        </p:txBody>
      </p:sp>
      <p:sp>
        <p:nvSpPr>
          <p:cNvPr id="5" name="Segnaposto contenuto 4"/>
          <p:cNvSpPr>
            <a:spLocks noGrp="1"/>
          </p:cNvSpPr>
          <p:nvPr>
            <p:ph sz="quarter" idx="2"/>
          </p:nvPr>
        </p:nvSpPr>
        <p:spPr/>
        <p:txBody>
          <a:bodyPr>
            <a:normAutofit lnSpcReduction="10000"/>
          </a:bodyPr>
          <a:lstStyle/>
          <a:p>
            <a:pPr>
              <a:buNone/>
            </a:pPr>
            <a:r>
              <a:rPr lang="it-IT" dirty="0" smtClean="0"/>
              <a:t> 	Comporta una </a:t>
            </a:r>
            <a:r>
              <a:rPr lang="it-IT" b="1" dirty="0" smtClean="0"/>
              <a:t>rielaborazione</a:t>
            </a:r>
            <a:r>
              <a:rPr lang="it-IT" dirty="0" smtClean="0"/>
              <a:t>, uno sviluppo diverso dal testo di partenza. </a:t>
            </a:r>
          </a:p>
          <a:p>
            <a:pPr>
              <a:buNone/>
            </a:pPr>
            <a:r>
              <a:rPr lang="it-IT" dirty="0" smtClean="0"/>
              <a:t>	Interviene </a:t>
            </a:r>
            <a:r>
              <a:rPr lang="it-IT" b="1" dirty="0" smtClean="0"/>
              <a:t>in caso di divergenze socioculturali</a:t>
            </a:r>
            <a:r>
              <a:rPr lang="it-IT" dirty="0" smtClean="0"/>
              <a:t> tra il testo di partenza e quello di arrivo </a:t>
            </a:r>
            <a:endParaRPr lang="it-IT" dirty="0"/>
          </a:p>
        </p:txBody>
      </p:sp>
      <p:sp>
        <p:nvSpPr>
          <p:cNvPr id="6" name="Segnaposto contenuto 5"/>
          <p:cNvSpPr>
            <a:spLocks noGrp="1"/>
          </p:cNvSpPr>
          <p:nvPr>
            <p:ph sz="quarter" idx="4"/>
          </p:nvPr>
        </p:nvSpPr>
        <p:spPr/>
        <p:txBody>
          <a:bodyPr/>
          <a:lstStyle/>
          <a:p>
            <a:pPr>
              <a:buNone/>
            </a:pPr>
            <a:r>
              <a:rPr lang="it-IT" dirty="0" smtClean="0"/>
              <a:t>	Può servire ad </a:t>
            </a:r>
            <a:r>
              <a:rPr lang="it-IT" b="1" dirty="0" smtClean="0"/>
              <a:t>esplicitare</a:t>
            </a:r>
            <a:r>
              <a:rPr lang="it-IT" dirty="0" smtClean="0"/>
              <a:t> un fenomeno/elemento  estraneo, sconosciuto al lettore del testo di arrivo.</a:t>
            </a:r>
            <a:endParaRPr lang="it-IT" dirty="0"/>
          </a:p>
        </p:txBody>
      </p:sp>
      <p:sp>
        <p:nvSpPr>
          <p:cNvPr id="7" name="Segnaposto numero diapositiva 6"/>
          <p:cNvSpPr>
            <a:spLocks noGrp="1"/>
          </p:cNvSpPr>
          <p:nvPr>
            <p:ph type="sldNum" sz="quarter" idx="12"/>
          </p:nvPr>
        </p:nvSpPr>
        <p:spPr/>
        <p:txBody>
          <a:bodyPr/>
          <a:lstStyle/>
          <a:p>
            <a:fld id="{8E1BA9F5-FEC7-449B-9A77-1FA26A0B8BD4}" type="slidenum">
              <a:rPr lang="it-IT" smtClean="0"/>
              <a:pPr/>
              <a:t>22</a:t>
            </a:fld>
            <a:endParaRPr lang="it-IT"/>
          </a:p>
        </p:txBody>
      </p:sp>
      <p:sp>
        <p:nvSpPr>
          <p:cNvPr id="8" name="Titolo 7"/>
          <p:cNvSpPr>
            <a:spLocks noGrp="1"/>
          </p:cNvSpPr>
          <p:nvPr>
            <p:ph type="title"/>
          </p:nvPr>
        </p:nvSpPr>
        <p:spPr>
          <a:xfrm>
            <a:off x="179512" y="228600"/>
            <a:ext cx="8856984" cy="824136"/>
          </a:xfrm>
        </p:spPr>
        <p:txBody>
          <a:bodyPr>
            <a:noAutofit/>
          </a:bodyPr>
          <a:lstStyle/>
          <a:p>
            <a:r>
              <a:rPr lang="it-IT" sz="2800" b="1" dirty="0" smtClean="0"/>
              <a:t>Non confondere adattamento e parafrasi!</a:t>
            </a:r>
            <a:endParaRPr lang="it-IT" sz="2800" b="1"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t>Parafrasi involontaria</a:t>
            </a:r>
            <a:endParaRPr lang="it-IT" b="1" dirty="0"/>
          </a:p>
        </p:txBody>
      </p:sp>
      <p:sp>
        <p:nvSpPr>
          <p:cNvPr id="3" name="Segnaposto piè di pagina 2"/>
          <p:cNvSpPr>
            <a:spLocks noGrp="1"/>
          </p:cNvSpPr>
          <p:nvPr>
            <p:ph type="ftr" sz="quarter" idx="11"/>
          </p:nvPr>
        </p:nvSpPr>
        <p:spPr/>
        <p:txBody>
          <a:bodyPr/>
          <a:lstStyle/>
          <a:p>
            <a:r>
              <a:rPr lang="it-IT" dirty="0" smtClean="0"/>
              <a:t>Alessandrini Sabrina _ Università di Macerata</a:t>
            </a:r>
            <a:endParaRPr lang="it-IT" dirty="0"/>
          </a:p>
        </p:txBody>
      </p:sp>
      <p:sp>
        <p:nvSpPr>
          <p:cNvPr id="4" name="Segnaposto numero diapositiva 3"/>
          <p:cNvSpPr>
            <a:spLocks noGrp="1"/>
          </p:cNvSpPr>
          <p:nvPr>
            <p:ph type="sldNum" sz="quarter" idx="12"/>
          </p:nvPr>
        </p:nvSpPr>
        <p:spPr/>
        <p:txBody>
          <a:bodyPr/>
          <a:lstStyle/>
          <a:p>
            <a:fld id="{8E1BA9F5-FEC7-449B-9A77-1FA26A0B8BD4}" type="slidenum">
              <a:rPr lang="it-IT" smtClean="0"/>
              <a:pPr/>
              <a:t>23</a:t>
            </a:fld>
            <a:endParaRPr lang="it-IT"/>
          </a:p>
        </p:txBody>
      </p:sp>
      <p:graphicFrame>
        <p:nvGraphicFramePr>
          <p:cNvPr id="6" name="Segnaposto contenuto 5"/>
          <p:cNvGraphicFramePr>
            <a:graphicFrameLocks noGrp="1"/>
          </p:cNvGraphicFramePr>
          <p:nvPr>
            <p:ph sz="quarter" idx="1"/>
          </p:nvPr>
        </p:nvGraphicFramePr>
        <p:xfrm>
          <a:off x="179512" y="1484783"/>
          <a:ext cx="8784975" cy="4959755"/>
        </p:xfrm>
        <a:graphic>
          <a:graphicData uri="http://schemas.openxmlformats.org/drawingml/2006/table">
            <a:tbl>
              <a:tblPr firstRow="1" bandRow="1">
                <a:tableStyleId>{5C22544A-7EE6-4342-B048-85BDC9FD1C3A}</a:tableStyleId>
              </a:tblPr>
              <a:tblGrid>
                <a:gridCol w="2928325"/>
                <a:gridCol w="2928325"/>
                <a:gridCol w="2928325"/>
              </a:tblGrid>
              <a:tr h="356035">
                <a:tc>
                  <a:txBody>
                    <a:bodyPr/>
                    <a:lstStyle/>
                    <a:p>
                      <a:r>
                        <a:rPr lang="it-IT" dirty="0" smtClean="0"/>
                        <a:t>Versione originale </a:t>
                      </a:r>
                      <a:endParaRPr lang="it-IT" dirty="0"/>
                    </a:p>
                  </a:txBody>
                  <a:tcPr/>
                </a:tc>
                <a:tc>
                  <a:txBody>
                    <a:bodyPr/>
                    <a:lstStyle/>
                    <a:p>
                      <a:r>
                        <a:rPr lang="it-IT" dirty="0" smtClean="0"/>
                        <a:t>Traduzione spagnola</a:t>
                      </a:r>
                      <a:endParaRPr lang="it-IT" dirty="0"/>
                    </a:p>
                  </a:txBody>
                  <a:tcPr/>
                </a:tc>
                <a:tc>
                  <a:txBody>
                    <a:bodyPr/>
                    <a:lstStyle/>
                    <a:p>
                      <a:r>
                        <a:rPr lang="it-IT" dirty="0" smtClean="0"/>
                        <a:t>Traduzione inglese</a:t>
                      </a:r>
                      <a:endParaRPr lang="it-IT" dirty="0"/>
                    </a:p>
                  </a:txBody>
                  <a:tcPr/>
                </a:tc>
              </a:tr>
              <a:tr h="1958194">
                <a:tc>
                  <a:txBody>
                    <a:bodyPr/>
                    <a:lstStyle/>
                    <a:p>
                      <a:r>
                        <a:rPr lang="it-IT" dirty="0" smtClean="0"/>
                        <a:t>CYRANO, </a:t>
                      </a:r>
                      <a:r>
                        <a:rPr lang="it-IT" i="1" dirty="0" smtClean="0"/>
                        <a:t>d’une </a:t>
                      </a:r>
                      <a:r>
                        <a:rPr lang="it-IT" i="1" dirty="0" err="1" smtClean="0"/>
                        <a:t>voix</a:t>
                      </a:r>
                      <a:r>
                        <a:rPr lang="it-IT" i="1" dirty="0" smtClean="0"/>
                        <a:t> </a:t>
                      </a:r>
                      <a:r>
                        <a:rPr lang="it-IT" i="1" dirty="0" err="1" smtClean="0"/>
                        <a:t>terrible</a:t>
                      </a:r>
                      <a:r>
                        <a:rPr lang="it-IT" i="1" dirty="0" smtClean="0"/>
                        <a:t>: </a:t>
                      </a:r>
                      <a:r>
                        <a:rPr lang="it-IT" b="0" i="0" dirty="0" err="1" smtClean="0"/>
                        <a:t>Prends</a:t>
                      </a:r>
                      <a:r>
                        <a:rPr lang="it-IT" b="0" i="0" dirty="0" smtClean="0"/>
                        <a:t> </a:t>
                      </a:r>
                      <a:r>
                        <a:rPr lang="it-IT" b="0" i="0" dirty="0" err="1" smtClean="0"/>
                        <a:t>cette</a:t>
                      </a:r>
                      <a:r>
                        <a:rPr lang="it-IT" b="0" i="0" dirty="0" smtClean="0"/>
                        <a:t> lanterne! … </a:t>
                      </a:r>
                      <a:r>
                        <a:rPr lang="it-IT" b="0" i="0" dirty="0" err="1" smtClean="0"/>
                        <a:t>Et</a:t>
                      </a:r>
                      <a:r>
                        <a:rPr lang="it-IT" b="0" i="0" dirty="0" smtClean="0"/>
                        <a:t> marche! – </a:t>
                      </a:r>
                      <a:r>
                        <a:rPr lang="it-IT" b="1" i="0" dirty="0" err="1" smtClean="0"/>
                        <a:t>Je</a:t>
                      </a:r>
                      <a:r>
                        <a:rPr lang="it-IT" b="1" i="0" dirty="0" smtClean="0"/>
                        <a:t> te </a:t>
                      </a:r>
                      <a:r>
                        <a:rPr lang="it-IT" b="1" i="0" dirty="0" err="1" smtClean="0"/>
                        <a:t>jure</a:t>
                      </a:r>
                      <a:r>
                        <a:rPr lang="it-IT" b="1" i="0" dirty="0" smtClean="0"/>
                        <a:t> c’est </a:t>
                      </a:r>
                      <a:r>
                        <a:rPr lang="it-IT" b="1" i="0" dirty="0" err="1" smtClean="0"/>
                        <a:t>moi</a:t>
                      </a:r>
                      <a:r>
                        <a:rPr lang="it-IT" b="1" i="0" dirty="0" smtClean="0"/>
                        <a:t> qui </a:t>
                      </a:r>
                      <a:r>
                        <a:rPr lang="it-IT" b="1" i="0" dirty="0" err="1" smtClean="0"/>
                        <a:t>ferai</a:t>
                      </a:r>
                      <a:r>
                        <a:rPr lang="it-IT" b="1" i="0" dirty="0" smtClean="0"/>
                        <a:t> ce </a:t>
                      </a:r>
                      <a:r>
                        <a:rPr lang="it-IT" b="1" i="0" dirty="0" err="1" smtClean="0"/>
                        <a:t>soir</a:t>
                      </a:r>
                      <a:r>
                        <a:rPr lang="it-IT" b="1" i="0" dirty="0" smtClean="0"/>
                        <a:t> </a:t>
                      </a:r>
                      <a:r>
                        <a:rPr lang="it-IT" b="1" i="0" dirty="0" err="1" smtClean="0"/>
                        <a:t>ta</a:t>
                      </a:r>
                      <a:r>
                        <a:rPr lang="it-IT" b="1" i="0" dirty="0" smtClean="0"/>
                        <a:t> </a:t>
                      </a:r>
                      <a:r>
                        <a:rPr lang="it-IT" b="1" i="0" dirty="0" err="1" smtClean="0"/>
                        <a:t>couverture</a:t>
                      </a:r>
                      <a:r>
                        <a:rPr lang="it-IT" b="1" i="0" dirty="0" smtClean="0"/>
                        <a:t>! … </a:t>
                      </a:r>
                    </a:p>
                    <a:p>
                      <a:r>
                        <a:rPr lang="it-IT" b="0" i="0" dirty="0" smtClean="0"/>
                        <a:t>(</a:t>
                      </a:r>
                      <a:r>
                        <a:rPr lang="it-IT" b="0" i="0" dirty="0" err="1" smtClean="0"/>
                        <a:t>Rostand</a:t>
                      </a:r>
                      <a:r>
                        <a:rPr lang="it-IT" b="0" i="0" dirty="0" smtClean="0"/>
                        <a:t>)</a:t>
                      </a:r>
                      <a:endParaRPr lang="it-IT" b="0" i="0" dirty="0"/>
                    </a:p>
                  </a:txBody>
                  <a:tcPr/>
                </a:tc>
                <a:tc>
                  <a:txBody>
                    <a:bodyPr/>
                    <a:lstStyle/>
                    <a:p>
                      <a:r>
                        <a:rPr lang="it-IT" dirty="0" err="1" smtClean="0"/>
                        <a:t>¡En</a:t>
                      </a:r>
                      <a:r>
                        <a:rPr lang="it-IT" dirty="0" smtClean="0"/>
                        <a:t> </a:t>
                      </a:r>
                      <a:r>
                        <a:rPr lang="it-IT" dirty="0" err="1" smtClean="0"/>
                        <a:t>marcha</a:t>
                      </a:r>
                      <a:r>
                        <a:rPr lang="it-IT" dirty="0" smtClean="0"/>
                        <a:t>! </a:t>
                      </a:r>
                      <a:r>
                        <a:rPr lang="it-IT" b="1" dirty="0" err="1" smtClean="0"/>
                        <a:t>¡Dormiras</a:t>
                      </a:r>
                      <a:r>
                        <a:rPr lang="it-IT" b="1" dirty="0" smtClean="0"/>
                        <a:t> en tu </a:t>
                      </a:r>
                      <a:r>
                        <a:rPr lang="it-IT" b="1" dirty="0" err="1" smtClean="0"/>
                        <a:t>cama</a:t>
                      </a:r>
                      <a:r>
                        <a:rPr lang="it-IT" b="1" dirty="0" smtClean="0"/>
                        <a:t>! </a:t>
                      </a:r>
                      <a:r>
                        <a:rPr lang="it-IT" dirty="0" smtClean="0"/>
                        <a:t>Te lo </a:t>
                      </a:r>
                      <a:r>
                        <a:rPr lang="it-IT" dirty="0" err="1" smtClean="0"/>
                        <a:t>prometo</a:t>
                      </a:r>
                      <a:r>
                        <a:rPr lang="it-IT" dirty="0" smtClean="0"/>
                        <a:t>.</a:t>
                      </a:r>
                    </a:p>
                    <a:p>
                      <a:r>
                        <a:rPr lang="it-IT" dirty="0" smtClean="0"/>
                        <a:t>(Trad. </a:t>
                      </a:r>
                      <a:r>
                        <a:rPr lang="it-IT" dirty="0" err="1" smtClean="0"/>
                        <a:t>Tulian</a:t>
                      </a:r>
                      <a:r>
                        <a:rPr lang="it-IT" dirty="0" smtClean="0"/>
                        <a:t>)</a:t>
                      </a:r>
                      <a:endParaRPr lang="it-IT" dirty="0"/>
                    </a:p>
                  </a:txBody>
                  <a:tcPr/>
                </a:tc>
                <a:tc>
                  <a:txBody>
                    <a:bodyPr/>
                    <a:lstStyle/>
                    <a:p>
                      <a:r>
                        <a:rPr lang="it-IT" dirty="0" smtClean="0"/>
                        <a:t>And </a:t>
                      </a:r>
                      <a:r>
                        <a:rPr lang="it-IT" dirty="0" err="1" smtClean="0"/>
                        <a:t>walk</a:t>
                      </a:r>
                      <a:r>
                        <a:rPr lang="it-IT" dirty="0" smtClean="0"/>
                        <a:t>. </a:t>
                      </a:r>
                      <a:r>
                        <a:rPr lang="it-IT" b="1" dirty="0" smtClean="0"/>
                        <a:t>I’</a:t>
                      </a:r>
                      <a:r>
                        <a:rPr lang="it-IT" b="1" dirty="0" err="1" smtClean="0"/>
                        <a:t>ll</a:t>
                      </a:r>
                      <a:r>
                        <a:rPr lang="it-IT" b="1" dirty="0" smtClean="0"/>
                        <a:t> </a:t>
                      </a:r>
                      <a:r>
                        <a:rPr lang="it-IT" b="1" dirty="0" err="1" smtClean="0"/>
                        <a:t>be</a:t>
                      </a:r>
                      <a:r>
                        <a:rPr lang="it-IT" b="1" dirty="0" smtClean="0"/>
                        <a:t> </a:t>
                      </a:r>
                      <a:r>
                        <a:rPr lang="it-IT" b="1" dirty="0" err="1" smtClean="0"/>
                        <a:t>behind</a:t>
                      </a:r>
                      <a:r>
                        <a:rPr lang="it-IT" b="1" dirty="0" smtClean="0"/>
                        <a:t> </a:t>
                      </a:r>
                      <a:r>
                        <a:rPr lang="it-IT" b="1" dirty="0" err="1" smtClean="0"/>
                        <a:t>you</a:t>
                      </a:r>
                      <a:r>
                        <a:rPr lang="it-IT" b="1" dirty="0" smtClean="0"/>
                        <a:t>. </a:t>
                      </a:r>
                    </a:p>
                    <a:p>
                      <a:r>
                        <a:rPr lang="it-IT" dirty="0" smtClean="0"/>
                        <a:t>(Trad. Clark)</a:t>
                      </a:r>
                      <a:endParaRPr lang="it-IT" dirty="0"/>
                    </a:p>
                  </a:txBody>
                  <a:tcPr/>
                </a:tc>
              </a:tr>
              <a:tr h="2582315">
                <a:tc>
                  <a:txBody>
                    <a:bodyPr/>
                    <a:lstStyle/>
                    <a:p>
                      <a:r>
                        <a:rPr lang="it-IT" b="0" i="0" dirty="0" smtClean="0"/>
                        <a:t>Enunciato ambiguo: ‘</a:t>
                      </a:r>
                      <a:r>
                        <a:rPr lang="it-IT" b="0" i="1" dirty="0" smtClean="0"/>
                        <a:t>la </a:t>
                      </a:r>
                      <a:r>
                        <a:rPr lang="it-IT" b="0" i="1" dirty="0" err="1" smtClean="0"/>
                        <a:t>couverture</a:t>
                      </a:r>
                      <a:r>
                        <a:rPr lang="it-IT" b="0" i="1" dirty="0" smtClean="0"/>
                        <a:t>’</a:t>
                      </a:r>
                      <a:r>
                        <a:rPr lang="it-IT" b="1" i="0" baseline="0" dirty="0" smtClean="0"/>
                        <a:t> </a:t>
                      </a:r>
                      <a:r>
                        <a:rPr lang="it-IT" b="0" i="0" baseline="0" dirty="0" smtClean="0"/>
                        <a:t> significa ‘c</a:t>
                      </a:r>
                      <a:r>
                        <a:rPr lang="it-IT" b="0" i="1" baseline="0" dirty="0" smtClean="0"/>
                        <a:t>operta</a:t>
                      </a:r>
                      <a:r>
                        <a:rPr lang="it-IT" b="0" i="0" baseline="0" dirty="0" smtClean="0"/>
                        <a:t>’, ma, per estensione, anche ‘</a:t>
                      </a:r>
                      <a:r>
                        <a:rPr lang="it-IT" b="0" i="1" baseline="0" dirty="0" smtClean="0"/>
                        <a:t>ciò che serve a proteggere</a:t>
                      </a:r>
                      <a:r>
                        <a:rPr lang="it-IT" b="0" i="0" baseline="0" dirty="0" smtClean="0"/>
                        <a:t>’</a:t>
                      </a:r>
                    </a:p>
                    <a:p>
                      <a:endParaRPr lang="it-IT" b="0" i="0" baseline="0" dirty="0" smtClean="0"/>
                    </a:p>
                    <a:p>
                      <a:endParaRPr lang="it-IT" b="0" i="0" baseline="0" dirty="0" smtClean="0"/>
                    </a:p>
                    <a:p>
                      <a:pPr algn="ctr"/>
                      <a:r>
                        <a:rPr lang="it-IT" b="1" i="0" baseline="0" dirty="0" smtClean="0"/>
                        <a:t>Gioco di parole</a:t>
                      </a:r>
                    </a:p>
                    <a:p>
                      <a:endParaRPr lang="it-IT" b="0" i="0" dirty="0"/>
                    </a:p>
                  </a:txBody>
                  <a:tcPr/>
                </a:tc>
                <a:tc>
                  <a:txBody>
                    <a:bodyPr/>
                    <a:lstStyle/>
                    <a:p>
                      <a:r>
                        <a:rPr kumimoji="0" lang="it-IT" sz="1800" b="0" kern="1200" dirty="0" smtClean="0">
                          <a:solidFill>
                            <a:schemeClr val="dk1"/>
                          </a:solidFill>
                          <a:latin typeface="+mn-lt"/>
                          <a:ea typeface="+mn-ea"/>
                          <a:cs typeface="+mn-cs"/>
                        </a:rPr>
                        <a:t>Forte</a:t>
                      </a:r>
                      <a:r>
                        <a:rPr kumimoji="0" lang="it-IT" sz="1800" b="0" kern="1200" baseline="0" dirty="0" smtClean="0">
                          <a:solidFill>
                            <a:schemeClr val="dk1"/>
                          </a:solidFill>
                          <a:latin typeface="+mn-lt"/>
                          <a:ea typeface="+mn-ea"/>
                          <a:cs typeface="+mn-cs"/>
                        </a:rPr>
                        <a:t> p</a:t>
                      </a:r>
                      <a:r>
                        <a:rPr kumimoji="0" lang="it-IT" sz="1800" b="0" kern="1200" dirty="0" smtClean="0">
                          <a:solidFill>
                            <a:schemeClr val="dk1"/>
                          </a:solidFill>
                          <a:latin typeface="+mn-lt"/>
                          <a:ea typeface="+mn-ea"/>
                          <a:cs typeface="+mn-cs"/>
                        </a:rPr>
                        <a:t>erdita dell’aspetto comico della scena: </a:t>
                      </a:r>
                    </a:p>
                    <a:p>
                      <a:endParaRPr kumimoji="0" lang="it-IT" sz="1800" b="0" kern="1200" dirty="0" smtClean="0">
                        <a:solidFill>
                          <a:schemeClr val="dk1"/>
                        </a:solidFill>
                        <a:latin typeface="+mn-lt"/>
                        <a:ea typeface="+mn-ea"/>
                        <a:cs typeface="+mn-cs"/>
                      </a:endParaRPr>
                    </a:p>
                    <a:p>
                      <a:r>
                        <a:rPr kumimoji="0" lang="it-IT" sz="1800" b="0" kern="1200" dirty="0" smtClean="0">
                          <a:solidFill>
                            <a:schemeClr val="dk1"/>
                          </a:solidFill>
                          <a:latin typeface="+mn-lt"/>
                          <a:ea typeface="+mn-ea"/>
                          <a:cs typeface="+mn-cs"/>
                        </a:rPr>
                        <a:t>si percepisce soltanto che </a:t>
                      </a:r>
                      <a:r>
                        <a:rPr kumimoji="0" lang="it-IT" sz="1800" b="0" kern="1200" dirty="0" err="1" smtClean="0">
                          <a:solidFill>
                            <a:schemeClr val="dk1"/>
                          </a:solidFill>
                          <a:latin typeface="+mn-lt"/>
                          <a:ea typeface="+mn-ea"/>
                          <a:cs typeface="+mn-cs"/>
                        </a:rPr>
                        <a:t>Cyrano</a:t>
                      </a:r>
                      <a:r>
                        <a:rPr kumimoji="0" lang="it-IT" sz="1800" b="0" kern="1200" dirty="0" smtClean="0">
                          <a:solidFill>
                            <a:schemeClr val="dk1"/>
                          </a:solidFill>
                          <a:latin typeface="+mn-lt"/>
                          <a:ea typeface="+mn-ea"/>
                          <a:cs typeface="+mn-cs"/>
                        </a:rPr>
                        <a:t> intende risolvere il problema.</a:t>
                      </a:r>
                      <a:endParaRPr lang="it-IT" b="0" dirty="0"/>
                    </a:p>
                  </a:txBody>
                  <a:tcPr/>
                </a:tc>
                <a:tc>
                  <a:txBody>
                    <a:bodyPr/>
                    <a:lstStyle/>
                    <a:p>
                      <a:r>
                        <a:rPr lang="it-IT" dirty="0" smtClean="0"/>
                        <a:t>Rinuncia al gioco di parole mettendo da parte ogni allusione alla </a:t>
                      </a:r>
                      <a:r>
                        <a:rPr lang="it-IT" b="1" i="1" dirty="0" err="1" smtClean="0"/>
                        <a:t>couverture</a:t>
                      </a:r>
                      <a:r>
                        <a:rPr lang="it-IT" b="0" i="0" baseline="0" dirty="0" smtClean="0"/>
                        <a:t>. </a:t>
                      </a:r>
                      <a:endParaRPr lang="it-IT" baseline="0" dirty="0" smtClean="0"/>
                    </a:p>
                  </a:txBody>
                  <a:tcPr/>
                </a:tc>
              </a:tr>
            </a:tbl>
          </a:graphicData>
        </a:graphic>
      </p:graphicFrame>
      <p:sp>
        <p:nvSpPr>
          <p:cNvPr id="7" name="Freccia in giù 6"/>
          <p:cNvSpPr/>
          <p:nvPr/>
        </p:nvSpPr>
        <p:spPr>
          <a:xfrm>
            <a:off x="1331640" y="5445224"/>
            <a:ext cx="484632"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Traduzioni italiane</a:t>
            </a:r>
            <a:endParaRPr lang="it-IT" dirty="0"/>
          </a:p>
        </p:txBody>
      </p:sp>
      <p:sp>
        <p:nvSpPr>
          <p:cNvPr id="3" name="Segnaposto piè di pagina 2"/>
          <p:cNvSpPr>
            <a:spLocks noGrp="1"/>
          </p:cNvSpPr>
          <p:nvPr>
            <p:ph type="ftr" sz="quarter" idx="11"/>
          </p:nvPr>
        </p:nvSpPr>
        <p:spPr/>
        <p:txBody>
          <a:bodyPr/>
          <a:lstStyle/>
          <a:p>
            <a:r>
              <a:rPr lang="it-IT" smtClean="0"/>
              <a:t>Alessandrini Sabrina _ Università di Macerata</a:t>
            </a:r>
            <a:endParaRPr lang="it-IT"/>
          </a:p>
        </p:txBody>
      </p:sp>
      <p:sp>
        <p:nvSpPr>
          <p:cNvPr id="4" name="Segnaposto numero diapositiva 3"/>
          <p:cNvSpPr>
            <a:spLocks noGrp="1"/>
          </p:cNvSpPr>
          <p:nvPr>
            <p:ph type="sldNum" sz="quarter" idx="12"/>
          </p:nvPr>
        </p:nvSpPr>
        <p:spPr/>
        <p:txBody>
          <a:bodyPr/>
          <a:lstStyle/>
          <a:p>
            <a:fld id="{8E1BA9F5-FEC7-449B-9A77-1FA26A0B8BD4}" type="slidenum">
              <a:rPr lang="it-IT" smtClean="0"/>
              <a:pPr/>
              <a:t>24</a:t>
            </a:fld>
            <a:endParaRPr lang="it-IT"/>
          </a:p>
        </p:txBody>
      </p:sp>
      <p:graphicFrame>
        <p:nvGraphicFramePr>
          <p:cNvPr id="6" name="Segnaposto contenuto 5"/>
          <p:cNvGraphicFramePr>
            <a:graphicFrameLocks noGrp="1"/>
          </p:cNvGraphicFramePr>
          <p:nvPr>
            <p:ph sz="quarter" idx="1"/>
          </p:nvPr>
        </p:nvGraphicFramePr>
        <p:xfrm>
          <a:off x="179512" y="1527175"/>
          <a:ext cx="8784977" cy="4494113"/>
        </p:xfrm>
        <a:graphic>
          <a:graphicData uri="http://schemas.openxmlformats.org/drawingml/2006/table">
            <a:tbl>
              <a:tblPr firstRow="1" bandRow="1">
                <a:tableStyleId>{5C22544A-7EE6-4342-B048-85BDC9FD1C3A}</a:tableStyleId>
              </a:tblPr>
              <a:tblGrid>
                <a:gridCol w="2376264"/>
                <a:gridCol w="2088232"/>
                <a:gridCol w="2124237"/>
                <a:gridCol w="2196244"/>
              </a:tblGrid>
              <a:tr h="370840">
                <a:tc>
                  <a:txBody>
                    <a:bodyPr/>
                    <a:lstStyle/>
                    <a:p>
                      <a:r>
                        <a:rPr lang="it-IT" dirty="0" smtClean="0"/>
                        <a:t>Versione originale</a:t>
                      </a:r>
                      <a:endParaRPr lang="it-IT" dirty="0"/>
                    </a:p>
                  </a:txBody>
                  <a:tcPr/>
                </a:tc>
                <a:tc>
                  <a:txBody>
                    <a:bodyPr/>
                    <a:lstStyle/>
                    <a:p>
                      <a:r>
                        <a:rPr lang="it-IT" dirty="0" smtClean="0"/>
                        <a:t>Traduzione  </a:t>
                      </a:r>
                    </a:p>
                    <a:p>
                      <a:r>
                        <a:rPr lang="it-IT" dirty="0" smtClean="0"/>
                        <a:t>M. Giobbe</a:t>
                      </a:r>
                      <a:endParaRPr lang="it-IT" dirty="0"/>
                    </a:p>
                  </a:txBody>
                  <a:tcPr/>
                </a:tc>
                <a:tc>
                  <a:txBody>
                    <a:bodyPr/>
                    <a:lstStyle/>
                    <a:p>
                      <a:r>
                        <a:rPr lang="it-IT" dirty="0" smtClean="0"/>
                        <a:t>Traduzione </a:t>
                      </a:r>
                    </a:p>
                    <a:p>
                      <a:r>
                        <a:rPr lang="it-IT" dirty="0" smtClean="0"/>
                        <a:t>F. </a:t>
                      </a:r>
                      <a:r>
                        <a:rPr lang="it-IT" dirty="0" err="1" smtClean="0"/>
                        <a:t>Cuomo</a:t>
                      </a:r>
                      <a:endParaRPr lang="it-IT" dirty="0" smtClean="0"/>
                    </a:p>
                  </a:txBody>
                  <a:tcPr/>
                </a:tc>
                <a:tc>
                  <a:txBody>
                    <a:bodyPr/>
                    <a:lstStyle/>
                    <a:p>
                      <a:r>
                        <a:rPr lang="it-IT" dirty="0" smtClean="0"/>
                        <a:t>Traduzione </a:t>
                      </a:r>
                    </a:p>
                    <a:p>
                      <a:r>
                        <a:rPr lang="it-IT" dirty="0" smtClean="0"/>
                        <a:t>R. </a:t>
                      </a:r>
                      <a:r>
                        <a:rPr lang="it-IT" dirty="0" err="1" smtClean="0"/>
                        <a:t>Pazzaglia</a:t>
                      </a:r>
                      <a:endParaRPr lang="it-IT" dirty="0"/>
                    </a:p>
                  </a:txBody>
                  <a:tcPr/>
                </a:tc>
              </a:tr>
              <a:tr h="3854033">
                <a:tc>
                  <a:txBody>
                    <a:bodyPr/>
                    <a:lstStyle/>
                    <a:p>
                      <a:r>
                        <a:rPr lang="it-IT" sz="2800" b="0" i="0" dirty="0" err="1" smtClean="0"/>
                        <a:t>Et</a:t>
                      </a:r>
                      <a:r>
                        <a:rPr lang="it-IT" sz="2800" b="0" i="0" dirty="0" smtClean="0"/>
                        <a:t> marche! – </a:t>
                      </a:r>
                      <a:r>
                        <a:rPr lang="it-IT" sz="2800" b="1" i="0" dirty="0" err="1" smtClean="0"/>
                        <a:t>Je</a:t>
                      </a:r>
                      <a:r>
                        <a:rPr lang="it-IT" sz="2800" b="1" i="0" dirty="0" smtClean="0"/>
                        <a:t> te </a:t>
                      </a:r>
                      <a:r>
                        <a:rPr lang="it-IT" sz="2800" b="1" i="0" dirty="0" err="1" smtClean="0"/>
                        <a:t>jure</a:t>
                      </a:r>
                      <a:r>
                        <a:rPr lang="it-IT" sz="2800" b="1" i="0" dirty="0" smtClean="0"/>
                        <a:t> c’est </a:t>
                      </a:r>
                      <a:r>
                        <a:rPr lang="it-IT" sz="2800" b="1" i="0" dirty="0" err="1" smtClean="0"/>
                        <a:t>moi</a:t>
                      </a:r>
                      <a:r>
                        <a:rPr lang="it-IT" sz="2800" b="1" i="0" dirty="0" smtClean="0"/>
                        <a:t> qui </a:t>
                      </a:r>
                      <a:r>
                        <a:rPr lang="it-IT" sz="2800" b="1" i="0" dirty="0" err="1" smtClean="0"/>
                        <a:t>ferai</a:t>
                      </a:r>
                      <a:r>
                        <a:rPr lang="it-IT" sz="2800" b="1" i="0" dirty="0" smtClean="0"/>
                        <a:t> ce </a:t>
                      </a:r>
                      <a:r>
                        <a:rPr lang="it-IT" sz="2800" b="1" i="0" dirty="0" err="1" smtClean="0"/>
                        <a:t>soir</a:t>
                      </a:r>
                      <a:r>
                        <a:rPr lang="it-IT" sz="2800" b="1" i="0" dirty="0" smtClean="0"/>
                        <a:t> </a:t>
                      </a:r>
                      <a:r>
                        <a:rPr lang="it-IT" sz="2800" b="1" i="0" dirty="0" err="1" smtClean="0"/>
                        <a:t>ta</a:t>
                      </a:r>
                      <a:r>
                        <a:rPr lang="it-IT" sz="2800" b="1" i="0" dirty="0" smtClean="0"/>
                        <a:t> </a:t>
                      </a:r>
                      <a:r>
                        <a:rPr lang="it-IT" sz="2800" b="1" i="0" dirty="0" err="1" smtClean="0"/>
                        <a:t>couverture</a:t>
                      </a:r>
                      <a:r>
                        <a:rPr lang="it-IT" sz="2800" b="1" i="0" dirty="0" smtClean="0"/>
                        <a:t>! … </a:t>
                      </a:r>
                    </a:p>
                    <a:p>
                      <a:r>
                        <a:rPr lang="it-IT" sz="2800" b="0" i="0" dirty="0" smtClean="0"/>
                        <a:t>(</a:t>
                      </a:r>
                      <a:r>
                        <a:rPr lang="it-IT" sz="2800" b="0" i="0" dirty="0" err="1" smtClean="0"/>
                        <a:t>E.Rostand</a:t>
                      </a:r>
                      <a:r>
                        <a:rPr lang="it-IT" sz="2800" b="0" i="0" dirty="0" smtClean="0"/>
                        <a:t>)</a:t>
                      </a:r>
                    </a:p>
                    <a:p>
                      <a:endParaRPr lang="it-IT" dirty="0"/>
                    </a:p>
                  </a:txBody>
                  <a:tcPr/>
                </a:tc>
                <a:tc>
                  <a:txBody>
                    <a:bodyPr/>
                    <a:lstStyle/>
                    <a:p>
                      <a:r>
                        <a:rPr lang="it-IT" sz="2800" dirty="0" smtClean="0"/>
                        <a:t>E cammina! Ti giuro che </a:t>
                      </a:r>
                      <a:r>
                        <a:rPr lang="it-IT" sz="2800" b="1" dirty="0" smtClean="0"/>
                        <a:t>questa notte il letto te lo farà </a:t>
                      </a:r>
                      <a:r>
                        <a:rPr lang="it-IT" sz="2800" b="1" dirty="0" err="1" smtClean="0"/>
                        <a:t>Cirano</a:t>
                      </a:r>
                      <a:r>
                        <a:rPr lang="it-IT" sz="2800" b="1" dirty="0" smtClean="0"/>
                        <a:t>.</a:t>
                      </a:r>
                      <a:endParaRPr lang="it-IT" sz="2800" b="1" dirty="0"/>
                    </a:p>
                  </a:txBody>
                  <a:tcPr/>
                </a:tc>
                <a:tc>
                  <a:txBody>
                    <a:bodyPr/>
                    <a:lstStyle/>
                    <a:p>
                      <a:r>
                        <a:rPr lang="it-IT" sz="2800" dirty="0" smtClean="0"/>
                        <a:t>E andiamo! Ti giuro che </a:t>
                      </a:r>
                      <a:r>
                        <a:rPr lang="it-IT" sz="2800" b="1" dirty="0" smtClean="0"/>
                        <a:t>stanotte ti rimbocco io le coperte.</a:t>
                      </a:r>
                      <a:endParaRPr lang="it-IT" sz="2800" b="1" dirty="0"/>
                    </a:p>
                  </a:txBody>
                  <a:tcPr/>
                </a:tc>
                <a:tc>
                  <a:txBody>
                    <a:bodyPr/>
                    <a:lstStyle/>
                    <a:p>
                      <a:r>
                        <a:rPr lang="it-IT" sz="2800" b="0" dirty="0" smtClean="0"/>
                        <a:t>[…] cammina.</a:t>
                      </a:r>
                    </a:p>
                    <a:p>
                      <a:r>
                        <a:rPr lang="it-IT" sz="2800" b="1" dirty="0" smtClean="0"/>
                        <a:t>Stanotte la nanna te la canto io.</a:t>
                      </a:r>
                      <a:endParaRPr lang="it-IT" sz="2800" b="1" dirty="0"/>
                    </a:p>
                  </a:txBody>
                  <a:tcPr/>
                </a:tc>
              </a:tr>
            </a:tbl>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ttotitolo 1"/>
          <p:cNvSpPr>
            <a:spLocks noGrp="1"/>
          </p:cNvSpPr>
          <p:nvPr>
            <p:ph type="subTitle" idx="1"/>
          </p:nvPr>
        </p:nvSpPr>
        <p:spPr>
          <a:xfrm>
            <a:off x="1403648" y="2780928"/>
            <a:ext cx="6400800" cy="2232248"/>
          </a:xfrm>
        </p:spPr>
        <p:txBody>
          <a:bodyPr>
            <a:normAutofit/>
          </a:bodyPr>
          <a:lstStyle/>
          <a:p>
            <a:r>
              <a:rPr lang="fr-FR" sz="3200" dirty="0" smtClean="0"/>
              <a:t>Décrire les </a:t>
            </a:r>
          </a:p>
          <a:p>
            <a:r>
              <a:rPr lang="fr-FR" sz="3200" dirty="0" smtClean="0"/>
              <a:t>opérations de </a:t>
            </a:r>
          </a:p>
          <a:p>
            <a:r>
              <a:rPr lang="fr-FR" sz="3200" dirty="0" smtClean="0"/>
              <a:t>traduction</a:t>
            </a:r>
            <a:endParaRPr lang="fr-FR" sz="3200" dirty="0"/>
          </a:p>
        </p:txBody>
      </p:sp>
      <p:sp>
        <p:nvSpPr>
          <p:cNvPr id="3" name="Titolo 2"/>
          <p:cNvSpPr>
            <a:spLocks noGrp="1"/>
          </p:cNvSpPr>
          <p:nvPr>
            <p:ph type="ctrTitle"/>
          </p:nvPr>
        </p:nvSpPr>
        <p:spPr/>
        <p:txBody>
          <a:bodyPr/>
          <a:lstStyle/>
          <a:p>
            <a:r>
              <a:rPr lang="it-IT" dirty="0" smtClean="0"/>
              <a:t>Lingua e traduzione I</a:t>
            </a:r>
            <a:br>
              <a:rPr lang="it-IT" dirty="0" smtClean="0"/>
            </a:br>
            <a:r>
              <a:rPr lang="it-IT" dirty="0" smtClean="0"/>
              <a:t>Terza parte</a:t>
            </a:r>
            <a:endParaRPr lang="it-IT"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p:cNvSpPr>
            <a:spLocks noGrp="1"/>
          </p:cNvSpPr>
          <p:nvPr>
            <p:ph type="body" idx="1"/>
          </p:nvPr>
        </p:nvSpPr>
        <p:spPr/>
        <p:txBody>
          <a:bodyPr/>
          <a:lstStyle/>
          <a:p>
            <a:r>
              <a:rPr lang="it-IT" dirty="0" smtClean="0"/>
              <a:t>Traduzione </a:t>
            </a:r>
            <a:r>
              <a:rPr lang="it-IT" i="1" dirty="0" err="1" smtClean="0"/>
              <a:t>mot-à</a:t>
            </a:r>
            <a:r>
              <a:rPr lang="it-IT" i="1" dirty="0" err="1"/>
              <a:t>-</a:t>
            </a:r>
            <a:r>
              <a:rPr lang="it-IT" i="1" dirty="0" err="1" smtClean="0"/>
              <a:t>mot</a:t>
            </a:r>
            <a:endParaRPr lang="it-IT" i="1" dirty="0"/>
          </a:p>
        </p:txBody>
      </p:sp>
      <p:sp>
        <p:nvSpPr>
          <p:cNvPr id="3" name="Segnaposto testo 2"/>
          <p:cNvSpPr>
            <a:spLocks noGrp="1"/>
          </p:cNvSpPr>
          <p:nvPr>
            <p:ph type="body" sz="half" idx="3"/>
          </p:nvPr>
        </p:nvSpPr>
        <p:spPr/>
        <p:txBody>
          <a:bodyPr/>
          <a:lstStyle/>
          <a:p>
            <a:r>
              <a:rPr lang="it-IT" dirty="0" smtClean="0"/>
              <a:t>Traduzione del senso</a:t>
            </a:r>
            <a:endParaRPr lang="it-IT" dirty="0"/>
          </a:p>
        </p:txBody>
      </p:sp>
      <p:sp>
        <p:nvSpPr>
          <p:cNvPr id="4" name="Segnaposto piè di pagina 3"/>
          <p:cNvSpPr>
            <a:spLocks noGrp="1"/>
          </p:cNvSpPr>
          <p:nvPr>
            <p:ph type="ftr" sz="quarter" idx="11"/>
          </p:nvPr>
        </p:nvSpPr>
        <p:spPr/>
        <p:txBody>
          <a:bodyPr/>
          <a:lstStyle/>
          <a:p>
            <a:r>
              <a:rPr lang="it-IT" smtClean="0"/>
              <a:t>Alessandrini Sabrina _ Università di Macerata</a:t>
            </a:r>
            <a:endParaRPr lang="it-IT"/>
          </a:p>
        </p:txBody>
      </p:sp>
      <p:sp>
        <p:nvSpPr>
          <p:cNvPr id="5" name="Segnaposto contenuto 4"/>
          <p:cNvSpPr>
            <a:spLocks noGrp="1"/>
          </p:cNvSpPr>
          <p:nvPr>
            <p:ph sz="quarter" idx="2"/>
          </p:nvPr>
        </p:nvSpPr>
        <p:spPr/>
        <p:txBody>
          <a:bodyPr>
            <a:normAutofit/>
          </a:bodyPr>
          <a:lstStyle/>
          <a:p>
            <a:pPr>
              <a:buFont typeface="Arial" pitchFamily="34" charset="0"/>
              <a:buChar char="•"/>
            </a:pPr>
            <a:r>
              <a:rPr lang="it-IT" dirty="0" err="1" smtClean="0"/>
              <a:t>Traduction</a:t>
            </a:r>
            <a:r>
              <a:rPr lang="it-IT" dirty="0" smtClean="0"/>
              <a:t> </a:t>
            </a:r>
            <a:r>
              <a:rPr lang="it-IT" dirty="0" err="1" smtClean="0"/>
              <a:t>littérale</a:t>
            </a:r>
            <a:r>
              <a:rPr lang="it-IT" dirty="0" smtClean="0"/>
              <a:t>/</a:t>
            </a:r>
            <a:r>
              <a:rPr lang="it-IT" dirty="0" err="1" smtClean="0"/>
              <a:t>littéralisme</a:t>
            </a:r>
            <a:endParaRPr lang="it-IT" dirty="0" smtClean="0"/>
          </a:p>
          <a:p>
            <a:pPr>
              <a:buFont typeface="Arial" pitchFamily="34" charset="0"/>
              <a:buChar char="•"/>
            </a:pPr>
            <a:r>
              <a:rPr lang="it-IT" dirty="0" err="1" smtClean="0"/>
              <a:t>Équivalence</a:t>
            </a:r>
            <a:r>
              <a:rPr lang="it-IT" dirty="0" smtClean="0"/>
              <a:t> formelle</a:t>
            </a:r>
          </a:p>
          <a:p>
            <a:pPr>
              <a:buFont typeface="Arial" pitchFamily="34" charset="0"/>
              <a:buChar char="•"/>
            </a:pPr>
            <a:r>
              <a:rPr lang="it-IT" dirty="0" err="1" smtClean="0"/>
              <a:t>Source-oriented</a:t>
            </a:r>
            <a:endParaRPr lang="it-IT" dirty="0" smtClean="0"/>
          </a:p>
          <a:p>
            <a:pPr>
              <a:buFont typeface="Arial" pitchFamily="34" charset="0"/>
              <a:buChar char="•"/>
            </a:pPr>
            <a:r>
              <a:rPr lang="it-IT" dirty="0" err="1" smtClean="0"/>
              <a:t>Traduction</a:t>
            </a:r>
            <a:r>
              <a:rPr lang="it-IT" dirty="0" smtClean="0"/>
              <a:t> </a:t>
            </a:r>
            <a:r>
              <a:rPr lang="it-IT" dirty="0" err="1" smtClean="0"/>
              <a:t>directe</a:t>
            </a:r>
            <a:endParaRPr lang="it-IT" dirty="0" smtClean="0"/>
          </a:p>
          <a:p>
            <a:pPr>
              <a:buFont typeface="Arial" pitchFamily="34" charset="0"/>
              <a:buChar char="•"/>
            </a:pPr>
            <a:r>
              <a:rPr lang="it-IT" dirty="0" err="1" smtClean="0"/>
              <a:t>Équivalence</a:t>
            </a:r>
            <a:r>
              <a:rPr lang="it-IT" dirty="0" smtClean="0"/>
              <a:t> </a:t>
            </a:r>
            <a:r>
              <a:rPr lang="it-IT" dirty="0" err="1" smtClean="0"/>
              <a:t>directe</a:t>
            </a:r>
            <a:endParaRPr lang="it-IT" dirty="0" smtClean="0"/>
          </a:p>
          <a:p>
            <a:pPr>
              <a:buNone/>
            </a:pPr>
            <a:endParaRPr lang="it-IT" dirty="0"/>
          </a:p>
        </p:txBody>
      </p:sp>
      <p:sp>
        <p:nvSpPr>
          <p:cNvPr id="6" name="Segnaposto contenuto 5"/>
          <p:cNvSpPr>
            <a:spLocks noGrp="1"/>
          </p:cNvSpPr>
          <p:nvPr>
            <p:ph sz="quarter" idx="4"/>
          </p:nvPr>
        </p:nvSpPr>
        <p:spPr>
          <a:xfrm>
            <a:off x="4644008" y="2471383"/>
            <a:ext cx="4195192" cy="3822192"/>
          </a:xfrm>
        </p:spPr>
        <p:txBody>
          <a:bodyPr>
            <a:normAutofit lnSpcReduction="10000"/>
          </a:bodyPr>
          <a:lstStyle/>
          <a:p>
            <a:pPr>
              <a:buFont typeface="Arial" pitchFamily="34" charset="0"/>
              <a:buChar char="•"/>
            </a:pPr>
            <a:r>
              <a:rPr lang="it-IT" dirty="0" smtClean="0"/>
              <a:t>Belle </a:t>
            </a:r>
            <a:r>
              <a:rPr lang="it-IT" dirty="0" err="1" smtClean="0"/>
              <a:t>infidèle</a:t>
            </a:r>
            <a:r>
              <a:rPr lang="it-IT" dirty="0" smtClean="0"/>
              <a:t>/</a:t>
            </a:r>
            <a:r>
              <a:rPr lang="it-IT" dirty="0" err="1" smtClean="0"/>
              <a:t>belles</a:t>
            </a:r>
            <a:r>
              <a:rPr lang="it-IT" dirty="0" smtClean="0"/>
              <a:t> </a:t>
            </a:r>
            <a:r>
              <a:rPr lang="it-IT" dirty="0" err="1" smtClean="0"/>
              <a:t>infidèles</a:t>
            </a:r>
            <a:r>
              <a:rPr lang="it-IT" dirty="0" smtClean="0"/>
              <a:t> </a:t>
            </a:r>
            <a:r>
              <a:rPr lang="it-IT" sz="1700" dirty="0" smtClean="0"/>
              <a:t>(d’</a:t>
            </a:r>
            <a:r>
              <a:rPr lang="it-IT" sz="1700" dirty="0" err="1" smtClean="0"/>
              <a:t>Ablancourt</a:t>
            </a:r>
            <a:r>
              <a:rPr lang="it-IT" sz="1700" dirty="0" smtClean="0"/>
              <a:t>)</a:t>
            </a:r>
          </a:p>
          <a:p>
            <a:pPr>
              <a:buFont typeface="Arial" pitchFamily="34" charset="0"/>
              <a:buChar char="•"/>
            </a:pPr>
            <a:r>
              <a:rPr lang="it-IT" dirty="0" err="1" smtClean="0"/>
              <a:t>Équivalence</a:t>
            </a:r>
            <a:r>
              <a:rPr lang="it-IT" dirty="0" smtClean="0"/>
              <a:t> </a:t>
            </a:r>
            <a:r>
              <a:rPr lang="it-IT" dirty="0" err="1" smtClean="0"/>
              <a:t>fonctionnelle</a:t>
            </a:r>
            <a:r>
              <a:rPr lang="it-IT" dirty="0" smtClean="0"/>
              <a:t> </a:t>
            </a:r>
            <a:r>
              <a:rPr lang="it-IT" sz="1700" dirty="0" smtClean="0"/>
              <a:t>(A. </a:t>
            </a:r>
            <a:r>
              <a:rPr lang="it-IT" sz="1700" dirty="0" err="1" smtClean="0"/>
              <a:t>Nida</a:t>
            </a:r>
            <a:r>
              <a:rPr lang="it-IT" sz="1700" dirty="0" smtClean="0"/>
              <a:t>)</a:t>
            </a:r>
          </a:p>
          <a:p>
            <a:pPr>
              <a:buFont typeface="Arial" pitchFamily="34" charset="0"/>
              <a:buChar char="•"/>
            </a:pPr>
            <a:r>
              <a:rPr lang="it-IT" sz="2900" dirty="0" smtClean="0"/>
              <a:t>Target </a:t>
            </a:r>
            <a:r>
              <a:rPr lang="it-IT" sz="2900" dirty="0" err="1" smtClean="0"/>
              <a:t>oriented</a:t>
            </a:r>
          </a:p>
          <a:p>
            <a:pPr>
              <a:buFont typeface="Arial" pitchFamily="34" charset="0"/>
              <a:buChar char="•"/>
            </a:pPr>
            <a:r>
              <a:rPr lang="it-IT" sz="2900" dirty="0" err="1" smtClean="0"/>
              <a:t>Traduction</a:t>
            </a:r>
            <a:r>
              <a:rPr lang="it-IT" sz="2900" dirty="0" smtClean="0"/>
              <a:t> oblique </a:t>
            </a:r>
          </a:p>
          <a:p>
            <a:pPr lvl="1">
              <a:buNone/>
            </a:pPr>
            <a:r>
              <a:rPr lang="it-IT" sz="1700" dirty="0" smtClean="0">
                <a:solidFill>
                  <a:schemeClr val="tx1"/>
                </a:solidFill>
              </a:rPr>
              <a:t>(</a:t>
            </a:r>
            <a:r>
              <a:rPr lang="it-IT" sz="1700" dirty="0" err="1" smtClean="0">
                <a:solidFill>
                  <a:schemeClr val="tx1"/>
                </a:solidFill>
              </a:rPr>
              <a:t>Vinay</a:t>
            </a:r>
            <a:r>
              <a:rPr lang="it-IT" sz="1700" dirty="0" smtClean="0">
                <a:solidFill>
                  <a:schemeClr val="tx1"/>
                </a:solidFill>
              </a:rPr>
              <a:t> </a:t>
            </a:r>
            <a:r>
              <a:rPr lang="it-IT" sz="1700" dirty="0" err="1" smtClean="0">
                <a:solidFill>
                  <a:schemeClr val="tx1"/>
                </a:solidFill>
              </a:rPr>
              <a:t>et</a:t>
            </a:r>
            <a:r>
              <a:rPr lang="it-IT" sz="1700" dirty="0" smtClean="0">
                <a:solidFill>
                  <a:schemeClr val="tx1"/>
                </a:solidFill>
              </a:rPr>
              <a:t> </a:t>
            </a:r>
            <a:r>
              <a:rPr lang="it-IT" sz="1700" dirty="0" err="1" smtClean="0">
                <a:solidFill>
                  <a:schemeClr val="tx1"/>
                </a:solidFill>
              </a:rPr>
              <a:t>Darbelnet</a:t>
            </a:r>
            <a:r>
              <a:rPr lang="it-IT" sz="1700" dirty="0" smtClean="0">
                <a:solidFill>
                  <a:schemeClr val="tx1"/>
                </a:solidFill>
              </a:rPr>
              <a:t>)</a:t>
            </a:r>
          </a:p>
          <a:p>
            <a:pPr>
              <a:buFont typeface="Arial" pitchFamily="34" charset="0"/>
              <a:buChar char="•"/>
            </a:pPr>
            <a:r>
              <a:rPr lang="it-IT" sz="2900" dirty="0" err="1" smtClean="0"/>
              <a:t>Équivalence</a:t>
            </a:r>
            <a:r>
              <a:rPr lang="it-IT" sz="2900" dirty="0" smtClean="0"/>
              <a:t> </a:t>
            </a:r>
            <a:r>
              <a:rPr lang="it-IT" sz="2900" dirty="0" err="1" smtClean="0"/>
              <a:t>indirecte</a:t>
            </a:r>
            <a:r>
              <a:rPr lang="it-IT" sz="2900" dirty="0" smtClean="0"/>
              <a:t>  </a:t>
            </a:r>
          </a:p>
          <a:p>
            <a:pPr>
              <a:buNone/>
            </a:pPr>
            <a:r>
              <a:rPr lang="it-IT" sz="1700" dirty="0" smtClean="0"/>
              <a:t>	(M. </a:t>
            </a:r>
            <a:r>
              <a:rPr lang="it-IT" sz="1700" dirty="0" err="1" smtClean="0"/>
              <a:t>Ballard</a:t>
            </a:r>
            <a:r>
              <a:rPr lang="it-IT" sz="1700" dirty="0" smtClean="0"/>
              <a:t>)</a:t>
            </a:r>
          </a:p>
        </p:txBody>
      </p:sp>
      <p:sp>
        <p:nvSpPr>
          <p:cNvPr id="7" name="Segnaposto numero diapositiva 6"/>
          <p:cNvSpPr>
            <a:spLocks noGrp="1"/>
          </p:cNvSpPr>
          <p:nvPr>
            <p:ph type="sldNum" sz="quarter" idx="12"/>
          </p:nvPr>
        </p:nvSpPr>
        <p:spPr/>
        <p:txBody>
          <a:bodyPr/>
          <a:lstStyle/>
          <a:p>
            <a:fld id="{8E1BA9F5-FEC7-449B-9A77-1FA26A0B8BD4}" type="slidenum">
              <a:rPr lang="it-IT" smtClean="0"/>
              <a:pPr/>
              <a:t>26</a:t>
            </a:fld>
            <a:endParaRPr lang="it-IT"/>
          </a:p>
        </p:txBody>
      </p:sp>
      <p:sp>
        <p:nvSpPr>
          <p:cNvPr id="8" name="Titolo 7"/>
          <p:cNvSpPr>
            <a:spLocks noGrp="1"/>
          </p:cNvSpPr>
          <p:nvPr>
            <p:ph type="title"/>
          </p:nvPr>
        </p:nvSpPr>
        <p:spPr/>
        <p:txBody>
          <a:bodyPr/>
          <a:lstStyle/>
          <a:p>
            <a:r>
              <a:rPr lang="it-IT" b="1" dirty="0" smtClean="0"/>
              <a:t>Due tipi di atteggiamenti</a:t>
            </a:r>
            <a:endParaRPr lang="it-IT" b="1"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Tableau de base de </a:t>
            </a:r>
            <a:r>
              <a:rPr lang="it-IT" dirty="0" err="1" smtClean="0"/>
              <a:t>Vinay</a:t>
            </a:r>
            <a:r>
              <a:rPr lang="it-IT" dirty="0" smtClean="0"/>
              <a:t> </a:t>
            </a:r>
            <a:r>
              <a:rPr lang="it-IT" dirty="0" err="1" smtClean="0"/>
              <a:t>et</a:t>
            </a:r>
            <a:r>
              <a:rPr lang="it-IT" dirty="0" smtClean="0"/>
              <a:t> </a:t>
            </a:r>
            <a:r>
              <a:rPr lang="it-IT" dirty="0" err="1" smtClean="0"/>
              <a:t>Darbelnet</a:t>
            </a:r>
            <a:endParaRPr lang="it-IT" dirty="0"/>
          </a:p>
        </p:txBody>
      </p:sp>
      <p:sp>
        <p:nvSpPr>
          <p:cNvPr id="3" name="Segnaposto piè di pagina 2"/>
          <p:cNvSpPr>
            <a:spLocks noGrp="1"/>
          </p:cNvSpPr>
          <p:nvPr>
            <p:ph type="ftr" sz="quarter" idx="11"/>
          </p:nvPr>
        </p:nvSpPr>
        <p:spPr/>
        <p:txBody>
          <a:bodyPr/>
          <a:lstStyle/>
          <a:p>
            <a:r>
              <a:rPr lang="it-IT" smtClean="0"/>
              <a:t>Alessandrini Sabrina _ Università di Macerata</a:t>
            </a:r>
            <a:endParaRPr lang="it-IT"/>
          </a:p>
        </p:txBody>
      </p:sp>
      <p:sp>
        <p:nvSpPr>
          <p:cNvPr id="4" name="Segnaposto numero diapositiva 3"/>
          <p:cNvSpPr>
            <a:spLocks noGrp="1"/>
          </p:cNvSpPr>
          <p:nvPr>
            <p:ph type="sldNum" sz="quarter" idx="12"/>
          </p:nvPr>
        </p:nvSpPr>
        <p:spPr/>
        <p:txBody>
          <a:bodyPr/>
          <a:lstStyle/>
          <a:p>
            <a:fld id="{8E1BA9F5-FEC7-449B-9A77-1FA26A0B8BD4}" type="slidenum">
              <a:rPr lang="it-IT" smtClean="0"/>
              <a:pPr/>
              <a:t>27</a:t>
            </a:fld>
            <a:endParaRPr lang="it-IT"/>
          </a:p>
        </p:txBody>
      </p:sp>
      <p:graphicFrame>
        <p:nvGraphicFramePr>
          <p:cNvPr id="6" name="Segnaposto contenuto 5"/>
          <p:cNvGraphicFramePr>
            <a:graphicFrameLocks noGrp="1"/>
          </p:cNvGraphicFramePr>
          <p:nvPr>
            <p:ph sz="quarter" idx="1"/>
          </p:nvPr>
        </p:nvGraphicFramePr>
        <p:xfrm>
          <a:off x="301625" y="1527175"/>
          <a:ext cx="8504238" cy="2595880"/>
        </p:xfrm>
        <a:graphic>
          <a:graphicData uri="http://schemas.openxmlformats.org/drawingml/2006/table">
            <a:tbl>
              <a:tblPr firstRow="1" bandRow="1">
                <a:tableStyleId>{5C22544A-7EE6-4342-B048-85BDC9FD1C3A}</a:tableStyleId>
              </a:tblPr>
              <a:tblGrid>
                <a:gridCol w="4252119"/>
                <a:gridCol w="4252119"/>
              </a:tblGrid>
              <a:tr h="370840">
                <a:tc rowSpan="3">
                  <a:txBody>
                    <a:bodyPr/>
                    <a:lstStyle/>
                    <a:p>
                      <a:endParaRPr lang="it-IT" b="1" dirty="0" smtClean="0">
                        <a:solidFill>
                          <a:schemeClr val="accent1">
                            <a:lumMod val="50000"/>
                          </a:schemeClr>
                        </a:solidFill>
                      </a:endParaRPr>
                    </a:p>
                    <a:p>
                      <a:r>
                        <a:rPr lang="it-IT" b="1" dirty="0" smtClean="0">
                          <a:solidFill>
                            <a:schemeClr val="accent1">
                              <a:lumMod val="50000"/>
                            </a:schemeClr>
                          </a:solidFill>
                        </a:rPr>
                        <a:t>TRADUCTION DIRECTE</a:t>
                      </a:r>
                      <a:endParaRPr lang="it-IT" b="1" dirty="0">
                        <a:solidFill>
                          <a:schemeClr val="accent1">
                            <a:lumMod val="50000"/>
                          </a:schemeClr>
                        </a:solidFill>
                      </a:endParaRPr>
                    </a:p>
                  </a:txBody>
                  <a:tcPr>
                    <a:solidFill>
                      <a:schemeClr val="accent1">
                        <a:lumMod val="20000"/>
                        <a:lumOff val="80000"/>
                      </a:schemeClr>
                    </a:solidFill>
                  </a:tcPr>
                </a:tc>
                <a:tc>
                  <a:txBody>
                    <a:bodyPr/>
                    <a:lstStyle/>
                    <a:p>
                      <a:r>
                        <a:rPr lang="it-IT" b="0" dirty="0" smtClean="0">
                          <a:solidFill>
                            <a:schemeClr val="accent1">
                              <a:lumMod val="50000"/>
                            </a:schemeClr>
                          </a:solidFill>
                        </a:rPr>
                        <a:t>EMPRUNT</a:t>
                      </a:r>
                      <a:endParaRPr lang="it-IT" b="0" dirty="0">
                        <a:solidFill>
                          <a:schemeClr val="accent1">
                            <a:lumMod val="50000"/>
                          </a:schemeClr>
                        </a:solidFill>
                      </a:endParaRPr>
                    </a:p>
                  </a:txBody>
                  <a:tcPr>
                    <a:solidFill>
                      <a:schemeClr val="accent1">
                        <a:lumMod val="20000"/>
                        <a:lumOff val="80000"/>
                      </a:schemeClr>
                    </a:solidFill>
                  </a:tcPr>
                </a:tc>
              </a:tr>
              <a:tr h="370840">
                <a:tc vMerge="1">
                  <a:txBody>
                    <a:bodyPr/>
                    <a:lstStyle/>
                    <a:p>
                      <a:endParaRPr lang="it-IT" dirty="0"/>
                    </a:p>
                  </a:txBody>
                  <a:tcPr/>
                </a:tc>
                <a:tc>
                  <a:txBody>
                    <a:bodyPr/>
                    <a:lstStyle/>
                    <a:p>
                      <a:pPr marL="0" algn="l" rtl="0" eaLnBrk="1" latinLnBrk="0" hangingPunct="1"/>
                      <a:r>
                        <a:rPr kumimoji="0" lang="it-IT" b="0" kern="1200" dirty="0" smtClean="0">
                          <a:solidFill>
                            <a:schemeClr val="accent1">
                              <a:lumMod val="50000"/>
                            </a:schemeClr>
                          </a:solidFill>
                          <a:latin typeface="+mn-lt"/>
                          <a:ea typeface="+mn-ea"/>
                          <a:cs typeface="+mn-cs"/>
                        </a:rPr>
                        <a:t>CALQUE</a:t>
                      </a:r>
                    </a:p>
                  </a:txBody>
                  <a:tcPr/>
                </a:tc>
              </a:tr>
              <a:tr h="370840">
                <a:tc vMerge="1">
                  <a:txBody>
                    <a:bodyPr/>
                    <a:lstStyle/>
                    <a:p>
                      <a:endParaRPr lang="it-IT" dirty="0"/>
                    </a:p>
                  </a:txBody>
                  <a:tcPr/>
                </a:tc>
                <a:tc>
                  <a:txBody>
                    <a:bodyPr/>
                    <a:lstStyle/>
                    <a:p>
                      <a:pPr marL="0" algn="l" rtl="0" eaLnBrk="1" latinLnBrk="0" hangingPunct="1"/>
                      <a:r>
                        <a:rPr kumimoji="0" lang="it-IT" b="0" kern="1200" dirty="0" smtClean="0">
                          <a:solidFill>
                            <a:schemeClr val="accent1">
                              <a:lumMod val="50000"/>
                            </a:schemeClr>
                          </a:solidFill>
                          <a:latin typeface="+mn-lt"/>
                          <a:ea typeface="+mn-ea"/>
                          <a:cs typeface="+mn-cs"/>
                        </a:rPr>
                        <a:t>TRADUCTION LITTÉRALE </a:t>
                      </a:r>
                    </a:p>
                  </a:txBody>
                  <a:tcPr/>
                </a:tc>
              </a:tr>
              <a:tr h="370840">
                <a:tc rowSpan="4">
                  <a:txBody>
                    <a:bodyPr/>
                    <a:lstStyle/>
                    <a:p>
                      <a:pPr marL="0" algn="l" rtl="0" eaLnBrk="1" latinLnBrk="0" hangingPunct="1"/>
                      <a:endParaRPr kumimoji="0" lang="it-IT" b="1" kern="1200" dirty="0" smtClean="0">
                        <a:solidFill>
                          <a:schemeClr val="accent1">
                            <a:lumMod val="50000"/>
                          </a:schemeClr>
                        </a:solidFill>
                        <a:latin typeface="+mn-lt"/>
                        <a:ea typeface="+mn-ea"/>
                        <a:cs typeface="+mn-cs"/>
                      </a:endParaRPr>
                    </a:p>
                    <a:p>
                      <a:pPr marL="0" algn="l" rtl="0" eaLnBrk="1" latinLnBrk="0" hangingPunct="1"/>
                      <a:endParaRPr kumimoji="0" lang="it-IT" b="1" kern="1200" dirty="0" smtClean="0">
                        <a:solidFill>
                          <a:schemeClr val="accent1">
                            <a:lumMod val="50000"/>
                          </a:schemeClr>
                        </a:solidFill>
                        <a:latin typeface="+mn-lt"/>
                        <a:ea typeface="+mn-ea"/>
                        <a:cs typeface="+mn-cs"/>
                      </a:endParaRPr>
                    </a:p>
                    <a:p>
                      <a:pPr marL="0" algn="l" rtl="0" eaLnBrk="1" latinLnBrk="0" hangingPunct="1"/>
                      <a:r>
                        <a:rPr kumimoji="0" lang="it-IT" b="1" kern="1200" dirty="0" smtClean="0">
                          <a:solidFill>
                            <a:schemeClr val="accent1">
                              <a:lumMod val="50000"/>
                            </a:schemeClr>
                          </a:solidFill>
                          <a:latin typeface="+mn-lt"/>
                          <a:ea typeface="+mn-ea"/>
                          <a:cs typeface="+mn-cs"/>
                        </a:rPr>
                        <a:t>TRADUCTION OBLIQUE</a:t>
                      </a:r>
                    </a:p>
                  </a:txBody>
                  <a:tcPr/>
                </a:tc>
                <a:tc>
                  <a:txBody>
                    <a:bodyPr/>
                    <a:lstStyle/>
                    <a:p>
                      <a:pPr marL="0" algn="l" rtl="0" eaLnBrk="1" latinLnBrk="0" hangingPunct="1"/>
                      <a:r>
                        <a:rPr kumimoji="0" lang="it-IT" b="0" kern="1200" dirty="0" smtClean="0">
                          <a:solidFill>
                            <a:schemeClr val="accent1">
                              <a:lumMod val="50000"/>
                            </a:schemeClr>
                          </a:solidFill>
                          <a:latin typeface="+mn-lt"/>
                          <a:ea typeface="+mn-ea"/>
                          <a:cs typeface="+mn-cs"/>
                        </a:rPr>
                        <a:t>TRANSPOSITON</a:t>
                      </a:r>
                    </a:p>
                  </a:txBody>
                  <a:tcPr/>
                </a:tc>
              </a:tr>
              <a:tr h="370840">
                <a:tc vMerge="1">
                  <a:txBody>
                    <a:bodyPr/>
                    <a:lstStyle/>
                    <a:p>
                      <a:endParaRPr lang="it-IT" dirty="0"/>
                    </a:p>
                  </a:txBody>
                  <a:tcPr/>
                </a:tc>
                <a:tc>
                  <a:txBody>
                    <a:bodyPr/>
                    <a:lstStyle/>
                    <a:p>
                      <a:pPr marL="0" algn="l" rtl="0" eaLnBrk="1" latinLnBrk="0" hangingPunct="1"/>
                      <a:r>
                        <a:rPr kumimoji="0" lang="it-IT" b="0" kern="1200" dirty="0" smtClean="0">
                          <a:solidFill>
                            <a:schemeClr val="accent1">
                              <a:lumMod val="50000"/>
                            </a:schemeClr>
                          </a:solidFill>
                          <a:latin typeface="+mn-lt"/>
                          <a:ea typeface="+mn-ea"/>
                          <a:cs typeface="+mn-cs"/>
                        </a:rPr>
                        <a:t>MODULATION</a:t>
                      </a:r>
                    </a:p>
                  </a:txBody>
                  <a:tcPr/>
                </a:tc>
              </a:tr>
              <a:tr h="370840">
                <a:tc vMerge="1">
                  <a:txBody>
                    <a:bodyPr/>
                    <a:lstStyle/>
                    <a:p>
                      <a:endParaRPr lang="it-IT" dirty="0"/>
                    </a:p>
                  </a:txBody>
                  <a:tcPr/>
                </a:tc>
                <a:tc>
                  <a:txBody>
                    <a:bodyPr/>
                    <a:lstStyle/>
                    <a:p>
                      <a:pPr marL="0" algn="l" rtl="0" eaLnBrk="1" latinLnBrk="0" hangingPunct="1"/>
                      <a:r>
                        <a:rPr kumimoji="0" lang="it-IT" b="0" kern="1200" dirty="0" smtClean="0">
                          <a:solidFill>
                            <a:schemeClr val="accent1">
                              <a:lumMod val="50000"/>
                            </a:schemeClr>
                          </a:solidFill>
                          <a:latin typeface="+mn-lt"/>
                          <a:ea typeface="+mn-ea"/>
                          <a:cs typeface="+mn-cs"/>
                        </a:rPr>
                        <a:t>ÉQUIVALENCE </a:t>
                      </a:r>
                    </a:p>
                  </a:txBody>
                  <a:tcPr/>
                </a:tc>
              </a:tr>
              <a:tr h="370840">
                <a:tc vMerge="1">
                  <a:txBody>
                    <a:bodyPr/>
                    <a:lstStyle/>
                    <a:p>
                      <a:endParaRPr lang="it-IT" dirty="0"/>
                    </a:p>
                  </a:txBody>
                  <a:tcPr/>
                </a:tc>
                <a:tc>
                  <a:txBody>
                    <a:bodyPr/>
                    <a:lstStyle/>
                    <a:p>
                      <a:pPr marL="0" algn="l" rtl="0" eaLnBrk="1" latinLnBrk="0" hangingPunct="1"/>
                      <a:r>
                        <a:rPr kumimoji="0" lang="it-IT" b="0" kern="1200" dirty="0" smtClean="0">
                          <a:solidFill>
                            <a:schemeClr val="accent1">
                              <a:lumMod val="50000"/>
                            </a:schemeClr>
                          </a:solidFill>
                          <a:latin typeface="+mn-lt"/>
                          <a:ea typeface="+mn-ea"/>
                          <a:cs typeface="+mn-cs"/>
                        </a:rPr>
                        <a:t>ADAPTATION</a:t>
                      </a:r>
                    </a:p>
                  </a:txBody>
                  <a:tcPr/>
                </a:tc>
              </a:tr>
            </a:tbl>
          </a:graphicData>
        </a:graphic>
      </p:graphicFrame>
      <p:sp>
        <p:nvSpPr>
          <p:cNvPr id="7" name="CasellaDiTesto 6"/>
          <p:cNvSpPr txBox="1"/>
          <p:nvPr/>
        </p:nvSpPr>
        <p:spPr>
          <a:xfrm>
            <a:off x="179512" y="4293096"/>
            <a:ext cx="8784976" cy="2031325"/>
          </a:xfrm>
          <a:prstGeom prst="rect">
            <a:avLst/>
          </a:prstGeom>
          <a:noFill/>
        </p:spPr>
        <p:txBody>
          <a:bodyPr wrap="square" rtlCol="0">
            <a:spAutoFit/>
          </a:bodyPr>
          <a:lstStyle/>
          <a:p>
            <a:pPr>
              <a:buFont typeface="Arial" pitchFamily="34" charset="0"/>
              <a:buChar char="•"/>
            </a:pPr>
            <a:r>
              <a:rPr lang="it-IT" dirty="0" smtClean="0"/>
              <a:t> Censura del concetto di ‘</a:t>
            </a:r>
            <a:r>
              <a:rPr lang="it-IT" b="1" dirty="0" smtClean="0"/>
              <a:t>unità di traduzione</a:t>
            </a:r>
            <a:r>
              <a:rPr lang="it-IT" dirty="0" smtClean="0"/>
              <a:t>’</a:t>
            </a:r>
          </a:p>
          <a:p>
            <a:pPr>
              <a:buFont typeface="Arial" pitchFamily="34" charset="0"/>
              <a:buChar char="•"/>
            </a:pPr>
            <a:r>
              <a:rPr lang="it-IT" dirty="0" smtClean="0"/>
              <a:t>Uso restrittivo delle nozioni di </a:t>
            </a:r>
            <a:r>
              <a:rPr lang="it-IT" b="1" dirty="0" smtClean="0"/>
              <a:t>equivalenza</a:t>
            </a:r>
            <a:r>
              <a:rPr lang="it-IT" dirty="0" smtClean="0"/>
              <a:t>  e di </a:t>
            </a:r>
            <a:r>
              <a:rPr lang="it-IT" b="1" dirty="0" smtClean="0"/>
              <a:t>processo di traduzione</a:t>
            </a:r>
          </a:p>
          <a:p>
            <a:pPr>
              <a:buFont typeface="Arial" pitchFamily="34" charset="0"/>
              <a:buChar char="•"/>
            </a:pPr>
            <a:r>
              <a:rPr lang="it-IT" dirty="0" smtClean="0"/>
              <a:t>L’analisi del discorso porterà a parlare di </a:t>
            </a:r>
            <a:r>
              <a:rPr lang="it-IT" b="1" dirty="0" smtClean="0"/>
              <a:t>unità di senso, </a:t>
            </a:r>
            <a:r>
              <a:rPr lang="it-IT" dirty="0" smtClean="0"/>
              <a:t>poi di </a:t>
            </a:r>
            <a:r>
              <a:rPr lang="it-IT" b="1" dirty="0" smtClean="0"/>
              <a:t>unità di discorso, </a:t>
            </a:r>
            <a:r>
              <a:rPr lang="it-IT" dirty="0" smtClean="0"/>
              <a:t>condannando e cancellando il concetto di unità di traduzione </a:t>
            </a:r>
          </a:p>
          <a:p>
            <a:pPr>
              <a:buFont typeface="Arial" pitchFamily="34" charset="0"/>
              <a:buChar char="•"/>
            </a:pPr>
            <a:r>
              <a:rPr lang="it-IT" dirty="0" smtClean="0"/>
              <a:t>Il concetto di equivalenza come  insieme di corrispondenze fisse (cliché, proverbi, locuzioni) è eliminato e sostituito dall</a:t>
            </a:r>
            <a:r>
              <a:rPr lang="it-IT" b="1" dirty="0" smtClean="0"/>
              <a:t>’equivalenza del discorso </a:t>
            </a:r>
          </a:p>
          <a:p>
            <a:pPr>
              <a:buFont typeface="Arial" pitchFamily="34" charset="0"/>
              <a:buChar char="•"/>
            </a:pPr>
            <a:r>
              <a:rPr lang="it-IT" b="1" dirty="0" smtClean="0"/>
              <a:t>Traduzione = Equivalenza </a:t>
            </a:r>
            <a:r>
              <a:rPr lang="it-IT" dirty="0" smtClean="0"/>
              <a:t>(M. </a:t>
            </a:r>
            <a:r>
              <a:rPr lang="it-IT" dirty="0" err="1" smtClean="0"/>
              <a:t>Ballard</a:t>
            </a:r>
            <a:r>
              <a:rPr lang="it-IT" dirty="0" smtClean="0"/>
              <a:t>)</a:t>
            </a:r>
            <a:endParaRPr lang="it-IT"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solidFill>
                  <a:schemeClr val="bg1">
                    <a:lumMod val="50000"/>
                  </a:schemeClr>
                </a:solidFill>
              </a:rPr>
              <a:t>Modello di M. </a:t>
            </a:r>
            <a:r>
              <a:rPr lang="it-IT" dirty="0" err="1" smtClean="0">
                <a:solidFill>
                  <a:schemeClr val="bg1">
                    <a:lumMod val="50000"/>
                  </a:schemeClr>
                </a:solidFill>
              </a:rPr>
              <a:t>Ballard</a:t>
            </a:r>
            <a:r>
              <a:rPr lang="it-IT" dirty="0" smtClean="0">
                <a:solidFill>
                  <a:schemeClr val="bg1">
                    <a:lumMod val="50000"/>
                  </a:schemeClr>
                </a:solidFill>
              </a:rPr>
              <a:t> (traduzione = equivalenza)</a:t>
            </a:r>
            <a:endParaRPr lang="it-IT" dirty="0">
              <a:solidFill>
                <a:schemeClr val="bg1">
                  <a:lumMod val="50000"/>
                </a:schemeClr>
              </a:solidFill>
            </a:endParaRPr>
          </a:p>
        </p:txBody>
      </p:sp>
      <p:sp>
        <p:nvSpPr>
          <p:cNvPr id="3" name="Segnaposto piè di pagina 2"/>
          <p:cNvSpPr>
            <a:spLocks noGrp="1"/>
          </p:cNvSpPr>
          <p:nvPr>
            <p:ph type="ftr" sz="quarter" idx="11"/>
          </p:nvPr>
        </p:nvSpPr>
        <p:spPr/>
        <p:txBody>
          <a:bodyPr/>
          <a:lstStyle/>
          <a:p>
            <a:r>
              <a:rPr lang="it-IT" smtClean="0"/>
              <a:t>Alessandrini Sabrina _ Università di Macerata</a:t>
            </a:r>
            <a:endParaRPr lang="it-IT"/>
          </a:p>
        </p:txBody>
      </p:sp>
      <p:sp>
        <p:nvSpPr>
          <p:cNvPr id="4" name="Segnaposto numero diapositiva 3"/>
          <p:cNvSpPr>
            <a:spLocks noGrp="1"/>
          </p:cNvSpPr>
          <p:nvPr>
            <p:ph type="sldNum" sz="quarter" idx="12"/>
          </p:nvPr>
        </p:nvSpPr>
        <p:spPr/>
        <p:txBody>
          <a:bodyPr/>
          <a:lstStyle/>
          <a:p>
            <a:fld id="{8E1BA9F5-FEC7-449B-9A77-1FA26A0B8BD4}" type="slidenum">
              <a:rPr lang="it-IT" smtClean="0"/>
              <a:pPr/>
              <a:t>28</a:t>
            </a:fld>
            <a:endParaRPr lang="it-IT"/>
          </a:p>
        </p:txBody>
      </p:sp>
      <p:sp>
        <p:nvSpPr>
          <p:cNvPr id="6" name="Ovale 5"/>
          <p:cNvSpPr/>
          <p:nvPr/>
        </p:nvSpPr>
        <p:spPr>
          <a:xfrm>
            <a:off x="3059832" y="3284984"/>
            <a:ext cx="2664296" cy="8640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smtClean="0"/>
              <a:t>7 </a:t>
            </a:r>
            <a:r>
              <a:rPr lang="it-IT" b="1" dirty="0" err="1" smtClean="0"/>
              <a:t>opérations</a:t>
            </a:r>
            <a:r>
              <a:rPr lang="it-IT" b="1" dirty="0" smtClean="0"/>
              <a:t> de </a:t>
            </a:r>
            <a:r>
              <a:rPr lang="it-IT" b="1" dirty="0" err="1" smtClean="0"/>
              <a:t>traduction</a:t>
            </a:r>
            <a:endParaRPr lang="it-IT" b="1" dirty="0"/>
          </a:p>
        </p:txBody>
      </p:sp>
      <p:sp>
        <p:nvSpPr>
          <p:cNvPr id="7" name="Rettangolo arrotondato 6"/>
          <p:cNvSpPr/>
          <p:nvPr/>
        </p:nvSpPr>
        <p:spPr>
          <a:xfrm>
            <a:off x="3347864" y="2492896"/>
            <a:ext cx="2066528" cy="5760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err="1" smtClean="0"/>
              <a:t>Equivalences</a:t>
            </a:r>
            <a:r>
              <a:rPr lang="it-IT" dirty="0" smtClean="0"/>
              <a:t> </a:t>
            </a:r>
            <a:r>
              <a:rPr lang="it-IT" dirty="0" err="1" smtClean="0"/>
              <a:t>directes</a:t>
            </a:r>
            <a:endParaRPr lang="it-IT" dirty="0"/>
          </a:p>
        </p:txBody>
      </p:sp>
      <p:sp>
        <p:nvSpPr>
          <p:cNvPr id="8" name="Segnaposto contenuto 7"/>
          <p:cNvSpPr>
            <a:spLocks noGrp="1"/>
          </p:cNvSpPr>
          <p:nvPr>
            <p:ph sz="quarter" idx="1"/>
          </p:nvPr>
        </p:nvSpPr>
        <p:spPr>
          <a:xfrm>
            <a:off x="3347864" y="4365104"/>
            <a:ext cx="2160240" cy="5760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62500" lnSpcReduction="20000"/>
          </a:bodyPr>
          <a:lstStyle/>
          <a:p>
            <a:pPr algn="ctr"/>
            <a:r>
              <a:rPr lang="it-IT" dirty="0" err="1" smtClean="0"/>
              <a:t>Equivalences</a:t>
            </a:r>
            <a:r>
              <a:rPr lang="it-IT" dirty="0" smtClean="0"/>
              <a:t> </a:t>
            </a:r>
            <a:r>
              <a:rPr lang="it-IT" dirty="0" err="1" smtClean="0"/>
              <a:t>indirectes</a:t>
            </a:r>
            <a:endParaRPr lang="it-IT" dirty="0"/>
          </a:p>
        </p:txBody>
      </p:sp>
      <p:sp>
        <p:nvSpPr>
          <p:cNvPr id="9" name="Rettangolo arrotondato 8"/>
          <p:cNvSpPr/>
          <p:nvPr/>
        </p:nvSpPr>
        <p:spPr>
          <a:xfrm>
            <a:off x="3923928" y="1700808"/>
            <a:ext cx="914400" cy="5040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t>Le </a:t>
            </a:r>
            <a:r>
              <a:rPr lang="it-IT" dirty="0" err="1" smtClean="0"/>
              <a:t>calque</a:t>
            </a:r>
            <a:endParaRPr lang="it-IT" dirty="0"/>
          </a:p>
        </p:txBody>
      </p:sp>
      <p:sp>
        <p:nvSpPr>
          <p:cNvPr id="10" name="Rettangolo arrotondato 9"/>
          <p:cNvSpPr/>
          <p:nvPr/>
        </p:nvSpPr>
        <p:spPr>
          <a:xfrm>
            <a:off x="971600" y="1700808"/>
            <a:ext cx="1850504" cy="5760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t>La </a:t>
            </a:r>
            <a:r>
              <a:rPr lang="it-IT" dirty="0" err="1" smtClean="0"/>
              <a:t>transcription</a:t>
            </a:r>
            <a:endParaRPr lang="it-IT" dirty="0"/>
          </a:p>
        </p:txBody>
      </p:sp>
      <p:sp>
        <p:nvSpPr>
          <p:cNvPr id="11" name="Rettangolo arrotondato 10"/>
          <p:cNvSpPr/>
          <p:nvPr/>
        </p:nvSpPr>
        <p:spPr>
          <a:xfrm>
            <a:off x="6156176" y="1628800"/>
            <a:ext cx="2160240" cy="5760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t>La </a:t>
            </a:r>
            <a:r>
              <a:rPr lang="it-IT" dirty="0" err="1" smtClean="0"/>
              <a:t>traduction</a:t>
            </a:r>
            <a:r>
              <a:rPr lang="it-IT" dirty="0" smtClean="0"/>
              <a:t> </a:t>
            </a:r>
            <a:r>
              <a:rPr lang="it-IT" dirty="0" err="1" smtClean="0"/>
              <a:t>littéraire</a:t>
            </a:r>
            <a:endParaRPr lang="it-IT" dirty="0"/>
          </a:p>
        </p:txBody>
      </p:sp>
      <p:sp>
        <p:nvSpPr>
          <p:cNvPr id="12" name="Rettangolo arrotondato 11"/>
          <p:cNvSpPr/>
          <p:nvPr/>
        </p:nvSpPr>
        <p:spPr>
          <a:xfrm>
            <a:off x="3347864" y="5157192"/>
            <a:ext cx="2232248" cy="5040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t>La </a:t>
            </a:r>
            <a:r>
              <a:rPr lang="it-IT" dirty="0" err="1" smtClean="0"/>
              <a:t>modulation</a:t>
            </a:r>
            <a:r>
              <a:rPr lang="it-IT" dirty="0" smtClean="0"/>
              <a:t> libre</a:t>
            </a:r>
            <a:endParaRPr lang="it-IT" dirty="0"/>
          </a:p>
        </p:txBody>
      </p:sp>
      <p:sp>
        <p:nvSpPr>
          <p:cNvPr id="13" name="Rettangolo arrotondato 12"/>
          <p:cNvSpPr/>
          <p:nvPr/>
        </p:nvSpPr>
        <p:spPr>
          <a:xfrm>
            <a:off x="3347864" y="5733256"/>
            <a:ext cx="2232248" cy="5760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t>La </a:t>
            </a:r>
            <a:r>
              <a:rPr lang="it-IT" dirty="0" err="1" smtClean="0"/>
              <a:t>modulation</a:t>
            </a:r>
            <a:r>
              <a:rPr lang="it-IT" dirty="0" smtClean="0"/>
              <a:t> </a:t>
            </a:r>
            <a:r>
              <a:rPr lang="it-IT" dirty="0" err="1" smtClean="0"/>
              <a:t>obligatoire</a:t>
            </a:r>
            <a:endParaRPr lang="it-IT" dirty="0"/>
          </a:p>
        </p:txBody>
      </p:sp>
      <p:sp>
        <p:nvSpPr>
          <p:cNvPr id="14" name="Rettangolo arrotondato 13"/>
          <p:cNvSpPr/>
          <p:nvPr/>
        </p:nvSpPr>
        <p:spPr>
          <a:xfrm>
            <a:off x="395536" y="4437112"/>
            <a:ext cx="2016224" cy="5040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t>La </a:t>
            </a:r>
            <a:r>
              <a:rPr lang="it-IT" dirty="0" err="1" smtClean="0"/>
              <a:t>transcription</a:t>
            </a:r>
            <a:endParaRPr lang="it-IT" dirty="0"/>
          </a:p>
        </p:txBody>
      </p:sp>
      <p:sp>
        <p:nvSpPr>
          <p:cNvPr id="15" name="Rettangolo arrotondato 14"/>
          <p:cNvSpPr/>
          <p:nvPr/>
        </p:nvSpPr>
        <p:spPr>
          <a:xfrm>
            <a:off x="6300192" y="4509120"/>
            <a:ext cx="2232248"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t>L’</a:t>
            </a:r>
            <a:r>
              <a:rPr lang="it-IT" dirty="0" err="1" smtClean="0"/>
              <a:t>adaptation</a:t>
            </a:r>
            <a:endParaRPr lang="it-IT" dirty="0"/>
          </a:p>
        </p:txBody>
      </p:sp>
      <p:cxnSp>
        <p:nvCxnSpPr>
          <p:cNvPr id="17" name="Connettore 2 16"/>
          <p:cNvCxnSpPr>
            <a:stCxn id="7" idx="0"/>
            <a:endCxn id="9" idx="2"/>
          </p:cNvCxnSpPr>
          <p:nvPr/>
        </p:nvCxnSpPr>
        <p:spPr>
          <a:xfrm flipV="1">
            <a:off x="4381128" y="2204864"/>
            <a:ext cx="0"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Connettore 2 21"/>
          <p:cNvCxnSpPr>
            <a:stCxn id="6" idx="0"/>
            <a:endCxn id="7" idx="2"/>
          </p:cNvCxnSpPr>
          <p:nvPr/>
        </p:nvCxnSpPr>
        <p:spPr>
          <a:xfrm flipH="1" flipV="1">
            <a:off x="4381128" y="3068960"/>
            <a:ext cx="10852" cy="2160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Connettore 2 23"/>
          <p:cNvCxnSpPr>
            <a:stCxn id="6" idx="4"/>
            <a:endCxn id="8" idx="0"/>
          </p:cNvCxnSpPr>
          <p:nvPr/>
        </p:nvCxnSpPr>
        <p:spPr>
          <a:xfrm>
            <a:off x="4391980" y="4149080"/>
            <a:ext cx="36004" cy="2160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1" name="Connettore 2 30"/>
          <p:cNvCxnSpPr>
            <a:stCxn id="8" idx="2"/>
          </p:cNvCxnSpPr>
          <p:nvPr/>
        </p:nvCxnSpPr>
        <p:spPr>
          <a:xfrm>
            <a:off x="4427984" y="4941168"/>
            <a:ext cx="0" cy="14401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4" name="Connettore 2 33"/>
          <p:cNvCxnSpPr/>
          <p:nvPr/>
        </p:nvCxnSpPr>
        <p:spPr>
          <a:xfrm flipV="1">
            <a:off x="5580112" y="2276872"/>
            <a:ext cx="1008112" cy="57606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6" name="Connettore 2 35"/>
          <p:cNvCxnSpPr/>
          <p:nvPr/>
        </p:nvCxnSpPr>
        <p:spPr>
          <a:xfrm flipH="1" flipV="1">
            <a:off x="2483768" y="2420888"/>
            <a:ext cx="792088" cy="4320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8" name="Connettore 2 37"/>
          <p:cNvCxnSpPr/>
          <p:nvPr/>
        </p:nvCxnSpPr>
        <p:spPr>
          <a:xfrm>
            <a:off x="5652120" y="4653136"/>
            <a:ext cx="576064" cy="7200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0" name="Connettore 2 39"/>
          <p:cNvCxnSpPr/>
          <p:nvPr/>
        </p:nvCxnSpPr>
        <p:spPr>
          <a:xfrm flipH="1">
            <a:off x="2483768" y="4509120"/>
            <a:ext cx="792088" cy="2160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01752" y="228600"/>
            <a:ext cx="8534400" cy="896144"/>
          </a:xfrm>
        </p:spPr>
        <p:txBody>
          <a:bodyPr>
            <a:normAutofit fontScale="90000"/>
          </a:bodyPr>
          <a:lstStyle/>
          <a:p>
            <a:r>
              <a:rPr lang="it-IT" b="1" dirty="0" smtClean="0"/>
              <a:t>Le equivalenze dirette</a:t>
            </a:r>
            <a:r>
              <a:rPr lang="it-IT" dirty="0" smtClean="0"/>
              <a:t/>
            </a:r>
            <a:br>
              <a:rPr lang="it-IT" dirty="0" smtClean="0"/>
            </a:br>
            <a:r>
              <a:rPr lang="it-IT" b="1" dirty="0" smtClean="0"/>
              <a:t>Trascrizione</a:t>
            </a:r>
            <a:endParaRPr lang="it-IT" b="1" dirty="0"/>
          </a:p>
        </p:txBody>
      </p:sp>
      <p:sp>
        <p:nvSpPr>
          <p:cNvPr id="3" name="Segnaposto piè di pagina 2"/>
          <p:cNvSpPr>
            <a:spLocks noGrp="1"/>
          </p:cNvSpPr>
          <p:nvPr>
            <p:ph type="ftr" sz="quarter" idx="11"/>
          </p:nvPr>
        </p:nvSpPr>
        <p:spPr/>
        <p:txBody>
          <a:bodyPr/>
          <a:lstStyle/>
          <a:p>
            <a:r>
              <a:rPr lang="it-IT" smtClean="0"/>
              <a:t>Alessandrini Sabrina _ Università di Macerata</a:t>
            </a:r>
            <a:endParaRPr lang="it-IT"/>
          </a:p>
        </p:txBody>
      </p:sp>
      <p:sp>
        <p:nvSpPr>
          <p:cNvPr id="4" name="Segnaposto numero diapositiva 3"/>
          <p:cNvSpPr>
            <a:spLocks noGrp="1"/>
          </p:cNvSpPr>
          <p:nvPr>
            <p:ph type="sldNum" sz="quarter" idx="12"/>
          </p:nvPr>
        </p:nvSpPr>
        <p:spPr/>
        <p:txBody>
          <a:bodyPr/>
          <a:lstStyle/>
          <a:p>
            <a:fld id="{8E1BA9F5-FEC7-449B-9A77-1FA26A0B8BD4}" type="slidenum">
              <a:rPr lang="it-IT" smtClean="0"/>
              <a:pPr/>
              <a:t>29</a:t>
            </a:fld>
            <a:endParaRPr lang="it-IT"/>
          </a:p>
        </p:txBody>
      </p:sp>
      <p:sp>
        <p:nvSpPr>
          <p:cNvPr id="5" name="Segnaposto contenuto 4"/>
          <p:cNvSpPr>
            <a:spLocks noGrp="1"/>
          </p:cNvSpPr>
          <p:nvPr>
            <p:ph sz="quarter" idx="1"/>
          </p:nvPr>
        </p:nvSpPr>
        <p:spPr>
          <a:xfrm>
            <a:off x="179512" y="1527048"/>
            <a:ext cx="8784976" cy="4854280"/>
          </a:xfrm>
        </p:spPr>
        <p:txBody>
          <a:bodyPr/>
          <a:lstStyle/>
          <a:p>
            <a:pPr>
              <a:buNone/>
            </a:pPr>
            <a:r>
              <a:rPr lang="it-IT" b="1" dirty="0" smtClean="0"/>
              <a:t>	</a:t>
            </a:r>
            <a:r>
              <a:rPr lang="it-IT" sz="2600" b="1" dirty="0" smtClean="0">
                <a:solidFill>
                  <a:schemeClr val="tx2">
                    <a:lumMod val="50000"/>
                  </a:schemeClr>
                </a:solidFill>
              </a:rPr>
              <a:t>Trascrizione: parola, espressione, enunciato del testo di partenza trasferito nel testo di arrivo.</a:t>
            </a:r>
            <a:endParaRPr lang="it-IT" sz="2600" i="1" dirty="0" smtClean="0">
              <a:solidFill>
                <a:schemeClr val="tx2">
                  <a:lumMod val="50000"/>
                </a:schemeClr>
              </a:solidFill>
            </a:endParaRPr>
          </a:p>
          <a:p>
            <a:pPr>
              <a:buNone/>
            </a:pPr>
            <a:endParaRPr lang="it-IT" i="1" dirty="0"/>
          </a:p>
        </p:txBody>
      </p:sp>
      <p:graphicFrame>
        <p:nvGraphicFramePr>
          <p:cNvPr id="7" name="Tabella 6"/>
          <p:cNvGraphicFramePr>
            <a:graphicFrameLocks noGrp="1"/>
          </p:cNvGraphicFramePr>
          <p:nvPr/>
        </p:nvGraphicFramePr>
        <p:xfrm>
          <a:off x="251520" y="2564904"/>
          <a:ext cx="8784975" cy="4023360"/>
        </p:xfrm>
        <a:graphic>
          <a:graphicData uri="http://schemas.openxmlformats.org/drawingml/2006/table">
            <a:tbl>
              <a:tblPr firstRow="1" bandRow="1">
                <a:tableStyleId>{5C22544A-7EE6-4342-B048-85BDC9FD1C3A}</a:tableStyleId>
              </a:tblPr>
              <a:tblGrid>
                <a:gridCol w="2928325"/>
                <a:gridCol w="2928325"/>
                <a:gridCol w="2928325"/>
              </a:tblGrid>
              <a:tr h="864096">
                <a:tc>
                  <a:txBody>
                    <a:bodyPr/>
                    <a:lstStyle/>
                    <a:p>
                      <a:r>
                        <a:rPr lang="it-IT" dirty="0" smtClean="0"/>
                        <a:t>Versione originale.</a:t>
                      </a:r>
                    </a:p>
                    <a:p>
                      <a:r>
                        <a:rPr lang="it-IT" dirty="0" smtClean="0"/>
                        <a:t>(</a:t>
                      </a:r>
                      <a:r>
                        <a:rPr lang="it-IT" dirty="0" err="1" smtClean="0"/>
                        <a:t>Tomasi</a:t>
                      </a:r>
                      <a:r>
                        <a:rPr lang="it-IT" dirty="0" smtClean="0"/>
                        <a:t> di Lampedusa)</a:t>
                      </a:r>
                      <a:endParaRPr lang="it-IT" dirty="0"/>
                    </a:p>
                  </a:txBody>
                  <a:tcPr/>
                </a:tc>
                <a:tc>
                  <a:txBody>
                    <a:bodyPr/>
                    <a:lstStyle/>
                    <a:p>
                      <a:r>
                        <a:rPr lang="it-IT" dirty="0" smtClean="0"/>
                        <a:t>Traduzione F. </a:t>
                      </a:r>
                      <a:r>
                        <a:rPr lang="it-IT" dirty="0" err="1" smtClean="0"/>
                        <a:t>Pézard</a:t>
                      </a:r>
                      <a:endParaRPr lang="it-IT" dirty="0"/>
                    </a:p>
                  </a:txBody>
                  <a:tcPr/>
                </a:tc>
                <a:tc>
                  <a:txBody>
                    <a:bodyPr/>
                    <a:lstStyle/>
                    <a:p>
                      <a:r>
                        <a:rPr lang="it-IT" dirty="0" smtClean="0"/>
                        <a:t>Traduzione </a:t>
                      </a:r>
                      <a:r>
                        <a:rPr lang="it-IT" dirty="0" err="1" smtClean="0"/>
                        <a:t>J.P.</a:t>
                      </a:r>
                      <a:r>
                        <a:rPr lang="it-IT" dirty="0" smtClean="0"/>
                        <a:t> </a:t>
                      </a:r>
                      <a:r>
                        <a:rPr lang="it-IT" dirty="0" err="1" smtClean="0"/>
                        <a:t>Manganaro</a:t>
                      </a:r>
                      <a:endParaRPr lang="it-IT" dirty="0"/>
                    </a:p>
                  </a:txBody>
                  <a:tcPr/>
                </a:tc>
              </a:tr>
              <a:tr h="3106865">
                <a:tc>
                  <a:txBody>
                    <a:bodyPr/>
                    <a:lstStyle/>
                    <a:p>
                      <a:r>
                        <a:rPr lang="it-IT" dirty="0" smtClean="0"/>
                        <a:t>Il padre del nostro gesuita era stato</a:t>
                      </a:r>
                      <a:r>
                        <a:rPr lang="it-IT" baseline="0" dirty="0" smtClean="0"/>
                        <a:t> </a:t>
                      </a:r>
                      <a:r>
                        <a:rPr lang="it-IT" b="1" baseline="0" dirty="0" smtClean="0"/>
                        <a:t>“soprastante” </a:t>
                      </a:r>
                      <a:r>
                        <a:rPr lang="it-IT" b="0" baseline="0" dirty="0" smtClean="0"/>
                        <a:t>di due feudi che l’Abbazia di S. </a:t>
                      </a:r>
                      <a:r>
                        <a:rPr lang="it-IT" b="0" baseline="0" dirty="0" err="1" smtClean="0"/>
                        <a:t>Eleuterio</a:t>
                      </a:r>
                      <a:r>
                        <a:rPr lang="it-IT" b="0" baseline="0" dirty="0" smtClean="0"/>
                        <a:t> si lusingava di possedere nel territorio di S. Cono. Mestiere questo di </a:t>
                      </a:r>
                      <a:r>
                        <a:rPr lang="it-IT" b="1" baseline="0" dirty="0" smtClean="0"/>
                        <a:t>“soprastante” </a:t>
                      </a:r>
                      <a:r>
                        <a:rPr lang="it-IT" b="0" baseline="0" dirty="0" smtClean="0"/>
                        <a:t>assai pericoloso allora, per la salute dell’anima e per quella del corpo.</a:t>
                      </a:r>
                      <a:endParaRPr lang="it-IT" b="0" dirty="0"/>
                    </a:p>
                  </a:txBody>
                  <a:tcPr/>
                </a:tc>
                <a:tc>
                  <a:txBody>
                    <a:bodyPr/>
                    <a:lstStyle/>
                    <a:p>
                      <a:r>
                        <a:rPr lang="fr-FR" noProof="0" dirty="0" smtClean="0"/>
                        <a:t>Le père du Jésuite avait été </a:t>
                      </a:r>
                      <a:r>
                        <a:rPr lang="fr-FR" b="1" noProof="0" dirty="0" smtClean="0"/>
                        <a:t>intendant  </a:t>
                      </a:r>
                      <a:r>
                        <a:rPr lang="fr-FR" b="0" noProof="0" dirty="0" smtClean="0"/>
                        <a:t>de deux fiefs que l’abbaye de Saint – Eleuthère se flattait de posséder sur le territoire de San </a:t>
                      </a:r>
                      <a:r>
                        <a:rPr lang="fr-FR" b="0" noProof="0" dirty="0" err="1" smtClean="0"/>
                        <a:t>Cono</a:t>
                      </a:r>
                      <a:r>
                        <a:rPr lang="fr-FR" b="0" noProof="0" dirty="0" smtClean="0"/>
                        <a:t>. Métier qui, en ce temps, n’allait pas sans danger pour la santé de l’âme et</a:t>
                      </a:r>
                      <a:r>
                        <a:rPr lang="fr-FR" b="0" baseline="0" noProof="0" dirty="0" smtClean="0"/>
                        <a:t> du corps.</a:t>
                      </a:r>
                      <a:endParaRPr lang="fr-FR" b="0" noProof="0" dirty="0"/>
                    </a:p>
                  </a:txBody>
                  <a:tcPr/>
                </a:tc>
                <a:tc>
                  <a:txBody>
                    <a:bodyPr/>
                    <a:lstStyle/>
                    <a:p>
                      <a:r>
                        <a:rPr lang="fr-FR" noProof="0" dirty="0" smtClean="0"/>
                        <a:t>Le père de notre Jésuite avait été </a:t>
                      </a:r>
                      <a:r>
                        <a:rPr lang="it-IT" b="1" baseline="0" dirty="0" smtClean="0"/>
                        <a:t>“soprastante”, </a:t>
                      </a:r>
                      <a:r>
                        <a:rPr lang="fr-FR" b="1" noProof="0" dirty="0" smtClean="0"/>
                        <a:t>intendant  </a:t>
                      </a:r>
                      <a:r>
                        <a:rPr lang="fr-FR" b="0" noProof="0" dirty="0" smtClean="0"/>
                        <a:t>de deux fiefs que l’abbaye de Saint – Eleuthère se flattait de posséder sur le territoire de San </a:t>
                      </a:r>
                      <a:r>
                        <a:rPr lang="fr-FR" b="0" noProof="0" dirty="0" err="1" smtClean="0"/>
                        <a:t>Cono</a:t>
                      </a:r>
                      <a:r>
                        <a:rPr lang="fr-FR" b="0" noProof="0" dirty="0" smtClean="0"/>
                        <a:t>. Le métier d’</a:t>
                      </a:r>
                      <a:r>
                        <a:rPr lang="fr-FR" b="1" noProof="0" dirty="0" smtClean="0"/>
                        <a:t> intendant  </a:t>
                      </a:r>
                      <a:r>
                        <a:rPr lang="fr-FR" b="0" noProof="0" dirty="0" smtClean="0"/>
                        <a:t>était alors très dangereux, pour le salut de l’âme  et pour celui du corps. </a:t>
                      </a:r>
                      <a:endParaRPr lang="it-IT" b="0" dirty="0"/>
                    </a:p>
                  </a:txBody>
                  <a:tcPr/>
                </a:tc>
              </a:tr>
            </a:tbl>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01752" y="188640"/>
            <a:ext cx="8534400" cy="936104"/>
          </a:xfrm>
        </p:spPr>
        <p:txBody>
          <a:bodyPr>
            <a:normAutofit fontScale="90000"/>
          </a:bodyPr>
          <a:lstStyle/>
          <a:p>
            <a:r>
              <a:rPr lang="it-IT" b="1" dirty="0" smtClean="0"/>
              <a:t>Le equivalenze dirette</a:t>
            </a:r>
            <a:r>
              <a:rPr lang="it-IT" dirty="0" smtClean="0"/>
              <a:t/>
            </a:r>
            <a:br>
              <a:rPr lang="it-IT" dirty="0" smtClean="0"/>
            </a:br>
            <a:r>
              <a:rPr lang="it-IT" b="1" dirty="0" smtClean="0"/>
              <a:t>i prestiti</a:t>
            </a:r>
            <a:endParaRPr lang="it-IT" dirty="0"/>
          </a:p>
        </p:txBody>
      </p:sp>
      <p:sp>
        <p:nvSpPr>
          <p:cNvPr id="3" name="Segnaposto piè di pagina 2"/>
          <p:cNvSpPr>
            <a:spLocks noGrp="1"/>
          </p:cNvSpPr>
          <p:nvPr>
            <p:ph type="ftr" sz="quarter" idx="11"/>
          </p:nvPr>
        </p:nvSpPr>
        <p:spPr/>
        <p:txBody>
          <a:bodyPr/>
          <a:lstStyle/>
          <a:p>
            <a:r>
              <a:rPr lang="it-IT" smtClean="0"/>
              <a:t>Alessandrini Sabrina _ Università di Macerata</a:t>
            </a:r>
            <a:endParaRPr lang="it-IT"/>
          </a:p>
        </p:txBody>
      </p:sp>
      <p:sp>
        <p:nvSpPr>
          <p:cNvPr id="4" name="Segnaposto numero diapositiva 3"/>
          <p:cNvSpPr>
            <a:spLocks noGrp="1"/>
          </p:cNvSpPr>
          <p:nvPr>
            <p:ph type="sldNum" sz="quarter" idx="12"/>
          </p:nvPr>
        </p:nvSpPr>
        <p:spPr/>
        <p:txBody>
          <a:bodyPr/>
          <a:lstStyle/>
          <a:p>
            <a:fld id="{8E1BA9F5-FEC7-449B-9A77-1FA26A0B8BD4}" type="slidenum">
              <a:rPr lang="it-IT" smtClean="0"/>
              <a:pPr/>
              <a:t>30</a:t>
            </a:fld>
            <a:endParaRPr lang="it-IT"/>
          </a:p>
        </p:txBody>
      </p:sp>
      <p:sp>
        <p:nvSpPr>
          <p:cNvPr id="5" name="Segnaposto contenuto 4"/>
          <p:cNvSpPr>
            <a:spLocks noGrp="1"/>
          </p:cNvSpPr>
          <p:nvPr>
            <p:ph sz="quarter" idx="1"/>
          </p:nvPr>
        </p:nvSpPr>
        <p:spPr>
          <a:xfrm>
            <a:off x="179512" y="1527048"/>
            <a:ext cx="8784976" cy="4926288"/>
          </a:xfrm>
        </p:spPr>
        <p:txBody>
          <a:bodyPr/>
          <a:lstStyle/>
          <a:p>
            <a:pPr>
              <a:buNone/>
            </a:pPr>
            <a:r>
              <a:rPr lang="it-IT" b="1" dirty="0" smtClean="0"/>
              <a:t>	</a:t>
            </a:r>
            <a:r>
              <a:rPr lang="it-IT" sz="2400" b="1" dirty="0" smtClean="0">
                <a:solidFill>
                  <a:schemeClr val="tx2">
                    <a:lumMod val="50000"/>
                  </a:schemeClr>
                </a:solidFill>
              </a:rPr>
              <a:t>Prestito: corrisponde ad una parola di una lingua straniera usata nella propria lingua materna. </a:t>
            </a:r>
          </a:p>
          <a:p>
            <a:pPr>
              <a:buNone/>
            </a:pPr>
            <a:endParaRPr lang="it-IT" sz="2400" b="1" dirty="0" smtClean="0">
              <a:solidFill>
                <a:schemeClr val="tx2">
                  <a:lumMod val="50000"/>
                </a:schemeClr>
              </a:solidFill>
            </a:endParaRPr>
          </a:p>
          <a:p>
            <a:pPr>
              <a:buNone/>
            </a:pPr>
            <a:endParaRPr lang="it-IT" sz="2400" b="1" dirty="0" smtClean="0">
              <a:solidFill>
                <a:schemeClr val="tx2">
                  <a:lumMod val="50000"/>
                </a:schemeClr>
              </a:solidFill>
            </a:endParaRPr>
          </a:p>
          <a:p>
            <a:pPr>
              <a:buNone/>
            </a:pPr>
            <a:endParaRPr lang="it-IT" sz="2600" b="1" dirty="0" smtClean="0">
              <a:solidFill>
                <a:schemeClr val="tx2">
                  <a:lumMod val="50000"/>
                </a:schemeClr>
              </a:solidFill>
            </a:endParaRPr>
          </a:p>
        </p:txBody>
      </p:sp>
      <p:graphicFrame>
        <p:nvGraphicFramePr>
          <p:cNvPr id="6" name="Tabella 5"/>
          <p:cNvGraphicFramePr>
            <a:graphicFrameLocks noGrp="1"/>
          </p:cNvGraphicFramePr>
          <p:nvPr/>
        </p:nvGraphicFramePr>
        <p:xfrm>
          <a:off x="179512" y="2780928"/>
          <a:ext cx="8712968" cy="2971532"/>
        </p:xfrm>
        <a:graphic>
          <a:graphicData uri="http://schemas.openxmlformats.org/drawingml/2006/table">
            <a:tbl>
              <a:tblPr firstRow="1" bandRow="1">
                <a:tableStyleId>{5C22544A-7EE6-4342-B048-85BDC9FD1C3A}</a:tableStyleId>
              </a:tblPr>
              <a:tblGrid>
                <a:gridCol w="4282645"/>
                <a:gridCol w="4430323"/>
              </a:tblGrid>
              <a:tr h="1040036">
                <a:tc>
                  <a:txBody>
                    <a:bodyPr/>
                    <a:lstStyle/>
                    <a:p>
                      <a:pPr algn="ctr"/>
                      <a:endParaRPr lang="it-IT" dirty="0" smtClean="0"/>
                    </a:p>
                    <a:p>
                      <a:pPr algn="ctr"/>
                      <a:r>
                        <a:rPr lang="it-IT" dirty="0" smtClean="0"/>
                        <a:t>VERSIONE</a:t>
                      </a:r>
                      <a:r>
                        <a:rPr lang="it-IT" baseline="0" dirty="0" smtClean="0"/>
                        <a:t> ORIGINALE</a:t>
                      </a:r>
                    </a:p>
                    <a:p>
                      <a:r>
                        <a:rPr lang="it-IT" baseline="0" dirty="0" smtClean="0"/>
                        <a:t> </a:t>
                      </a:r>
                      <a:endParaRPr lang="it-IT" dirty="0"/>
                    </a:p>
                  </a:txBody>
                  <a:tcPr/>
                </a:tc>
                <a:tc>
                  <a:txBody>
                    <a:bodyPr/>
                    <a:lstStyle/>
                    <a:p>
                      <a:pPr algn="ctr"/>
                      <a:endParaRPr lang="it-IT" dirty="0" smtClean="0"/>
                    </a:p>
                    <a:p>
                      <a:pPr algn="ctr"/>
                      <a:r>
                        <a:rPr lang="it-IT" dirty="0" smtClean="0"/>
                        <a:t>VERSIONE TRADOTTA</a:t>
                      </a:r>
                    </a:p>
                    <a:p>
                      <a:r>
                        <a:rPr lang="it-IT" dirty="0" smtClean="0"/>
                        <a:t> </a:t>
                      </a:r>
                      <a:endParaRPr lang="it-IT" b="0" dirty="0"/>
                    </a:p>
                  </a:txBody>
                  <a:tcPr/>
                </a:tc>
              </a:tr>
              <a:tr h="1931496">
                <a:tc>
                  <a:txBody>
                    <a:bodyPr/>
                    <a:lstStyle/>
                    <a:p>
                      <a:r>
                        <a:rPr lang="it-IT" sz="2400" dirty="0" smtClean="0"/>
                        <a:t>Accettavamo volentieri il pacco di vino o di latte […] il pacchetto di </a:t>
                      </a:r>
                      <a:r>
                        <a:rPr lang="it-IT" sz="2400" b="1" dirty="0" smtClean="0"/>
                        <a:t>agnolotti</a:t>
                      </a:r>
                    </a:p>
                    <a:p>
                      <a:pPr marL="0" marR="0" indent="0" algn="l" defTabSz="914400" rtl="0" eaLnBrk="1" fontAlgn="auto" latinLnBrk="0" hangingPunct="1">
                        <a:lnSpc>
                          <a:spcPct val="100000"/>
                        </a:lnSpc>
                        <a:spcBef>
                          <a:spcPts val="0"/>
                        </a:spcBef>
                        <a:spcAft>
                          <a:spcPts val="0"/>
                        </a:spcAft>
                        <a:buClrTx/>
                        <a:buSzTx/>
                        <a:buFontTx/>
                        <a:buNone/>
                        <a:tabLst/>
                        <a:defRPr/>
                      </a:pPr>
                      <a:r>
                        <a:rPr lang="it-IT" sz="2400" b="0" baseline="0" dirty="0" smtClean="0"/>
                        <a:t>(P. Levi  </a:t>
                      </a:r>
                      <a:r>
                        <a:rPr lang="it-IT" sz="2400" b="0" i="1" baseline="0" dirty="0" smtClean="0"/>
                        <a:t>Il sistema periodico</a:t>
                      </a:r>
                      <a:r>
                        <a:rPr lang="it-IT" sz="2400" baseline="0" dirty="0" smtClean="0"/>
                        <a:t>)</a:t>
                      </a:r>
                      <a:endParaRPr lang="it-IT" sz="2400" dirty="0" smtClean="0"/>
                    </a:p>
                    <a:p>
                      <a:endParaRPr lang="it-IT" sz="2400" b="1" dirty="0"/>
                    </a:p>
                  </a:txBody>
                  <a:tcPr/>
                </a:tc>
                <a:tc>
                  <a:txBody>
                    <a:bodyPr/>
                    <a:lstStyle/>
                    <a:p>
                      <a:pPr marL="0" algn="l" rtl="0" eaLnBrk="1" latinLnBrk="0" hangingPunct="1"/>
                      <a:r>
                        <a:rPr kumimoji="0" lang="it-IT" sz="2400" kern="1200" dirty="0" err="1" smtClean="0">
                          <a:solidFill>
                            <a:schemeClr val="dk1"/>
                          </a:solidFill>
                          <a:latin typeface="+mn-lt"/>
                          <a:ea typeface="+mn-ea"/>
                          <a:cs typeface="+mn-cs"/>
                        </a:rPr>
                        <a:t>Nous</a:t>
                      </a:r>
                      <a:r>
                        <a:rPr kumimoji="0" lang="it-IT" sz="2400" kern="1200" dirty="0" smtClean="0">
                          <a:solidFill>
                            <a:schemeClr val="dk1"/>
                          </a:solidFill>
                          <a:latin typeface="+mn-lt"/>
                          <a:ea typeface="+mn-ea"/>
                          <a:cs typeface="+mn-cs"/>
                        </a:rPr>
                        <a:t> </a:t>
                      </a:r>
                      <a:r>
                        <a:rPr kumimoji="0" lang="it-IT" sz="2400" kern="1200" dirty="0" err="1" smtClean="0">
                          <a:solidFill>
                            <a:schemeClr val="dk1"/>
                          </a:solidFill>
                          <a:latin typeface="+mn-lt"/>
                          <a:ea typeface="+mn-ea"/>
                          <a:cs typeface="+mn-cs"/>
                        </a:rPr>
                        <a:t>acceptions</a:t>
                      </a:r>
                      <a:r>
                        <a:rPr kumimoji="0" lang="it-IT" sz="2400" kern="1200" dirty="0" smtClean="0">
                          <a:solidFill>
                            <a:schemeClr val="dk1"/>
                          </a:solidFill>
                          <a:latin typeface="+mn-lt"/>
                          <a:ea typeface="+mn-ea"/>
                          <a:cs typeface="+mn-cs"/>
                        </a:rPr>
                        <a:t> </a:t>
                      </a:r>
                      <a:r>
                        <a:rPr kumimoji="0" lang="it-IT" sz="2400" kern="1200" dirty="0" err="1" smtClean="0">
                          <a:solidFill>
                            <a:schemeClr val="dk1"/>
                          </a:solidFill>
                          <a:latin typeface="+mn-lt"/>
                          <a:ea typeface="+mn-ea"/>
                          <a:cs typeface="+mn-cs"/>
                        </a:rPr>
                        <a:t>volontiers</a:t>
                      </a:r>
                      <a:r>
                        <a:rPr kumimoji="0" lang="it-IT" sz="2400" kern="1200" dirty="0" smtClean="0">
                          <a:solidFill>
                            <a:schemeClr val="dk1"/>
                          </a:solidFill>
                          <a:latin typeface="+mn-lt"/>
                          <a:ea typeface="+mn-ea"/>
                          <a:cs typeface="+mn-cs"/>
                        </a:rPr>
                        <a:t> le </a:t>
                      </a:r>
                      <a:r>
                        <a:rPr kumimoji="0" lang="it-IT" sz="2400" kern="1200" dirty="0" err="1" smtClean="0">
                          <a:solidFill>
                            <a:schemeClr val="dk1"/>
                          </a:solidFill>
                          <a:latin typeface="+mn-lt"/>
                          <a:ea typeface="+mn-ea"/>
                          <a:cs typeface="+mn-cs"/>
                        </a:rPr>
                        <a:t>litre</a:t>
                      </a:r>
                      <a:r>
                        <a:rPr kumimoji="0" lang="it-IT" sz="2400" kern="1200" dirty="0" smtClean="0">
                          <a:solidFill>
                            <a:schemeClr val="dk1"/>
                          </a:solidFill>
                          <a:latin typeface="+mn-lt"/>
                          <a:ea typeface="+mn-ea"/>
                          <a:cs typeface="+mn-cs"/>
                        </a:rPr>
                        <a:t> de vin </a:t>
                      </a:r>
                      <a:r>
                        <a:rPr kumimoji="0" lang="it-IT" sz="2400" kern="1200" dirty="0" err="1" smtClean="0">
                          <a:solidFill>
                            <a:schemeClr val="dk1"/>
                          </a:solidFill>
                          <a:latin typeface="+mn-lt"/>
                          <a:ea typeface="+mn-ea"/>
                          <a:cs typeface="+mn-cs"/>
                        </a:rPr>
                        <a:t>ou</a:t>
                      </a:r>
                      <a:r>
                        <a:rPr kumimoji="0" lang="it-IT" sz="2400" kern="1200" dirty="0" smtClean="0">
                          <a:solidFill>
                            <a:schemeClr val="dk1"/>
                          </a:solidFill>
                          <a:latin typeface="+mn-lt"/>
                          <a:ea typeface="+mn-ea"/>
                          <a:cs typeface="+mn-cs"/>
                        </a:rPr>
                        <a:t> de </a:t>
                      </a:r>
                      <a:r>
                        <a:rPr kumimoji="0" lang="it-IT" sz="2400" kern="1200" dirty="0" err="1" smtClean="0">
                          <a:solidFill>
                            <a:schemeClr val="dk1"/>
                          </a:solidFill>
                          <a:latin typeface="+mn-lt"/>
                          <a:ea typeface="+mn-ea"/>
                          <a:cs typeface="+mn-cs"/>
                        </a:rPr>
                        <a:t>lait</a:t>
                      </a:r>
                      <a:r>
                        <a:rPr kumimoji="0" lang="it-IT" sz="2400" kern="1200" dirty="0" smtClean="0">
                          <a:solidFill>
                            <a:schemeClr val="dk1"/>
                          </a:solidFill>
                          <a:latin typeface="+mn-lt"/>
                          <a:ea typeface="+mn-ea"/>
                          <a:cs typeface="+mn-cs"/>
                        </a:rPr>
                        <a:t> […] le </a:t>
                      </a:r>
                      <a:r>
                        <a:rPr kumimoji="0" lang="it-IT" sz="2400" kern="1200" dirty="0" err="1" smtClean="0">
                          <a:solidFill>
                            <a:schemeClr val="dk1"/>
                          </a:solidFill>
                          <a:latin typeface="+mn-lt"/>
                          <a:ea typeface="+mn-ea"/>
                          <a:cs typeface="+mn-cs"/>
                        </a:rPr>
                        <a:t>paquet</a:t>
                      </a:r>
                      <a:r>
                        <a:rPr kumimoji="0" lang="it-IT" sz="2400" kern="1200" dirty="0" smtClean="0">
                          <a:solidFill>
                            <a:schemeClr val="dk1"/>
                          </a:solidFill>
                          <a:latin typeface="+mn-lt"/>
                          <a:ea typeface="+mn-ea"/>
                          <a:cs typeface="+mn-cs"/>
                        </a:rPr>
                        <a:t> de </a:t>
                      </a:r>
                      <a:r>
                        <a:rPr kumimoji="0" lang="it-IT" sz="2400" b="1" kern="1200" dirty="0" err="1" smtClean="0">
                          <a:solidFill>
                            <a:schemeClr val="dk1"/>
                          </a:solidFill>
                          <a:latin typeface="+mn-lt"/>
                          <a:ea typeface="+mn-ea"/>
                          <a:cs typeface="+mn-cs"/>
                        </a:rPr>
                        <a:t>raviolis</a:t>
                      </a:r>
                      <a:r>
                        <a:rPr kumimoji="0" lang="it-IT" sz="2400" kern="1200" dirty="0" smtClean="0">
                          <a:solidFill>
                            <a:schemeClr val="dk1"/>
                          </a:solidFill>
                          <a:latin typeface="+mn-lt"/>
                          <a:ea typeface="+mn-ea"/>
                          <a:cs typeface="+mn-cs"/>
                        </a:rPr>
                        <a:t>. </a:t>
                      </a:r>
                    </a:p>
                    <a:p>
                      <a:pPr marL="0" algn="l" rtl="0" eaLnBrk="1" latinLnBrk="0" hangingPunct="1"/>
                      <a:r>
                        <a:rPr kumimoji="0" lang="it-IT" sz="2400" kern="1200" dirty="0" smtClean="0">
                          <a:solidFill>
                            <a:schemeClr val="dk1"/>
                          </a:solidFill>
                          <a:latin typeface="+mn-lt"/>
                          <a:ea typeface="+mn-ea"/>
                          <a:cs typeface="+mn-cs"/>
                        </a:rPr>
                        <a:t>(A. </a:t>
                      </a:r>
                      <a:r>
                        <a:rPr kumimoji="0" lang="it-IT" sz="2400" kern="1200" dirty="0" err="1" smtClean="0">
                          <a:solidFill>
                            <a:schemeClr val="dk1"/>
                          </a:solidFill>
                          <a:latin typeface="+mn-lt"/>
                          <a:ea typeface="+mn-ea"/>
                          <a:cs typeface="+mn-cs"/>
                        </a:rPr>
                        <a:t>Maugé</a:t>
                      </a:r>
                      <a:r>
                        <a:rPr kumimoji="0" lang="it-IT" sz="2400" kern="1200" dirty="0" smtClean="0">
                          <a:solidFill>
                            <a:schemeClr val="dk1"/>
                          </a:solidFill>
                          <a:latin typeface="+mn-lt"/>
                          <a:ea typeface="+mn-ea"/>
                          <a:cs typeface="+mn-cs"/>
                        </a:rPr>
                        <a:t>)</a:t>
                      </a:r>
                    </a:p>
                  </a:txBody>
                  <a:tcPr/>
                </a:tc>
              </a:tr>
            </a:tbl>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t>ATTENZIONE!</a:t>
            </a:r>
            <a:endParaRPr lang="it-IT" b="1" dirty="0"/>
          </a:p>
        </p:txBody>
      </p:sp>
      <p:sp>
        <p:nvSpPr>
          <p:cNvPr id="3" name="Segnaposto piè di pagina 2"/>
          <p:cNvSpPr>
            <a:spLocks noGrp="1"/>
          </p:cNvSpPr>
          <p:nvPr>
            <p:ph type="ftr" sz="quarter" idx="11"/>
          </p:nvPr>
        </p:nvSpPr>
        <p:spPr/>
        <p:txBody>
          <a:bodyPr/>
          <a:lstStyle/>
          <a:p>
            <a:r>
              <a:rPr lang="it-IT" smtClean="0"/>
              <a:t>Alessandrini Sabrina _ Università di Macerata</a:t>
            </a:r>
            <a:endParaRPr lang="it-IT"/>
          </a:p>
        </p:txBody>
      </p:sp>
      <p:sp>
        <p:nvSpPr>
          <p:cNvPr id="4" name="Segnaposto numero diapositiva 3"/>
          <p:cNvSpPr>
            <a:spLocks noGrp="1"/>
          </p:cNvSpPr>
          <p:nvPr>
            <p:ph type="sldNum" sz="quarter" idx="12"/>
          </p:nvPr>
        </p:nvSpPr>
        <p:spPr/>
        <p:txBody>
          <a:bodyPr/>
          <a:lstStyle/>
          <a:p>
            <a:fld id="{8E1BA9F5-FEC7-449B-9A77-1FA26A0B8BD4}" type="slidenum">
              <a:rPr lang="it-IT" smtClean="0"/>
              <a:pPr/>
              <a:t>31</a:t>
            </a:fld>
            <a:endParaRPr lang="it-IT"/>
          </a:p>
        </p:txBody>
      </p:sp>
      <p:sp>
        <p:nvSpPr>
          <p:cNvPr id="5" name="Segnaposto contenuto 4"/>
          <p:cNvSpPr>
            <a:spLocks noGrp="1"/>
          </p:cNvSpPr>
          <p:nvPr>
            <p:ph sz="quarter" idx="1"/>
          </p:nvPr>
        </p:nvSpPr>
        <p:spPr/>
        <p:txBody>
          <a:bodyPr/>
          <a:lstStyle/>
          <a:p>
            <a:pPr>
              <a:buNone/>
            </a:pPr>
            <a:r>
              <a:rPr lang="it-IT" b="1" dirty="0" smtClean="0"/>
              <a:t>	</a:t>
            </a:r>
            <a:r>
              <a:rPr lang="it-IT" sz="2400" dirty="0" smtClean="0"/>
              <a:t>A  differenza dei prestiti, </a:t>
            </a:r>
            <a:r>
              <a:rPr lang="it-IT" sz="2400" b="1" dirty="0" smtClean="0"/>
              <a:t>le trascrizioni – o il cumulo di trascrizioni - </a:t>
            </a:r>
            <a:r>
              <a:rPr lang="it-IT" sz="2400" dirty="0" smtClean="0"/>
              <a:t>vanno usate con più moderazione, in quanto </a:t>
            </a:r>
            <a:r>
              <a:rPr lang="it-IT" sz="2400" b="1" dirty="0" smtClean="0"/>
              <a:t>possono dare l’impressione di non tradotto!</a:t>
            </a:r>
            <a:endParaRPr lang="it-IT" sz="2400" dirty="0" smtClean="0"/>
          </a:p>
          <a:p>
            <a:endParaRPr lang="it-IT" dirty="0"/>
          </a:p>
        </p:txBody>
      </p:sp>
      <p:graphicFrame>
        <p:nvGraphicFramePr>
          <p:cNvPr id="6" name="Tabella 5"/>
          <p:cNvGraphicFramePr>
            <a:graphicFrameLocks noGrp="1"/>
          </p:cNvGraphicFramePr>
          <p:nvPr/>
        </p:nvGraphicFramePr>
        <p:xfrm>
          <a:off x="467544" y="2852936"/>
          <a:ext cx="8280920" cy="3276600"/>
        </p:xfrm>
        <a:graphic>
          <a:graphicData uri="http://schemas.openxmlformats.org/drawingml/2006/table">
            <a:tbl>
              <a:tblPr firstRow="1" bandRow="1">
                <a:tableStyleId>{5C22544A-7EE6-4342-B048-85BDC9FD1C3A}</a:tableStyleId>
              </a:tblPr>
              <a:tblGrid>
                <a:gridCol w="4104456"/>
                <a:gridCol w="4176464"/>
              </a:tblGrid>
              <a:tr h="374104">
                <a:tc>
                  <a:txBody>
                    <a:bodyPr/>
                    <a:lstStyle/>
                    <a:p>
                      <a:pPr algn="ctr"/>
                      <a:r>
                        <a:rPr lang="it-IT" dirty="0" smtClean="0"/>
                        <a:t>VERSIONE</a:t>
                      </a:r>
                      <a:r>
                        <a:rPr lang="it-IT" baseline="0" dirty="0" smtClean="0"/>
                        <a:t> ORIGINALE</a:t>
                      </a:r>
                    </a:p>
                    <a:p>
                      <a:r>
                        <a:rPr lang="it-IT" baseline="0" dirty="0" smtClean="0"/>
                        <a:t> </a:t>
                      </a:r>
                      <a:endParaRPr lang="it-IT" dirty="0" smtClean="0"/>
                    </a:p>
                    <a:p>
                      <a:endParaRPr lang="it-IT" dirty="0"/>
                    </a:p>
                  </a:txBody>
                  <a:tcPr/>
                </a:tc>
                <a:tc>
                  <a:txBody>
                    <a:bodyPr/>
                    <a:lstStyle/>
                    <a:p>
                      <a:pPr algn="ctr"/>
                      <a:r>
                        <a:rPr lang="it-IT" dirty="0" smtClean="0"/>
                        <a:t>VERSIONE TRADOTTA</a:t>
                      </a:r>
                      <a:endParaRPr lang="it-IT" dirty="0"/>
                    </a:p>
                  </a:txBody>
                  <a:tcPr/>
                </a:tc>
              </a:tr>
              <a:tr h="2076510">
                <a:tc>
                  <a:txBody>
                    <a:bodyPr/>
                    <a:lstStyle/>
                    <a:p>
                      <a:r>
                        <a:rPr lang="it-IT" sz="2400" b="0" dirty="0" err="1" smtClean="0"/>
                        <a:t>Et</a:t>
                      </a:r>
                      <a:r>
                        <a:rPr lang="it-IT" sz="2400" b="0" dirty="0" smtClean="0"/>
                        <a:t> le </a:t>
                      </a:r>
                      <a:r>
                        <a:rPr lang="it-IT" sz="2400" b="1" dirty="0" err="1" smtClean="0"/>
                        <a:t>Tout-Paris</a:t>
                      </a:r>
                      <a:r>
                        <a:rPr lang="it-IT" sz="2400" b="1" dirty="0" smtClean="0"/>
                        <a:t> </a:t>
                      </a:r>
                      <a:r>
                        <a:rPr lang="it-IT" sz="2400" b="0" dirty="0" err="1" smtClean="0"/>
                        <a:t>chaque</a:t>
                      </a:r>
                      <a:r>
                        <a:rPr lang="it-IT" sz="2400" b="0" dirty="0" smtClean="0"/>
                        <a:t> </a:t>
                      </a:r>
                      <a:r>
                        <a:rPr lang="it-IT" sz="2400" b="0" dirty="0" err="1" smtClean="0"/>
                        <a:t>soir</a:t>
                      </a:r>
                      <a:r>
                        <a:rPr lang="it-IT" sz="2400" b="0" dirty="0" smtClean="0"/>
                        <a:t> </a:t>
                      </a:r>
                      <a:r>
                        <a:rPr lang="it-IT" sz="2400" b="0" dirty="0" err="1" smtClean="0"/>
                        <a:t>tire</a:t>
                      </a:r>
                      <a:r>
                        <a:rPr lang="it-IT" sz="2400" b="0" dirty="0" smtClean="0"/>
                        <a:t> la </a:t>
                      </a:r>
                      <a:r>
                        <a:rPr lang="it-IT" sz="2400" b="0" dirty="0" err="1" smtClean="0"/>
                        <a:t>chaine</a:t>
                      </a:r>
                      <a:r>
                        <a:rPr lang="it-IT" sz="2400" b="0" dirty="0" smtClean="0"/>
                        <a:t> </a:t>
                      </a:r>
                      <a:r>
                        <a:rPr lang="it-IT" sz="2400" b="0" dirty="0" err="1" smtClean="0"/>
                        <a:t>sur</a:t>
                      </a:r>
                      <a:r>
                        <a:rPr lang="it-IT" sz="2400" b="0" baseline="0" dirty="0" smtClean="0"/>
                        <a:t> le </a:t>
                      </a:r>
                      <a:r>
                        <a:rPr lang="it-IT" sz="2400" b="0" baseline="0" dirty="0" err="1" smtClean="0"/>
                        <a:t>tout-à-l</a:t>
                      </a:r>
                      <a:r>
                        <a:rPr lang="it-IT" sz="2400" b="0" baseline="0" dirty="0" smtClean="0"/>
                        <a:t>’</a:t>
                      </a:r>
                      <a:r>
                        <a:rPr lang="it-IT" sz="2400" b="0" baseline="0" dirty="0" err="1" smtClean="0"/>
                        <a:t>égout</a:t>
                      </a:r>
                      <a:r>
                        <a:rPr lang="it-IT" sz="2400" b="0" baseline="0" dirty="0" smtClean="0"/>
                        <a:t>.</a:t>
                      </a:r>
                    </a:p>
                    <a:p>
                      <a:r>
                        <a:rPr lang="it-IT" sz="2000" b="0" baseline="0" dirty="0" smtClean="0"/>
                        <a:t>(J. </a:t>
                      </a:r>
                      <a:r>
                        <a:rPr lang="it-IT" sz="2000" b="0" baseline="0" dirty="0" err="1" smtClean="0"/>
                        <a:t>Prévert</a:t>
                      </a:r>
                      <a:r>
                        <a:rPr lang="it-IT" sz="2000" b="0" baseline="0" dirty="0" smtClean="0"/>
                        <a:t> </a:t>
                      </a:r>
                      <a:r>
                        <a:rPr lang="it-IT" sz="2000" b="0" i="1" baseline="0" dirty="0" smtClean="0"/>
                        <a:t>La </a:t>
                      </a:r>
                      <a:r>
                        <a:rPr lang="it-IT" sz="2000" b="0" i="1" baseline="0" dirty="0" err="1" smtClean="0"/>
                        <a:t>pluie</a:t>
                      </a:r>
                      <a:r>
                        <a:rPr lang="it-IT" sz="2000" b="0" i="1" baseline="0" dirty="0" smtClean="0"/>
                        <a:t> </a:t>
                      </a:r>
                      <a:r>
                        <a:rPr lang="it-IT" sz="2000" b="0" i="1" baseline="0" dirty="0" err="1" smtClean="0"/>
                        <a:t>et</a:t>
                      </a:r>
                      <a:r>
                        <a:rPr lang="it-IT" sz="2000" b="0" i="1" baseline="0" dirty="0" smtClean="0"/>
                        <a:t> le </a:t>
                      </a:r>
                      <a:r>
                        <a:rPr lang="it-IT" sz="2000" b="0" i="1" baseline="0" dirty="0" err="1" smtClean="0"/>
                        <a:t>beau</a:t>
                      </a:r>
                      <a:r>
                        <a:rPr lang="it-IT" sz="2000" b="0" i="1" baseline="0" dirty="0" smtClean="0"/>
                        <a:t> </a:t>
                      </a:r>
                      <a:r>
                        <a:rPr lang="it-IT" sz="2000" b="0" i="1" baseline="0" dirty="0" err="1" smtClean="0"/>
                        <a:t>temps</a:t>
                      </a:r>
                      <a:r>
                        <a:rPr lang="it-IT" sz="2000" b="0" baseline="0" dirty="0" smtClean="0"/>
                        <a:t>)</a:t>
                      </a:r>
                      <a:endParaRPr lang="it-IT" sz="2000" b="0" dirty="0" smtClean="0"/>
                    </a:p>
                    <a:p>
                      <a:endParaRPr lang="it-IT" sz="2400" dirty="0"/>
                    </a:p>
                  </a:txBody>
                  <a:tcPr/>
                </a:tc>
                <a:tc>
                  <a:txBody>
                    <a:bodyPr/>
                    <a:lstStyle/>
                    <a:p>
                      <a:r>
                        <a:rPr lang="it-IT" sz="2400" dirty="0" smtClean="0"/>
                        <a:t>E il </a:t>
                      </a:r>
                      <a:r>
                        <a:rPr lang="it-IT" sz="2400" b="1" dirty="0" err="1" smtClean="0"/>
                        <a:t>Tout-Paris</a:t>
                      </a:r>
                      <a:r>
                        <a:rPr lang="it-IT" sz="2400" b="1" dirty="0" smtClean="0"/>
                        <a:t> </a:t>
                      </a:r>
                      <a:r>
                        <a:rPr lang="it-IT" sz="2400" b="0" dirty="0" smtClean="0"/>
                        <a:t>tutte le sere tira la catena sul </a:t>
                      </a:r>
                      <a:r>
                        <a:rPr lang="it-IT" sz="2400" b="1" baseline="0" dirty="0" err="1" smtClean="0"/>
                        <a:t>tout-à-l</a:t>
                      </a:r>
                      <a:r>
                        <a:rPr lang="it-IT" sz="2400" b="1" baseline="0" dirty="0" smtClean="0"/>
                        <a:t>’</a:t>
                      </a:r>
                      <a:r>
                        <a:rPr lang="it-IT" sz="2400" b="1" baseline="0" dirty="0" err="1" smtClean="0"/>
                        <a:t>égout*</a:t>
                      </a:r>
                      <a:r>
                        <a:rPr lang="it-IT" sz="2400" b="0" baseline="0" dirty="0" smtClean="0"/>
                        <a:t>.</a:t>
                      </a:r>
                    </a:p>
                    <a:p>
                      <a:r>
                        <a:rPr lang="it-IT" sz="2000" b="0" baseline="0" dirty="0" smtClean="0"/>
                        <a:t>(Bruno, Cucchi, </a:t>
                      </a:r>
                      <a:r>
                        <a:rPr lang="it-IT" sz="2000" b="0" baseline="0" dirty="0" err="1" smtClean="0"/>
                        <a:t>Raboni</a:t>
                      </a:r>
                      <a:r>
                        <a:rPr lang="it-IT" sz="2000" b="0" baseline="0" dirty="0" smtClean="0"/>
                        <a:t>)</a:t>
                      </a:r>
                    </a:p>
                    <a:p>
                      <a:endParaRPr lang="it-IT" b="0" baseline="0" dirty="0" smtClean="0"/>
                    </a:p>
                    <a:p>
                      <a:r>
                        <a:rPr lang="it-IT" sz="1050" b="1" baseline="0" dirty="0" err="1" smtClean="0"/>
                        <a:t>*Il</a:t>
                      </a:r>
                      <a:r>
                        <a:rPr lang="it-IT" sz="1050" b="1" baseline="0" dirty="0" smtClean="0"/>
                        <a:t> </a:t>
                      </a:r>
                      <a:r>
                        <a:rPr lang="it-IT" sz="1050" b="1" baseline="0" dirty="0" err="1" smtClean="0"/>
                        <a:t>tout-à-l</a:t>
                      </a:r>
                      <a:r>
                        <a:rPr lang="it-IT" sz="1050" b="1" baseline="0" dirty="0" smtClean="0"/>
                        <a:t>’</a:t>
                      </a:r>
                      <a:r>
                        <a:rPr lang="it-IT" sz="1050" b="1" baseline="0" dirty="0" err="1" smtClean="0"/>
                        <a:t>égout</a:t>
                      </a:r>
                      <a:r>
                        <a:rPr lang="it-IT" sz="1050" b="1" baseline="0" dirty="0" smtClean="0"/>
                        <a:t> è il sistema fognario (nota del traduttore)</a:t>
                      </a:r>
                      <a:endParaRPr lang="it-IT" sz="1050" b="1" dirty="0" smtClean="0"/>
                    </a:p>
                    <a:p>
                      <a:endParaRPr lang="it-IT" dirty="0"/>
                    </a:p>
                  </a:txBody>
                  <a:tcPr/>
                </a:tc>
              </a:tr>
            </a:tbl>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t>Il calco</a:t>
            </a:r>
            <a:endParaRPr lang="it-IT" b="1" dirty="0"/>
          </a:p>
        </p:txBody>
      </p:sp>
      <p:sp>
        <p:nvSpPr>
          <p:cNvPr id="3" name="Segnaposto piè di pagina 2"/>
          <p:cNvSpPr>
            <a:spLocks noGrp="1"/>
          </p:cNvSpPr>
          <p:nvPr>
            <p:ph type="ftr" sz="quarter" idx="11"/>
          </p:nvPr>
        </p:nvSpPr>
        <p:spPr/>
        <p:txBody>
          <a:bodyPr/>
          <a:lstStyle/>
          <a:p>
            <a:r>
              <a:rPr lang="it-IT" smtClean="0"/>
              <a:t>Alessandrini Sabrina _ Università di Macerata</a:t>
            </a:r>
            <a:endParaRPr lang="it-IT"/>
          </a:p>
        </p:txBody>
      </p:sp>
      <p:sp>
        <p:nvSpPr>
          <p:cNvPr id="4" name="Segnaposto numero diapositiva 3"/>
          <p:cNvSpPr>
            <a:spLocks noGrp="1"/>
          </p:cNvSpPr>
          <p:nvPr>
            <p:ph type="sldNum" sz="quarter" idx="12"/>
          </p:nvPr>
        </p:nvSpPr>
        <p:spPr/>
        <p:txBody>
          <a:bodyPr/>
          <a:lstStyle/>
          <a:p>
            <a:fld id="{8E1BA9F5-FEC7-449B-9A77-1FA26A0B8BD4}" type="slidenum">
              <a:rPr lang="it-IT" smtClean="0"/>
              <a:pPr/>
              <a:t>32</a:t>
            </a:fld>
            <a:endParaRPr lang="it-IT"/>
          </a:p>
        </p:txBody>
      </p:sp>
      <p:sp>
        <p:nvSpPr>
          <p:cNvPr id="5" name="Segnaposto contenuto 4"/>
          <p:cNvSpPr>
            <a:spLocks noGrp="1"/>
          </p:cNvSpPr>
          <p:nvPr>
            <p:ph sz="quarter" idx="1"/>
          </p:nvPr>
        </p:nvSpPr>
        <p:spPr/>
        <p:txBody>
          <a:bodyPr>
            <a:normAutofit fontScale="92500"/>
          </a:bodyPr>
          <a:lstStyle/>
          <a:p>
            <a:pPr>
              <a:buNone/>
            </a:pPr>
            <a:r>
              <a:rPr lang="it-IT" b="1" dirty="0" smtClean="0"/>
              <a:t> </a:t>
            </a:r>
            <a:r>
              <a:rPr lang="it-IT" i="1" dirty="0" smtClean="0">
                <a:solidFill>
                  <a:schemeClr val="tx2">
                    <a:lumMod val="50000"/>
                  </a:schemeClr>
                </a:solidFill>
              </a:rPr>
              <a:t>“</a:t>
            </a:r>
            <a:r>
              <a:rPr lang="it-IT" b="1" i="1" dirty="0" smtClean="0">
                <a:solidFill>
                  <a:schemeClr val="tx2">
                    <a:lumMod val="50000"/>
                  </a:schemeClr>
                </a:solidFill>
              </a:rPr>
              <a:t>Il calco è la traduzione di un prestito</a:t>
            </a:r>
            <a:r>
              <a:rPr lang="it-IT" i="1" dirty="0" smtClean="0">
                <a:solidFill>
                  <a:schemeClr val="tx2">
                    <a:lumMod val="50000"/>
                  </a:schemeClr>
                </a:solidFill>
              </a:rPr>
              <a:t>” </a:t>
            </a:r>
            <a:r>
              <a:rPr lang="it-IT" dirty="0" smtClean="0">
                <a:solidFill>
                  <a:schemeClr val="tx2">
                    <a:lumMod val="50000"/>
                  </a:schemeClr>
                </a:solidFill>
              </a:rPr>
              <a:t>(</a:t>
            </a:r>
            <a:r>
              <a:rPr lang="it-IT" dirty="0" err="1" smtClean="0">
                <a:solidFill>
                  <a:schemeClr val="tx2">
                    <a:lumMod val="50000"/>
                  </a:schemeClr>
                </a:solidFill>
              </a:rPr>
              <a:t>Jakobson</a:t>
            </a:r>
            <a:r>
              <a:rPr lang="it-IT" dirty="0" smtClean="0">
                <a:solidFill>
                  <a:schemeClr val="tx2">
                    <a:lumMod val="50000"/>
                  </a:schemeClr>
                </a:solidFill>
              </a:rPr>
              <a:t>)</a:t>
            </a:r>
          </a:p>
          <a:p>
            <a:pPr algn="ctr">
              <a:buNone/>
            </a:pPr>
            <a:r>
              <a:rPr lang="it-IT" dirty="0" smtClean="0">
                <a:solidFill>
                  <a:schemeClr val="tx2">
                    <a:lumMod val="50000"/>
                  </a:schemeClr>
                </a:solidFill>
              </a:rPr>
              <a:t>Il </a:t>
            </a:r>
            <a:r>
              <a:rPr lang="it-IT" b="1" dirty="0" smtClean="0">
                <a:solidFill>
                  <a:schemeClr val="tx2">
                    <a:lumMod val="50000"/>
                  </a:schemeClr>
                </a:solidFill>
              </a:rPr>
              <a:t>calco</a:t>
            </a:r>
            <a:r>
              <a:rPr lang="it-IT" dirty="0" smtClean="0">
                <a:solidFill>
                  <a:schemeClr val="tx2">
                    <a:lumMod val="50000"/>
                  </a:schemeClr>
                </a:solidFill>
              </a:rPr>
              <a:t> è una </a:t>
            </a:r>
            <a:r>
              <a:rPr lang="it-IT" b="1" dirty="0" smtClean="0">
                <a:solidFill>
                  <a:schemeClr val="tx2">
                    <a:lumMod val="50000"/>
                  </a:schemeClr>
                </a:solidFill>
              </a:rPr>
              <a:t>traduzione parola per parola</a:t>
            </a:r>
            <a:r>
              <a:rPr lang="it-IT" dirty="0" smtClean="0">
                <a:solidFill>
                  <a:schemeClr val="tx2">
                    <a:lumMod val="50000"/>
                  </a:schemeClr>
                </a:solidFill>
              </a:rPr>
              <a:t>, che riprende la struttura idiomatica dell’enunciato di partenza.</a:t>
            </a:r>
          </a:p>
          <a:p>
            <a:pPr algn="ctr">
              <a:buNone/>
            </a:pPr>
            <a:endParaRPr lang="it-IT" dirty="0" smtClean="0">
              <a:solidFill>
                <a:schemeClr val="tx2">
                  <a:lumMod val="50000"/>
                </a:schemeClr>
              </a:solidFill>
            </a:endParaRPr>
          </a:p>
          <a:p>
            <a:pPr>
              <a:buNone/>
            </a:pPr>
            <a:r>
              <a:rPr lang="it-IT" b="1" dirty="0" smtClean="0">
                <a:solidFill>
                  <a:schemeClr val="tx2">
                    <a:lumMod val="50000"/>
                  </a:schemeClr>
                </a:solidFill>
              </a:rPr>
              <a:t>Calco lessicale</a:t>
            </a:r>
            <a:r>
              <a:rPr lang="it-IT" dirty="0" smtClean="0">
                <a:solidFill>
                  <a:schemeClr val="tx2">
                    <a:lumMod val="50000"/>
                  </a:schemeClr>
                </a:solidFill>
              </a:rPr>
              <a:t>: ‘gendarmi’ per tradurre ‘</a:t>
            </a:r>
            <a:r>
              <a:rPr lang="it-IT" dirty="0" err="1" smtClean="0">
                <a:solidFill>
                  <a:schemeClr val="tx2">
                    <a:lumMod val="50000"/>
                  </a:schemeClr>
                </a:solidFill>
              </a:rPr>
              <a:t>gendarmes</a:t>
            </a:r>
            <a:r>
              <a:rPr lang="it-IT" dirty="0" smtClean="0">
                <a:solidFill>
                  <a:schemeClr val="tx2">
                    <a:lumMod val="50000"/>
                  </a:schemeClr>
                </a:solidFill>
              </a:rPr>
              <a:t>’ </a:t>
            </a:r>
          </a:p>
          <a:p>
            <a:pPr>
              <a:buNone/>
            </a:pPr>
            <a:r>
              <a:rPr lang="it-IT" b="1" dirty="0" smtClean="0">
                <a:solidFill>
                  <a:schemeClr val="tx2">
                    <a:lumMod val="50000"/>
                  </a:schemeClr>
                </a:solidFill>
              </a:rPr>
              <a:t>Calco di struttura</a:t>
            </a:r>
            <a:r>
              <a:rPr lang="it-IT" dirty="0" smtClean="0">
                <a:solidFill>
                  <a:schemeClr val="tx2">
                    <a:lumMod val="50000"/>
                  </a:schemeClr>
                </a:solidFill>
              </a:rPr>
              <a:t>:‘ho riuscito l’esame’ per tradurre 	‘j’ai </a:t>
            </a:r>
            <a:r>
              <a:rPr lang="fr-FR" dirty="0" smtClean="0">
                <a:solidFill>
                  <a:schemeClr val="tx2">
                    <a:lumMod val="50000"/>
                  </a:schemeClr>
                </a:solidFill>
              </a:rPr>
              <a:t>réussi l’examen</a:t>
            </a:r>
            <a:r>
              <a:rPr lang="it-IT" dirty="0" smtClean="0">
                <a:solidFill>
                  <a:schemeClr val="tx2">
                    <a:lumMod val="50000"/>
                  </a:schemeClr>
                </a:solidFill>
              </a:rPr>
              <a:t>’</a:t>
            </a:r>
          </a:p>
          <a:p>
            <a:pPr>
              <a:buNone/>
            </a:pPr>
            <a:endParaRPr lang="it-IT" dirty="0" smtClean="0">
              <a:solidFill>
                <a:schemeClr val="tx2">
                  <a:lumMod val="50000"/>
                </a:schemeClr>
              </a:solidFill>
            </a:endParaRPr>
          </a:p>
          <a:p>
            <a:pPr algn="ctr">
              <a:buNone/>
            </a:pPr>
            <a:r>
              <a:rPr lang="it-IT" dirty="0" smtClean="0">
                <a:solidFill>
                  <a:schemeClr val="tx2">
                    <a:lumMod val="50000"/>
                  </a:schemeClr>
                </a:solidFill>
              </a:rPr>
              <a:t>Fenomeno legato all’elaborazione del lessico</a:t>
            </a:r>
            <a:endParaRPr lang="it-IT" dirty="0">
              <a:solidFill>
                <a:schemeClr val="tx2">
                  <a:lumMod val="50000"/>
                </a:schemeClr>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Esempi</a:t>
            </a:r>
            <a:endParaRPr lang="it-IT" dirty="0"/>
          </a:p>
        </p:txBody>
      </p:sp>
      <p:sp>
        <p:nvSpPr>
          <p:cNvPr id="3" name="Segnaposto piè di pagina 2"/>
          <p:cNvSpPr>
            <a:spLocks noGrp="1"/>
          </p:cNvSpPr>
          <p:nvPr>
            <p:ph type="ftr" sz="quarter" idx="11"/>
          </p:nvPr>
        </p:nvSpPr>
        <p:spPr/>
        <p:txBody>
          <a:bodyPr/>
          <a:lstStyle/>
          <a:p>
            <a:r>
              <a:rPr lang="it-IT" smtClean="0"/>
              <a:t>Alessandrini Sabrina _ Università di Macerata</a:t>
            </a:r>
            <a:endParaRPr lang="it-IT"/>
          </a:p>
        </p:txBody>
      </p:sp>
      <p:sp>
        <p:nvSpPr>
          <p:cNvPr id="4" name="Segnaposto numero diapositiva 3"/>
          <p:cNvSpPr>
            <a:spLocks noGrp="1"/>
          </p:cNvSpPr>
          <p:nvPr>
            <p:ph type="sldNum" sz="quarter" idx="12"/>
          </p:nvPr>
        </p:nvSpPr>
        <p:spPr/>
        <p:txBody>
          <a:bodyPr/>
          <a:lstStyle/>
          <a:p>
            <a:fld id="{8E1BA9F5-FEC7-449B-9A77-1FA26A0B8BD4}" type="slidenum">
              <a:rPr lang="it-IT" smtClean="0"/>
              <a:pPr/>
              <a:t>33</a:t>
            </a:fld>
            <a:endParaRPr lang="it-IT"/>
          </a:p>
        </p:txBody>
      </p:sp>
      <p:sp>
        <p:nvSpPr>
          <p:cNvPr id="5" name="Segnaposto contenuto 4"/>
          <p:cNvSpPr>
            <a:spLocks noGrp="1"/>
          </p:cNvSpPr>
          <p:nvPr>
            <p:ph sz="quarter" idx="1"/>
          </p:nvPr>
        </p:nvSpPr>
        <p:spPr/>
        <p:txBody>
          <a:bodyPr/>
          <a:lstStyle/>
          <a:p>
            <a:r>
              <a:rPr lang="it-IT" sz="2000" b="1" dirty="0" smtClean="0"/>
              <a:t>“</a:t>
            </a:r>
            <a:r>
              <a:rPr lang="it-IT" sz="2000" b="1" dirty="0" err="1" smtClean="0"/>
              <a:t>oiseau</a:t>
            </a:r>
            <a:r>
              <a:rPr lang="it-IT" sz="2000" b="1" dirty="0" smtClean="0"/>
              <a:t> rare” : </a:t>
            </a:r>
            <a:r>
              <a:rPr lang="it-IT" sz="2000" dirty="0" smtClean="0"/>
              <a:t>(origine latina) </a:t>
            </a:r>
            <a:r>
              <a:rPr lang="it-IT" sz="2000" b="1" dirty="0" smtClean="0"/>
              <a:t>“rara </a:t>
            </a:r>
            <a:r>
              <a:rPr lang="it-IT" sz="2000" b="1" dirty="0" err="1" smtClean="0"/>
              <a:t>avis</a:t>
            </a:r>
            <a:r>
              <a:rPr lang="it-IT" sz="2000" b="1" dirty="0" smtClean="0"/>
              <a:t>”</a:t>
            </a:r>
          </a:p>
          <a:p>
            <a:r>
              <a:rPr lang="it-IT" sz="2000" b="1" dirty="0" smtClean="0"/>
              <a:t> “une </a:t>
            </a:r>
            <a:r>
              <a:rPr lang="it-IT" sz="2000" b="1" dirty="0" err="1" smtClean="0"/>
              <a:t>hirondelle</a:t>
            </a:r>
            <a:r>
              <a:rPr lang="it-IT" sz="2000" b="1" dirty="0" smtClean="0"/>
              <a:t> ne </a:t>
            </a:r>
            <a:r>
              <a:rPr lang="it-IT" sz="2000" b="1" dirty="0" err="1" smtClean="0"/>
              <a:t>fait</a:t>
            </a:r>
            <a:r>
              <a:rPr lang="it-IT" sz="2000" b="1" dirty="0" smtClean="0"/>
              <a:t> </a:t>
            </a:r>
            <a:r>
              <a:rPr lang="it-IT" sz="2000" b="1" dirty="0" err="1" smtClean="0"/>
              <a:t>pas</a:t>
            </a:r>
            <a:r>
              <a:rPr lang="it-IT" sz="2000" b="1" dirty="0" smtClean="0"/>
              <a:t> le </a:t>
            </a:r>
            <a:r>
              <a:rPr lang="it-IT" sz="2000" b="1" dirty="0" err="1" smtClean="0"/>
              <a:t>printemps</a:t>
            </a:r>
            <a:r>
              <a:rPr lang="it-IT" sz="2000" b="1" dirty="0" smtClean="0"/>
              <a:t>”: </a:t>
            </a:r>
            <a:r>
              <a:rPr lang="it-IT" sz="2000" dirty="0" smtClean="0"/>
              <a:t>(origine latina)</a:t>
            </a:r>
            <a:r>
              <a:rPr lang="it-IT" sz="2000" b="1" dirty="0" smtClean="0"/>
              <a:t> “una </a:t>
            </a:r>
            <a:r>
              <a:rPr lang="it-IT" sz="2000" b="1" dirty="0" err="1" smtClean="0"/>
              <a:t>hirundo</a:t>
            </a:r>
            <a:r>
              <a:rPr lang="it-IT" sz="2000" b="1" dirty="0" smtClean="0"/>
              <a:t> non </a:t>
            </a:r>
            <a:r>
              <a:rPr lang="it-IT" sz="2000" b="1" dirty="0" err="1" smtClean="0"/>
              <a:t>facit</a:t>
            </a:r>
            <a:r>
              <a:rPr lang="it-IT" sz="2000" b="1" dirty="0" smtClean="0"/>
              <a:t> </a:t>
            </a:r>
            <a:r>
              <a:rPr lang="it-IT" sz="2000" b="1" dirty="0" err="1" smtClean="0"/>
              <a:t>ver</a:t>
            </a:r>
            <a:r>
              <a:rPr lang="it-IT" sz="2000" b="1" dirty="0" smtClean="0"/>
              <a:t>”</a:t>
            </a:r>
          </a:p>
          <a:p>
            <a:r>
              <a:rPr lang="it-IT" sz="2000" b="1" dirty="0" smtClean="0"/>
              <a:t>“</a:t>
            </a:r>
            <a:r>
              <a:rPr lang="it-IT" sz="2000" b="1" dirty="0" err="1" smtClean="0"/>
              <a:t>skyscraper</a:t>
            </a:r>
            <a:r>
              <a:rPr lang="it-IT" sz="2000" b="1" dirty="0" smtClean="0"/>
              <a:t>” : “grattacielo” </a:t>
            </a:r>
            <a:r>
              <a:rPr lang="it-IT" sz="2000" dirty="0" smtClean="0"/>
              <a:t>(</a:t>
            </a:r>
            <a:r>
              <a:rPr lang="it-IT" sz="2000" dirty="0" err="1" smtClean="0"/>
              <a:t>it</a:t>
            </a:r>
            <a:r>
              <a:rPr lang="it-IT" sz="2000" dirty="0" smtClean="0"/>
              <a:t>.) </a:t>
            </a:r>
            <a:r>
              <a:rPr lang="it-IT" sz="2000" b="1" dirty="0" smtClean="0"/>
              <a:t>/ “</a:t>
            </a:r>
            <a:r>
              <a:rPr lang="it-IT" sz="2000" b="1" dirty="0" err="1" smtClean="0"/>
              <a:t>gratte-ciel</a:t>
            </a:r>
            <a:r>
              <a:rPr lang="it-IT" sz="2000" b="1" dirty="0" smtClean="0"/>
              <a:t>” </a:t>
            </a:r>
            <a:r>
              <a:rPr lang="it-IT" sz="2000" dirty="0" smtClean="0"/>
              <a:t>(</a:t>
            </a:r>
            <a:r>
              <a:rPr lang="it-IT" sz="2000" dirty="0" err="1" smtClean="0"/>
              <a:t>fr</a:t>
            </a:r>
            <a:r>
              <a:rPr lang="it-IT" sz="2000" dirty="0" smtClean="0"/>
              <a:t>.)</a:t>
            </a:r>
          </a:p>
          <a:p>
            <a:r>
              <a:rPr lang="fr-FR" sz="2000" b="1" dirty="0" smtClean="0"/>
              <a:t>“</a:t>
            </a:r>
            <a:r>
              <a:rPr lang="fr-FR" sz="2000" b="1" dirty="0" err="1" smtClean="0"/>
              <a:t>it’s</a:t>
            </a:r>
            <a:r>
              <a:rPr lang="fr-FR" sz="2000" b="1" dirty="0" smtClean="0"/>
              <a:t> not </a:t>
            </a:r>
            <a:r>
              <a:rPr lang="fr-FR" sz="2000" b="1" dirty="0" err="1" smtClean="0"/>
              <a:t>my</a:t>
            </a:r>
            <a:r>
              <a:rPr lang="fr-FR" sz="2000" b="1" dirty="0" smtClean="0"/>
              <a:t> </a:t>
            </a:r>
            <a:r>
              <a:rPr lang="fr-FR" sz="2000" b="1" dirty="0" err="1" smtClean="0"/>
              <a:t>cup</a:t>
            </a:r>
            <a:r>
              <a:rPr lang="fr-FR" sz="2000" b="1" dirty="0" smtClean="0"/>
              <a:t> of </a:t>
            </a:r>
            <a:r>
              <a:rPr lang="fr-FR" sz="2000" b="1" dirty="0" err="1" smtClean="0"/>
              <a:t>tea</a:t>
            </a:r>
            <a:r>
              <a:rPr lang="fr-FR" sz="2000" b="1" dirty="0" smtClean="0"/>
              <a:t>”:“ce n’est pas ma tasse de té”</a:t>
            </a:r>
            <a:endParaRPr lang="it-IT" sz="2000" dirty="0" smtClean="0"/>
          </a:p>
          <a:p>
            <a:endParaRPr lang="it-IT" dirty="0"/>
          </a:p>
        </p:txBody>
      </p:sp>
      <p:graphicFrame>
        <p:nvGraphicFramePr>
          <p:cNvPr id="6" name="Tabella 5"/>
          <p:cNvGraphicFramePr>
            <a:graphicFrameLocks noGrp="1"/>
          </p:cNvGraphicFramePr>
          <p:nvPr/>
        </p:nvGraphicFramePr>
        <p:xfrm>
          <a:off x="179512" y="3429001"/>
          <a:ext cx="8784976" cy="2820535"/>
        </p:xfrm>
        <a:graphic>
          <a:graphicData uri="http://schemas.openxmlformats.org/drawingml/2006/table">
            <a:tbl>
              <a:tblPr firstRow="1" bandRow="1">
                <a:tableStyleId>{5C22544A-7EE6-4342-B048-85BDC9FD1C3A}</a:tableStyleId>
              </a:tblPr>
              <a:tblGrid>
                <a:gridCol w="4392488"/>
                <a:gridCol w="4392488"/>
              </a:tblGrid>
              <a:tr h="504055">
                <a:tc>
                  <a:txBody>
                    <a:bodyPr/>
                    <a:lstStyle/>
                    <a:p>
                      <a:pPr algn="ctr"/>
                      <a:r>
                        <a:rPr lang="it-IT" dirty="0" smtClean="0"/>
                        <a:t>Versione originale</a:t>
                      </a:r>
                      <a:endParaRPr lang="it-IT" dirty="0"/>
                    </a:p>
                  </a:txBody>
                  <a:tcPr/>
                </a:tc>
                <a:tc>
                  <a:txBody>
                    <a:bodyPr/>
                    <a:lstStyle/>
                    <a:p>
                      <a:pPr algn="ctr"/>
                      <a:r>
                        <a:rPr lang="it-IT" dirty="0" smtClean="0"/>
                        <a:t>Versione tradotta</a:t>
                      </a:r>
                      <a:endParaRPr lang="it-IT" dirty="0"/>
                    </a:p>
                  </a:txBody>
                  <a:tcPr/>
                </a:tc>
              </a:tr>
              <a:tr h="944947">
                <a:tc>
                  <a:txBody>
                    <a:bodyPr/>
                    <a:lstStyle/>
                    <a:p>
                      <a:r>
                        <a:rPr lang="it-IT" sz="2000" dirty="0" err="1" smtClean="0"/>
                        <a:t>Nous</a:t>
                      </a:r>
                      <a:r>
                        <a:rPr lang="it-IT" sz="2000" dirty="0" smtClean="0"/>
                        <a:t> </a:t>
                      </a:r>
                      <a:r>
                        <a:rPr lang="it-IT" sz="2000" dirty="0" err="1" smtClean="0"/>
                        <a:t>habitions</a:t>
                      </a:r>
                      <a:r>
                        <a:rPr lang="it-IT" sz="2000" dirty="0" smtClean="0"/>
                        <a:t> </a:t>
                      </a:r>
                      <a:r>
                        <a:rPr lang="it-IT" sz="2000" dirty="0" err="1" smtClean="0"/>
                        <a:t>les</a:t>
                      </a:r>
                      <a:r>
                        <a:rPr lang="it-IT" sz="2000" dirty="0" smtClean="0"/>
                        <a:t> </a:t>
                      </a:r>
                      <a:r>
                        <a:rPr lang="it-IT" sz="2000" dirty="0" err="1" smtClean="0"/>
                        <a:t>bâtiments</a:t>
                      </a:r>
                      <a:r>
                        <a:rPr lang="it-IT" sz="2000" dirty="0" smtClean="0"/>
                        <a:t> </a:t>
                      </a:r>
                      <a:r>
                        <a:rPr lang="it-IT" sz="2000" dirty="0" err="1" smtClean="0"/>
                        <a:t>du</a:t>
                      </a:r>
                      <a:r>
                        <a:rPr lang="it-IT" sz="2000" dirty="0" smtClean="0"/>
                        <a:t> </a:t>
                      </a:r>
                      <a:r>
                        <a:rPr lang="it-IT" sz="2000" b="1" dirty="0" err="1" smtClean="0"/>
                        <a:t>Cours</a:t>
                      </a:r>
                      <a:r>
                        <a:rPr lang="it-IT" sz="2000" b="1" dirty="0" smtClean="0"/>
                        <a:t> </a:t>
                      </a:r>
                      <a:r>
                        <a:rPr lang="it-IT" sz="2000" b="1" dirty="0" err="1" smtClean="0"/>
                        <a:t>supérieur</a:t>
                      </a:r>
                      <a:r>
                        <a:rPr lang="it-IT" sz="2000" dirty="0" smtClean="0"/>
                        <a:t> de </a:t>
                      </a:r>
                      <a:r>
                        <a:rPr lang="it-IT" sz="2000" dirty="0" err="1" smtClean="0"/>
                        <a:t>Sainte-Agathe</a:t>
                      </a:r>
                      <a:r>
                        <a:rPr lang="it-IT" sz="2000" dirty="0" smtClean="0"/>
                        <a:t> (</a:t>
                      </a:r>
                      <a:r>
                        <a:rPr lang="it-IT" sz="2000" dirty="0" err="1" smtClean="0"/>
                        <a:t>Fournier</a:t>
                      </a:r>
                      <a:r>
                        <a:rPr lang="it-IT" sz="2000" dirty="0" smtClean="0"/>
                        <a:t>)</a:t>
                      </a:r>
                      <a:endParaRPr lang="it-IT" sz="2000" dirty="0"/>
                    </a:p>
                  </a:txBody>
                  <a:tcPr/>
                </a:tc>
                <a:tc>
                  <a:txBody>
                    <a:bodyPr/>
                    <a:lstStyle/>
                    <a:p>
                      <a:r>
                        <a:rPr lang="it-IT" sz="2000" dirty="0" smtClean="0"/>
                        <a:t>Abitavamo l’edificio del </a:t>
                      </a:r>
                      <a:r>
                        <a:rPr lang="it-IT" sz="2000" b="1" dirty="0" smtClean="0"/>
                        <a:t>Corso superiore </a:t>
                      </a:r>
                      <a:r>
                        <a:rPr lang="it-IT" sz="2000" dirty="0" smtClean="0"/>
                        <a:t>di </a:t>
                      </a:r>
                      <a:r>
                        <a:rPr lang="it-IT" sz="2000" dirty="0" err="1" smtClean="0"/>
                        <a:t>Sainte-Agathe</a:t>
                      </a:r>
                      <a:r>
                        <a:rPr lang="it-IT" sz="2000" dirty="0" smtClean="0"/>
                        <a:t> (trad. </a:t>
                      </a:r>
                      <a:r>
                        <a:rPr lang="it-IT" sz="2000" dirty="0" err="1" smtClean="0"/>
                        <a:t>Banti</a:t>
                      </a:r>
                      <a:r>
                        <a:rPr lang="it-IT" sz="2000" dirty="0" smtClean="0"/>
                        <a:t>)</a:t>
                      </a:r>
                      <a:endParaRPr lang="it-IT" sz="2000" dirty="0"/>
                    </a:p>
                  </a:txBody>
                  <a:tcPr/>
                </a:tc>
              </a:tr>
              <a:tr h="944947">
                <a:tc>
                  <a:txBody>
                    <a:bodyPr/>
                    <a:lstStyle/>
                    <a:p>
                      <a:r>
                        <a:rPr lang="it-IT" sz="2000" dirty="0" smtClean="0"/>
                        <a:t>Santino</a:t>
                      </a:r>
                      <a:r>
                        <a:rPr lang="it-IT" sz="2000" baseline="0" dirty="0" smtClean="0"/>
                        <a:t> </a:t>
                      </a:r>
                      <a:r>
                        <a:rPr lang="it-IT" sz="2000" baseline="0" dirty="0" err="1" smtClean="0"/>
                        <a:t>Pirrone</a:t>
                      </a:r>
                      <a:r>
                        <a:rPr lang="it-IT" sz="2000" baseline="0" dirty="0" smtClean="0"/>
                        <a:t>, </a:t>
                      </a:r>
                      <a:r>
                        <a:rPr lang="it-IT" sz="2000" b="1" baseline="0" dirty="0" smtClean="0"/>
                        <a:t>è stato</a:t>
                      </a:r>
                      <a:r>
                        <a:rPr lang="it-IT" sz="2000" baseline="0" dirty="0" smtClean="0"/>
                        <a:t>! Il figlio di Turi!</a:t>
                      </a:r>
                    </a:p>
                    <a:p>
                      <a:r>
                        <a:rPr lang="it-IT" sz="2000" baseline="0" dirty="0" smtClean="0"/>
                        <a:t>(</a:t>
                      </a:r>
                      <a:r>
                        <a:rPr lang="it-IT" sz="2000" baseline="0" dirty="0" err="1" smtClean="0"/>
                        <a:t>Tomasi</a:t>
                      </a:r>
                      <a:r>
                        <a:rPr lang="it-IT" sz="2000" baseline="0" dirty="0" smtClean="0"/>
                        <a:t> di Lampedusa </a:t>
                      </a:r>
                      <a:r>
                        <a:rPr lang="it-IT" sz="2000" i="1" baseline="0" dirty="0" smtClean="0"/>
                        <a:t>Il gattopardo</a:t>
                      </a:r>
                      <a:r>
                        <a:rPr lang="it-IT" sz="2000" baseline="0" dirty="0" smtClean="0"/>
                        <a:t>)</a:t>
                      </a:r>
                      <a:endParaRPr lang="it-IT" sz="2000" dirty="0"/>
                    </a:p>
                  </a:txBody>
                  <a:tcPr/>
                </a:tc>
                <a:tc>
                  <a:txBody>
                    <a:bodyPr/>
                    <a:lstStyle/>
                    <a:p>
                      <a:r>
                        <a:rPr lang="it-IT" sz="2000" dirty="0" smtClean="0"/>
                        <a:t>Santino</a:t>
                      </a:r>
                      <a:r>
                        <a:rPr lang="it-IT" sz="2000" baseline="0" dirty="0" smtClean="0"/>
                        <a:t> </a:t>
                      </a:r>
                      <a:r>
                        <a:rPr lang="it-IT" sz="2000" baseline="0" dirty="0" err="1" smtClean="0"/>
                        <a:t>Pirrone</a:t>
                      </a:r>
                      <a:r>
                        <a:rPr lang="it-IT" sz="2000" baseline="0" dirty="0" smtClean="0"/>
                        <a:t>, </a:t>
                      </a:r>
                      <a:r>
                        <a:rPr lang="it-IT" sz="2000" b="1" baseline="0" dirty="0" smtClean="0"/>
                        <a:t>c’est! </a:t>
                      </a:r>
                      <a:r>
                        <a:rPr lang="it-IT" sz="2000" b="0" baseline="0" dirty="0" smtClean="0"/>
                        <a:t>Le </a:t>
                      </a:r>
                      <a:r>
                        <a:rPr lang="it-IT" sz="2000" b="0" baseline="0" dirty="0" err="1" smtClean="0"/>
                        <a:t>fils</a:t>
                      </a:r>
                      <a:r>
                        <a:rPr lang="it-IT" sz="2000" b="0" baseline="0" dirty="0" smtClean="0"/>
                        <a:t> de Turi!</a:t>
                      </a:r>
                    </a:p>
                    <a:p>
                      <a:r>
                        <a:rPr lang="it-IT" sz="2000" b="0" baseline="0" dirty="0" smtClean="0"/>
                        <a:t>(trad. </a:t>
                      </a:r>
                      <a:r>
                        <a:rPr lang="it-IT" sz="2000" b="0" baseline="0" dirty="0" err="1" smtClean="0"/>
                        <a:t>Manganaro</a:t>
                      </a:r>
                      <a:r>
                        <a:rPr lang="it-IT" sz="2000" b="0" baseline="0" dirty="0" smtClean="0"/>
                        <a:t>)</a:t>
                      </a:r>
                      <a:endParaRPr lang="it-IT" sz="2000" b="0" dirty="0"/>
                    </a:p>
                  </a:txBody>
                  <a:tcPr/>
                </a:tc>
              </a:tr>
            </a:tbl>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t>La traduzione letterale</a:t>
            </a:r>
            <a:endParaRPr lang="it-IT" b="1" dirty="0"/>
          </a:p>
        </p:txBody>
      </p:sp>
      <p:sp>
        <p:nvSpPr>
          <p:cNvPr id="3" name="Segnaposto piè di pagina 2"/>
          <p:cNvSpPr>
            <a:spLocks noGrp="1"/>
          </p:cNvSpPr>
          <p:nvPr>
            <p:ph type="ftr" sz="quarter" idx="11"/>
          </p:nvPr>
        </p:nvSpPr>
        <p:spPr/>
        <p:txBody>
          <a:bodyPr/>
          <a:lstStyle/>
          <a:p>
            <a:r>
              <a:rPr lang="it-IT" smtClean="0"/>
              <a:t>Alessandrini Sabrina _ Università di Macerata</a:t>
            </a:r>
            <a:endParaRPr lang="it-IT"/>
          </a:p>
        </p:txBody>
      </p:sp>
      <p:sp>
        <p:nvSpPr>
          <p:cNvPr id="4" name="Segnaposto numero diapositiva 3"/>
          <p:cNvSpPr>
            <a:spLocks noGrp="1"/>
          </p:cNvSpPr>
          <p:nvPr>
            <p:ph type="sldNum" sz="quarter" idx="12"/>
          </p:nvPr>
        </p:nvSpPr>
        <p:spPr/>
        <p:txBody>
          <a:bodyPr/>
          <a:lstStyle/>
          <a:p>
            <a:fld id="{8E1BA9F5-FEC7-449B-9A77-1FA26A0B8BD4}" type="slidenum">
              <a:rPr lang="it-IT" smtClean="0"/>
              <a:pPr/>
              <a:t>34</a:t>
            </a:fld>
            <a:endParaRPr lang="it-IT"/>
          </a:p>
        </p:txBody>
      </p:sp>
      <p:sp>
        <p:nvSpPr>
          <p:cNvPr id="5" name="Segnaposto contenuto 4"/>
          <p:cNvSpPr>
            <a:spLocks noGrp="1"/>
          </p:cNvSpPr>
          <p:nvPr>
            <p:ph sz="quarter" idx="1"/>
          </p:nvPr>
        </p:nvSpPr>
        <p:spPr/>
        <p:txBody>
          <a:bodyPr/>
          <a:lstStyle/>
          <a:p>
            <a:pPr algn="ctr">
              <a:buNone/>
            </a:pPr>
            <a:r>
              <a:rPr lang="it-IT" b="1" dirty="0" smtClean="0"/>
              <a:t>	</a:t>
            </a:r>
            <a:r>
              <a:rPr lang="it-IT" b="1" dirty="0" smtClean="0">
                <a:solidFill>
                  <a:schemeClr val="tx2">
                    <a:lumMod val="50000"/>
                  </a:schemeClr>
                </a:solidFill>
              </a:rPr>
              <a:t>Bisogna andarci! = il </a:t>
            </a:r>
            <a:r>
              <a:rPr lang="it-IT" b="1" dirty="0" err="1" smtClean="0">
                <a:solidFill>
                  <a:schemeClr val="tx2">
                    <a:lumMod val="50000"/>
                  </a:schemeClr>
                </a:solidFill>
              </a:rPr>
              <a:t>faut</a:t>
            </a:r>
            <a:r>
              <a:rPr lang="it-IT" b="1" dirty="0" smtClean="0">
                <a:solidFill>
                  <a:schemeClr val="tx2">
                    <a:lumMod val="50000"/>
                  </a:schemeClr>
                </a:solidFill>
              </a:rPr>
              <a:t> y </a:t>
            </a:r>
            <a:r>
              <a:rPr lang="it-IT" b="1" dirty="0" err="1" smtClean="0">
                <a:solidFill>
                  <a:schemeClr val="tx2">
                    <a:lumMod val="50000"/>
                  </a:schemeClr>
                </a:solidFill>
              </a:rPr>
              <a:t>aller</a:t>
            </a:r>
            <a:r>
              <a:rPr lang="it-IT" b="1" dirty="0" smtClean="0">
                <a:solidFill>
                  <a:schemeClr val="tx2">
                    <a:lumMod val="50000"/>
                  </a:schemeClr>
                </a:solidFill>
              </a:rPr>
              <a:t>!</a:t>
            </a:r>
            <a:endParaRPr lang="it-IT" dirty="0" smtClean="0">
              <a:solidFill>
                <a:schemeClr val="tx2">
                  <a:lumMod val="50000"/>
                </a:schemeClr>
              </a:solidFill>
            </a:endParaRPr>
          </a:p>
          <a:p>
            <a:pPr>
              <a:buNone/>
            </a:pPr>
            <a:endParaRPr lang="it-IT" dirty="0"/>
          </a:p>
        </p:txBody>
      </p:sp>
      <p:graphicFrame>
        <p:nvGraphicFramePr>
          <p:cNvPr id="6" name="Tabella 5"/>
          <p:cNvGraphicFramePr>
            <a:graphicFrameLocks noGrp="1"/>
          </p:cNvGraphicFramePr>
          <p:nvPr/>
        </p:nvGraphicFramePr>
        <p:xfrm>
          <a:off x="179512" y="2020186"/>
          <a:ext cx="8784976" cy="4361142"/>
        </p:xfrm>
        <a:graphic>
          <a:graphicData uri="http://schemas.openxmlformats.org/drawingml/2006/table">
            <a:tbl>
              <a:tblPr firstRow="1" bandRow="1">
                <a:tableStyleId>{5C22544A-7EE6-4342-B048-85BDC9FD1C3A}</a:tableStyleId>
              </a:tblPr>
              <a:tblGrid>
                <a:gridCol w="4392488"/>
                <a:gridCol w="4392488"/>
              </a:tblGrid>
              <a:tr h="612102">
                <a:tc>
                  <a:txBody>
                    <a:bodyPr/>
                    <a:lstStyle/>
                    <a:p>
                      <a:pPr algn="l"/>
                      <a:r>
                        <a:rPr lang="it-IT" sz="2000" dirty="0" smtClean="0"/>
                        <a:t>Versione originale</a:t>
                      </a:r>
                      <a:r>
                        <a:rPr lang="it-IT" sz="2000" baseline="0" dirty="0" smtClean="0"/>
                        <a:t> </a:t>
                      </a:r>
                      <a:r>
                        <a:rPr lang="it-IT" sz="2000" dirty="0" smtClean="0"/>
                        <a:t>(G. </a:t>
                      </a:r>
                      <a:r>
                        <a:rPr lang="it-IT" sz="2000" dirty="0" err="1" smtClean="0"/>
                        <a:t>Rodari</a:t>
                      </a:r>
                      <a:r>
                        <a:rPr lang="it-IT" sz="2000" dirty="0" smtClean="0"/>
                        <a:t>)</a:t>
                      </a:r>
                      <a:endParaRPr lang="it-IT" sz="2000" dirty="0"/>
                    </a:p>
                  </a:txBody>
                  <a:tcPr/>
                </a:tc>
                <a:tc>
                  <a:txBody>
                    <a:bodyPr/>
                    <a:lstStyle/>
                    <a:p>
                      <a:pPr algn="l"/>
                      <a:r>
                        <a:rPr lang="it-IT" sz="2000" dirty="0" smtClean="0"/>
                        <a:t>Versione </a:t>
                      </a:r>
                      <a:r>
                        <a:rPr lang="it-IT" sz="2000" dirty="0" err="1" smtClean="0"/>
                        <a:t>tradott</a:t>
                      </a:r>
                      <a:r>
                        <a:rPr lang="it-IT" sz="2000" baseline="0" dirty="0" smtClean="0"/>
                        <a:t> </a:t>
                      </a:r>
                      <a:r>
                        <a:rPr lang="it-IT" sz="2000" dirty="0" smtClean="0"/>
                        <a:t>(</a:t>
                      </a:r>
                      <a:r>
                        <a:rPr lang="it-IT" sz="2000" dirty="0" err="1" smtClean="0"/>
                        <a:t>C.</a:t>
                      </a:r>
                      <a:r>
                        <a:rPr lang="it-IT" sz="2000" baseline="0" dirty="0" err="1" smtClean="0"/>
                        <a:t>Temperini</a:t>
                      </a:r>
                      <a:r>
                        <a:rPr lang="it-IT" sz="2000" baseline="0" dirty="0" smtClean="0"/>
                        <a:t>)</a:t>
                      </a:r>
                      <a:endParaRPr lang="it-IT" sz="2000" dirty="0"/>
                    </a:p>
                  </a:txBody>
                  <a:tcPr/>
                </a:tc>
              </a:tr>
              <a:tr h="3708378">
                <a:tc>
                  <a:txBody>
                    <a:bodyPr/>
                    <a:lstStyle/>
                    <a:p>
                      <a:r>
                        <a:rPr lang="it-IT" sz="2000" dirty="0" smtClean="0"/>
                        <a:t>Il ragioniere Bianchini </a:t>
                      </a:r>
                      <a:r>
                        <a:rPr lang="it-IT" sz="2000" b="1" dirty="0" smtClean="0"/>
                        <a:t>era contento </a:t>
                      </a:r>
                      <a:r>
                        <a:rPr lang="it-IT" sz="2000" b="0" dirty="0" smtClean="0"/>
                        <a:t>e mentre camminava con passo svelto canticchiava tra sé: “</a:t>
                      </a:r>
                      <a:r>
                        <a:rPr lang="it-IT" sz="2000" b="1" dirty="0" smtClean="0"/>
                        <a:t>ma che bella giornata, che bella giornata</a:t>
                      </a:r>
                      <a:r>
                        <a:rPr lang="it-IT" sz="2000" b="0" dirty="0" smtClean="0"/>
                        <a:t>,</a:t>
                      </a:r>
                      <a:r>
                        <a:rPr lang="it-IT" sz="2000" b="0" baseline="0" dirty="0" smtClean="0"/>
                        <a:t> </a:t>
                      </a:r>
                      <a:r>
                        <a:rPr lang="it-IT" sz="2000" b="0" dirty="0" smtClean="0"/>
                        <a:t>che bella giornata, proprio bella e proprio buona …”.</a:t>
                      </a:r>
                      <a:r>
                        <a:rPr lang="it-IT" sz="2000" b="0" baseline="0" dirty="0" smtClean="0"/>
                        <a:t> Improvvisamente, però, </a:t>
                      </a:r>
                      <a:r>
                        <a:rPr lang="it-IT" sz="2000" b="1" baseline="0" dirty="0" smtClean="0"/>
                        <a:t>si dimenticò di cantare, si dimenticò di camminare</a:t>
                      </a:r>
                      <a:r>
                        <a:rPr lang="it-IT" sz="2000" b="0" baseline="0" dirty="0" smtClean="0"/>
                        <a:t> e rimase lì a bocca aperta</a:t>
                      </a:r>
                      <a:r>
                        <a:rPr lang="it-IT" sz="2000" b="1" baseline="0" dirty="0" smtClean="0"/>
                        <a:t> a guardare per aria,</a:t>
                      </a:r>
                      <a:r>
                        <a:rPr lang="it-IT" sz="2000" b="0" baseline="0" dirty="0" smtClean="0"/>
                        <a:t> tanto che un passante gli finì addosso e gliene disse quattro:</a:t>
                      </a:r>
                      <a:endParaRPr lang="it-IT" sz="2000" b="0" dirty="0"/>
                    </a:p>
                  </a:txBody>
                  <a:tcPr/>
                </a:tc>
                <a:tc>
                  <a:txBody>
                    <a:bodyPr/>
                    <a:lstStyle/>
                    <a:p>
                      <a:r>
                        <a:rPr lang="it-IT" sz="2000" dirty="0" smtClean="0"/>
                        <a:t>Monsieur </a:t>
                      </a:r>
                      <a:r>
                        <a:rPr lang="it-IT" sz="2000" dirty="0" err="1" smtClean="0"/>
                        <a:t>Blanchet</a:t>
                      </a:r>
                      <a:r>
                        <a:rPr lang="it-IT" sz="2000" dirty="0" smtClean="0"/>
                        <a:t> </a:t>
                      </a:r>
                      <a:r>
                        <a:rPr lang="it-IT" sz="2000" b="1" dirty="0" err="1" smtClean="0"/>
                        <a:t>était</a:t>
                      </a:r>
                      <a:r>
                        <a:rPr lang="it-IT" sz="2000" b="1" dirty="0" smtClean="0"/>
                        <a:t> </a:t>
                      </a:r>
                      <a:r>
                        <a:rPr lang="it-IT" sz="2000" b="1" dirty="0" err="1" smtClean="0"/>
                        <a:t>content</a:t>
                      </a:r>
                      <a:r>
                        <a:rPr lang="it-IT" sz="2000" b="1" dirty="0" smtClean="0"/>
                        <a:t> </a:t>
                      </a:r>
                      <a:r>
                        <a:rPr lang="it-IT" sz="2000" dirty="0" err="1" smtClean="0"/>
                        <a:t>et</a:t>
                      </a:r>
                      <a:r>
                        <a:rPr lang="it-IT" sz="2000" dirty="0" smtClean="0"/>
                        <a:t>, </a:t>
                      </a:r>
                      <a:r>
                        <a:rPr lang="it-IT" sz="2000" dirty="0" err="1" smtClean="0"/>
                        <a:t>marchant</a:t>
                      </a:r>
                      <a:r>
                        <a:rPr lang="it-IT" sz="2000" dirty="0" smtClean="0"/>
                        <a:t> d’un </a:t>
                      </a:r>
                      <a:r>
                        <a:rPr lang="it-IT" sz="2000" dirty="0" err="1" smtClean="0"/>
                        <a:t>pas</a:t>
                      </a:r>
                      <a:r>
                        <a:rPr lang="it-IT" sz="2000" dirty="0" smtClean="0"/>
                        <a:t> allègre, il </a:t>
                      </a:r>
                      <a:r>
                        <a:rPr lang="it-IT" sz="2000" dirty="0" err="1" smtClean="0"/>
                        <a:t>chantonnait</a:t>
                      </a:r>
                      <a:r>
                        <a:rPr lang="it-IT" sz="2000" dirty="0" smtClean="0"/>
                        <a:t>: “</a:t>
                      </a:r>
                      <a:r>
                        <a:rPr lang="it-IT" sz="2000" b="1" dirty="0" smtClean="0"/>
                        <a:t>quelle belle </a:t>
                      </a:r>
                      <a:r>
                        <a:rPr lang="it-IT" sz="2000" b="1" dirty="0" err="1" smtClean="0"/>
                        <a:t>journée</a:t>
                      </a:r>
                      <a:r>
                        <a:rPr lang="it-IT" sz="2000" b="1" dirty="0" smtClean="0"/>
                        <a:t>, quelle belle </a:t>
                      </a:r>
                      <a:r>
                        <a:rPr lang="it-IT" sz="2000" b="1" dirty="0" err="1" smtClean="0"/>
                        <a:t>journée</a:t>
                      </a:r>
                      <a:r>
                        <a:rPr lang="it-IT" sz="2000" dirty="0" smtClean="0"/>
                        <a:t>, quelle belle, </a:t>
                      </a:r>
                      <a:r>
                        <a:rPr lang="it-IT" sz="2000" dirty="0" err="1" smtClean="0"/>
                        <a:t>belle</a:t>
                      </a:r>
                      <a:r>
                        <a:rPr lang="it-IT" sz="2000" dirty="0" smtClean="0"/>
                        <a:t> </a:t>
                      </a:r>
                      <a:r>
                        <a:rPr lang="it-IT" sz="2000" dirty="0" err="1" smtClean="0"/>
                        <a:t>journée</a:t>
                      </a:r>
                      <a:r>
                        <a:rPr lang="it-IT" sz="2000" dirty="0" smtClean="0"/>
                        <a:t>. Belle, </a:t>
                      </a:r>
                      <a:r>
                        <a:rPr lang="it-IT" sz="2000" dirty="0" err="1" smtClean="0"/>
                        <a:t>belle</a:t>
                      </a:r>
                      <a:r>
                        <a:rPr lang="it-IT" sz="2000" dirty="0" smtClean="0"/>
                        <a:t>, belle </a:t>
                      </a:r>
                      <a:r>
                        <a:rPr lang="it-IT" sz="2000" dirty="0" err="1" smtClean="0"/>
                        <a:t>journée</a:t>
                      </a:r>
                      <a:r>
                        <a:rPr lang="it-IT" sz="2000" dirty="0" smtClean="0"/>
                        <a:t>...”. Tout à coup, </a:t>
                      </a:r>
                      <a:r>
                        <a:rPr lang="it-IT" sz="2000" dirty="0" err="1" smtClean="0"/>
                        <a:t>pourtant</a:t>
                      </a:r>
                      <a:r>
                        <a:rPr lang="it-IT" sz="2000" dirty="0" smtClean="0"/>
                        <a:t>, </a:t>
                      </a:r>
                      <a:r>
                        <a:rPr lang="it-IT" sz="2000" b="1" dirty="0" smtClean="0"/>
                        <a:t>il </a:t>
                      </a:r>
                      <a:r>
                        <a:rPr lang="it-IT" sz="2000" b="1" dirty="0" err="1" smtClean="0"/>
                        <a:t>oublia</a:t>
                      </a:r>
                      <a:r>
                        <a:rPr lang="it-IT" sz="2000" b="1" dirty="0" smtClean="0"/>
                        <a:t> de </a:t>
                      </a:r>
                      <a:r>
                        <a:rPr lang="it-IT" sz="2000" b="1" dirty="0" err="1" smtClean="0"/>
                        <a:t>chanter</a:t>
                      </a:r>
                      <a:r>
                        <a:rPr lang="it-IT" sz="2000" b="1" dirty="0" smtClean="0"/>
                        <a:t>, il </a:t>
                      </a:r>
                      <a:r>
                        <a:rPr lang="it-IT" sz="2000" b="1" dirty="0" err="1" smtClean="0"/>
                        <a:t>oublia</a:t>
                      </a:r>
                      <a:r>
                        <a:rPr lang="it-IT" sz="2000" b="1" dirty="0" smtClean="0"/>
                        <a:t> de </a:t>
                      </a:r>
                      <a:r>
                        <a:rPr lang="it-IT" sz="2000" b="1" dirty="0" err="1" smtClean="0"/>
                        <a:t>marcher</a:t>
                      </a:r>
                      <a:r>
                        <a:rPr lang="it-IT" sz="2000" dirty="0" smtClean="0"/>
                        <a:t>. </a:t>
                      </a:r>
                      <a:r>
                        <a:rPr lang="it-IT" sz="2000" b="0" dirty="0" smtClean="0"/>
                        <a:t>Il resta là, </a:t>
                      </a:r>
                      <a:r>
                        <a:rPr lang="it-IT" sz="2000" dirty="0" err="1" smtClean="0"/>
                        <a:t>bouche</a:t>
                      </a:r>
                      <a:r>
                        <a:rPr lang="it-IT" sz="2000" dirty="0" smtClean="0"/>
                        <a:t> </a:t>
                      </a:r>
                      <a:r>
                        <a:rPr lang="it-IT" sz="2000" dirty="0" err="1" smtClean="0"/>
                        <a:t>bée</a:t>
                      </a:r>
                      <a:r>
                        <a:rPr lang="it-IT" sz="2000" dirty="0" smtClean="0"/>
                        <a:t>, </a:t>
                      </a:r>
                      <a:r>
                        <a:rPr lang="it-IT" sz="2000" b="1" dirty="0" smtClean="0"/>
                        <a:t>à </a:t>
                      </a:r>
                      <a:r>
                        <a:rPr lang="it-IT" sz="2000" b="1" dirty="0" err="1" smtClean="0"/>
                        <a:t>regarder</a:t>
                      </a:r>
                      <a:r>
                        <a:rPr lang="it-IT" sz="2000" b="1" dirty="0" smtClean="0"/>
                        <a:t> en l’air. </a:t>
                      </a:r>
                      <a:r>
                        <a:rPr lang="it-IT" sz="2000" dirty="0" smtClean="0"/>
                        <a:t>Un passant le </a:t>
                      </a:r>
                      <a:r>
                        <a:rPr lang="it-IT" sz="2000" dirty="0" err="1" smtClean="0"/>
                        <a:t>bouscula</a:t>
                      </a:r>
                      <a:r>
                        <a:rPr lang="it-IT" sz="2000" dirty="0" smtClean="0"/>
                        <a:t> </a:t>
                      </a:r>
                      <a:r>
                        <a:rPr lang="it-IT" sz="2000" dirty="0" err="1" smtClean="0"/>
                        <a:t>et</a:t>
                      </a:r>
                      <a:r>
                        <a:rPr lang="it-IT" sz="2000" dirty="0" smtClean="0"/>
                        <a:t> se </a:t>
                      </a:r>
                      <a:r>
                        <a:rPr lang="it-IT" sz="2000" dirty="0" err="1" smtClean="0"/>
                        <a:t>mit</a:t>
                      </a:r>
                      <a:r>
                        <a:rPr lang="it-IT" sz="2000" dirty="0" smtClean="0"/>
                        <a:t> à l’</a:t>
                      </a:r>
                      <a:r>
                        <a:rPr lang="it-IT" sz="2000" dirty="0" err="1" smtClean="0"/>
                        <a:t>injurier</a:t>
                      </a:r>
                      <a:r>
                        <a:rPr lang="it-IT" sz="2000" dirty="0" smtClean="0"/>
                        <a:t>: </a:t>
                      </a:r>
                      <a:endParaRPr lang="it-IT" sz="2000" dirty="0"/>
                    </a:p>
                  </a:txBody>
                  <a:tcPr/>
                </a:tc>
              </a:tr>
            </a:tbl>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p:cNvSpPr>
            <a:spLocks noGrp="1"/>
          </p:cNvSpPr>
          <p:nvPr>
            <p:ph type="body" idx="1"/>
          </p:nvPr>
        </p:nvSpPr>
        <p:spPr>
          <a:xfrm>
            <a:off x="301752" y="1412776"/>
            <a:ext cx="4040188" cy="648072"/>
          </a:xfrm>
        </p:spPr>
        <p:txBody>
          <a:bodyPr/>
          <a:lstStyle/>
          <a:p>
            <a:pPr algn="ctr"/>
            <a:r>
              <a:rPr lang="it-IT" dirty="0" smtClean="0"/>
              <a:t>Versione originale</a:t>
            </a:r>
          </a:p>
          <a:p>
            <a:pPr algn="ctr"/>
            <a:r>
              <a:rPr lang="it-IT" dirty="0" smtClean="0"/>
              <a:t>(G. Parise)</a:t>
            </a:r>
            <a:endParaRPr lang="it-IT" dirty="0"/>
          </a:p>
        </p:txBody>
      </p:sp>
      <p:sp>
        <p:nvSpPr>
          <p:cNvPr id="3" name="Segnaposto testo 2"/>
          <p:cNvSpPr>
            <a:spLocks noGrp="1"/>
          </p:cNvSpPr>
          <p:nvPr>
            <p:ph type="body" sz="half" idx="3"/>
          </p:nvPr>
        </p:nvSpPr>
        <p:spPr>
          <a:xfrm>
            <a:off x="4791330" y="1412776"/>
            <a:ext cx="4041775" cy="720080"/>
          </a:xfrm>
        </p:spPr>
        <p:txBody>
          <a:bodyPr/>
          <a:lstStyle/>
          <a:p>
            <a:pPr algn="ctr"/>
            <a:r>
              <a:rPr lang="it-IT" dirty="0" smtClean="0"/>
              <a:t>Versione tradotta</a:t>
            </a:r>
          </a:p>
          <a:p>
            <a:pPr algn="ctr"/>
            <a:r>
              <a:rPr lang="it-IT" dirty="0" smtClean="0"/>
              <a:t>(M. </a:t>
            </a:r>
            <a:r>
              <a:rPr lang="it-IT" dirty="0" err="1" smtClean="0"/>
              <a:t>Arnaud</a:t>
            </a:r>
            <a:r>
              <a:rPr lang="it-IT" dirty="0" smtClean="0"/>
              <a:t>)</a:t>
            </a:r>
            <a:endParaRPr lang="it-IT" dirty="0"/>
          </a:p>
        </p:txBody>
      </p:sp>
      <p:sp>
        <p:nvSpPr>
          <p:cNvPr id="4" name="Segnaposto piè di pagina 3"/>
          <p:cNvSpPr>
            <a:spLocks noGrp="1"/>
          </p:cNvSpPr>
          <p:nvPr>
            <p:ph type="ftr" sz="quarter" idx="11"/>
          </p:nvPr>
        </p:nvSpPr>
        <p:spPr/>
        <p:txBody>
          <a:bodyPr/>
          <a:lstStyle/>
          <a:p>
            <a:r>
              <a:rPr lang="it-IT" smtClean="0"/>
              <a:t>Alessandrini Sabrina _ Università di Macerata</a:t>
            </a:r>
            <a:endParaRPr lang="it-IT"/>
          </a:p>
        </p:txBody>
      </p:sp>
      <p:sp>
        <p:nvSpPr>
          <p:cNvPr id="5" name="Segnaposto contenuto 4"/>
          <p:cNvSpPr>
            <a:spLocks noGrp="1"/>
          </p:cNvSpPr>
          <p:nvPr>
            <p:ph sz="quarter" idx="2"/>
          </p:nvPr>
        </p:nvSpPr>
        <p:spPr>
          <a:xfrm>
            <a:off x="251520" y="2276872"/>
            <a:ext cx="4248472" cy="4012915"/>
          </a:xfrm>
        </p:spPr>
        <p:txBody>
          <a:bodyPr>
            <a:normAutofit fontScale="62500" lnSpcReduction="20000"/>
          </a:bodyPr>
          <a:lstStyle/>
          <a:p>
            <a:pPr>
              <a:buNone/>
            </a:pPr>
            <a:r>
              <a:rPr lang="it-IT" dirty="0" smtClean="0"/>
              <a:t>	</a:t>
            </a:r>
            <a:r>
              <a:rPr lang="it-IT" sz="3200" b="1" dirty="0" smtClean="0">
                <a:solidFill>
                  <a:schemeClr val="tx2">
                    <a:lumMod val="50000"/>
                  </a:schemeClr>
                </a:solidFill>
              </a:rPr>
              <a:t>Tutti si erano provvisti della mantellina e del maglione </a:t>
            </a:r>
            <a:r>
              <a:rPr lang="it-IT" sz="3200" dirty="0" smtClean="0">
                <a:solidFill>
                  <a:schemeClr val="tx2">
                    <a:lumMod val="50000"/>
                  </a:schemeClr>
                </a:solidFill>
              </a:rPr>
              <a:t>nero della </a:t>
            </a:r>
            <a:r>
              <a:rPr lang="it-IT" sz="3200" b="1" i="1" dirty="0" smtClean="0">
                <a:solidFill>
                  <a:schemeClr val="tx2">
                    <a:lumMod val="50000"/>
                  </a:schemeClr>
                </a:solidFill>
              </a:rPr>
              <a:t>Befana</a:t>
            </a:r>
            <a:r>
              <a:rPr lang="it-IT" sz="3200" dirty="0" smtClean="0">
                <a:solidFill>
                  <a:schemeClr val="tx2">
                    <a:lumMod val="50000"/>
                  </a:schemeClr>
                </a:solidFill>
              </a:rPr>
              <a:t> fascista; indumenti che duravano quasi fino alla Befana successiva, giorno in cui venivano fatte altre distribuzioni. Qualche anno arrivavano molte paia di zoccoli, </a:t>
            </a:r>
            <a:r>
              <a:rPr lang="it-IT" sz="3200" b="1" dirty="0" smtClean="0">
                <a:solidFill>
                  <a:schemeClr val="tx2">
                    <a:lumMod val="50000"/>
                  </a:schemeClr>
                </a:solidFill>
              </a:rPr>
              <a:t>invio speciale del </a:t>
            </a:r>
            <a:r>
              <a:rPr lang="it-IT" sz="3200" b="1" i="1" dirty="0" smtClean="0">
                <a:solidFill>
                  <a:schemeClr val="tx2">
                    <a:lumMod val="50000"/>
                  </a:schemeClr>
                </a:solidFill>
              </a:rPr>
              <a:t>Duce</a:t>
            </a:r>
            <a:r>
              <a:rPr lang="it-IT" sz="3200" b="1" dirty="0" smtClean="0">
                <a:solidFill>
                  <a:schemeClr val="tx2">
                    <a:lumMod val="50000"/>
                  </a:schemeClr>
                </a:solidFill>
              </a:rPr>
              <a:t> si diceva</a:t>
            </a:r>
            <a:r>
              <a:rPr lang="it-IT" sz="3200" dirty="0" smtClean="0">
                <a:solidFill>
                  <a:schemeClr val="tx2">
                    <a:lumMod val="50000"/>
                  </a:schemeClr>
                </a:solidFill>
              </a:rPr>
              <a:t>, ma su quegli zoccoli non si poteva fare nessun assegnamento. Non erano sufficienti ad accontentare i bisognosi e alle distribuzioni succedeva l’inferno</a:t>
            </a:r>
            <a:r>
              <a:rPr lang="it-IT" sz="3100" dirty="0" smtClean="0">
                <a:solidFill>
                  <a:schemeClr val="tx2">
                    <a:lumMod val="50000"/>
                  </a:schemeClr>
                </a:solidFill>
              </a:rPr>
              <a:t>.</a:t>
            </a:r>
            <a:endParaRPr lang="it-IT" sz="3100" dirty="0">
              <a:solidFill>
                <a:schemeClr val="tx2">
                  <a:lumMod val="50000"/>
                </a:schemeClr>
              </a:solidFill>
            </a:endParaRPr>
          </a:p>
        </p:txBody>
      </p:sp>
      <p:sp>
        <p:nvSpPr>
          <p:cNvPr id="6" name="Segnaposto contenuto 5"/>
          <p:cNvSpPr>
            <a:spLocks noGrp="1"/>
          </p:cNvSpPr>
          <p:nvPr>
            <p:ph sz="quarter" idx="4"/>
          </p:nvPr>
        </p:nvSpPr>
        <p:spPr>
          <a:xfrm>
            <a:off x="4800600" y="2276872"/>
            <a:ext cx="4038600" cy="4016703"/>
          </a:xfrm>
        </p:spPr>
        <p:txBody>
          <a:bodyPr>
            <a:normAutofit fontScale="70000" lnSpcReduction="20000"/>
          </a:bodyPr>
          <a:lstStyle/>
          <a:p>
            <a:pPr>
              <a:buNone/>
            </a:pPr>
            <a:r>
              <a:rPr lang="it-IT" dirty="0" smtClean="0"/>
              <a:t>	</a:t>
            </a:r>
            <a:r>
              <a:rPr lang="fr-FR" b="1" dirty="0" smtClean="0">
                <a:solidFill>
                  <a:schemeClr val="tx2">
                    <a:lumMod val="50000"/>
                  </a:schemeClr>
                </a:solidFill>
              </a:rPr>
              <a:t>Tout le monde s’était pourvu de la pèlerine et du chandail </a:t>
            </a:r>
            <a:r>
              <a:rPr lang="fr-FR" dirty="0" smtClean="0">
                <a:solidFill>
                  <a:schemeClr val="tx2">
                    <a:lumMod val="50000"/>
                  </a:schemeClr>
                </a:solidFill>
              </a:rPr>
              <a:t>noir des </a:t>
            </a:r>
            <a:r>
              <a:rPr lang="fr-FR" b="1" i="1" dirty="0" smtClean="0">
                <a:solidFill>
                  <a:schemeClr val="tx2">
                    <a:lumMod val="50000"/>
                  </a:schemeClr>
                </a:solidFill>
              </a:rPr>
              <a:t>étrennes</a:t>
            </a:r>
            <a:r>
              <a:rPr lang="fr-FR" dirty="0" smtClean="0">
                <a:solidFill>
                  <a:schemeClr val="tx2">
                    <a:lumMod val="50000"/>
                  </a:schemeClr>
                </a:solidFill>
              </a:rPr>
              <a:t> fascistes, vêtements  qui duraient presque jusqu’au premier janvier suivant, jour où de nouvelles distributions avaient lieu. Certaines années, il arrivait de nombreuses paires de galoches, </a:t>
            </a:r>
            <a:r>
              <a:rPr lang="fr-FR" b="1" dirty="0" smtClean="0">
                <a:solidFill>
                  <a:schemeClr val="tx2">
                    <a:lumMod val="50000"/>
                  </a:schemeClr>
                </a:solidFill>
              </a:rPr>
              <a:t>envoi spécial du </a:t>
            </a:r>
            <a:r>
              <a:rPr lang="fr-FR" b="1" i="1" dirty="0" smtClean="0">
                <a:solidFill>
                  <a:schemeClr val="tx2">
                    <a:lumMod val="50000"/>
                  </a:schemeClr>
                </a:solidFill>
              </a:rPr>
              <a:t>Duce</a:t>
            </a:r>
            <a:r>
              <a:rPr lang="fr-FR" b="1" dirty="0" smtClean="0">
                <a:solidFill>
                  <a:schemeClr val="tx2">
                    <a:lumMod val="50000"/>
                  </a:schemeClr>
                </a:solidFill>
              </a:rPr>
              <a:t>, disait-on</a:t>
            </a:r>
            <a:r>
              <a:rPr lang="fr-FR" dirty="0" smtClean="0">
                <a:solidFill>
                  <a:schemeClr val="tx2">
                    <a:lumMod val="50000"/>
                  </a:schemeClr>
                </a:solidFill>
              </a:rPr>
              <a:t>, mais c’était des galoches sur lesquelles on ne pouvait pas compter. Elles n’étaient pas en nombre suffisant pour satisfaire les nécessiteux et, quand on les distribuait, c’était l’enfer sur la terre.</a:t>
            </a:r>
            <a:r>
              <a:rPr lang="it-IT" dirty="0" smtClean="0">
                <a:solidFill>
                  <a:schemeClr val="tx2">
                    <a:lumMod val="50000"/>
                  </a:schemeClr>
                </a:solidFill>
              </a:rPr>
              <a:t> </a:t>
            </a:r>
            <a:endParaRPr lang="it-IT" dirty="0">
              <a:solidFill>
                <a:schemeClr val="tx2">
                  <a:lumMod val="50000"/>
                </a:schemeClr>
              </a:solidFill>
            </a:endParaRPr>
          </a:p>
        </p:txBody>
      </p:sp>
      <p:sp>
        <p:nvSpPr>
          <p:cNvPr id="7" name="Segnaposto numero diapositiva 6"/>
          <p:cNvSpPr>
            <a:spLocks noGrp="1"/>
          </p:cNvSpPr>
          <p:nvPr>
            <p:ph type="sldNum" sz="quarter" idx="12"/>
          </p:nvPr>
        </p:nvSpPr>
        <p:spPr/>
        <p:txBody>
          <a:bodyPr/>
          <a:lstStyle/>
          <a:p>
            <a:fld id="{8E1BA9F5-FEC7-449B-9A77-1FA26A0B8BD4}" type="slidenum">
              <a:rPr lang="it-IT" smtClean="0"/>
              <a:pPr/>
              <a:t>35</a:t>
            </a:fld>
            <a:endParaRPr lang="it-IT"/>
          </a:p>
        </p:txBody>
      </p:sp>
      <p:sp>
        <p:nvSpPr>
          <p:cNvPr id="8" name="Titolo 7"/>
          <p:cNvSpPr>
            <a:spLocks noGrp="1"/>
          </p:cNvSpPr>
          <p:nvPr>
            <p:ph type="title"/>
          </p:nvPr>
        </p:nvSpPr>
        <p:spPr/>
        <p:txBody>
          <a:bodyPr/>
          <a:lstStyle/>
          <a:p>
            <a:r>
              <a:rPr lang="it-IT" dirty="0" smtClean="0"/>
              <a:t>Secondo esempio</a:t>
            </a:r>
            <a:endParaRPr lang="it-IT"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piè di pagina 1"/>
          <p:cNvSpPr>
            <a:spLocks noGrp="1"/>
          </p:cNvSpPr>
          <p:nvPr>
            <p:ph type="ftr" sz="quarter" idx="11"/>
          </p:nvPr>
        </p:nvSpPr>
        <p:spPr/>
        <p:txBody>
          <a:bodyPr/>
          <a:lstStyle/>
          <a:p>
            <a:r>
              <a:rPr lang="it-IT" smtClean="0"/>
              <a:t>Alessandrini Sabrina _ Università di Macerata</a:t>
            </a:r>
            <a:endParaRPr lang="it-IT"/>
          </a:p>
        </p:txBody>
      </p:sp>
      <p:sp>
        <p:nvSpPr>
          <p:cNvPr id="3" name="Segnaposto numero diapositiva 2"/>
          <p:cNvSpPr>
            <a:spLocks noGrp="1"/>
          </p:cNvSpPr>
          <p:nvPr>
            <p:ph type="sldNum" sz="quarter" idx="12"/>
          </p:nvPr>
        </p:nvSpPr>
        <p:spPr/>
        <p:txBody>
          <a:bodyPr/>
          <a:lstStyle/>
          <a:p>
            <a:fld id="{8E1BA9F5-FEC7-449B-9A77-1FA26A0B8BD4}" type="slidenum">
              <a:rPr lang="it-IT" smtClean="0"/>
              <a:pPr/>
              <a:t>36</a:t>
            </a:fld>
            <a:endParaRPr lang="it-IT"/>
          </a:p>
        </p:txBody>
      </p:sp>
      <p:sp>
        <p:nvSpPr>
          <p:cNvPr id="4" name="CasellaDiTesto 3"/>
          <p:cNvSpPr txBox="1"/>
          <p:nvPr/>
        </p:nvSpPr>
        <p:spPr>
          <a:xfrm>
            <a:off x="179512" y="548680"/>
            <a:ext cx="8784975" cy="5201424"/>
          </a:xfrm>
          <a:prstGeom prst="rect">
            <a:avLst/>
          </a:prstGeom>
          <a:noFill/>
        </p:spPr>
        <p:txBody>
          <a:bodyPr wrap="square" rtlCol="0">
            <a:spAutoFit/>
          </a:bodyPr>
          <a:lstStyle/>
          <a:p>
            <a:pPr algn="ctr"/>
            <a:r>
              <a:rPr lang="it-IT" sz="2000" dirty="0" smtClean="0">
                <a:solidFill>
                  <a:schemeClr val="tx2">
                    <a:lumMod val="50000"/>
                  </a:schemeClr>
                </a:solidFill>
              </a:rPr>
              <a:t>La </a:t>
            </a:r>
            <a:r>
              <a:rPr lang="it-IT" sz="2000" b="1" dirty="0" smtClean="0">
                <a:solidFill>
                  <a:schemeClr val="tx2">
                    <a:lumMod val="50000"/>
                  </a:schemeClr>
                </a:solidFill>
              </a:rPr>
              <a:t>traduzione letterale </a:t>
            </a:r>
            <a:r>
              <a:rPr lang="it-IT" sz="2000" dirty="0" smtClean="0">
                <a:solidFill>
                  <a:schemeClr val="tx2">
                    <a:lumMod val="50000"/>
                  </a:schemeClr>
                </a:solidFill>
              </a:rPr>
              <a:t>è una strategia relativamente </a:t>
            </a:r>
            <a:r>
              <a:rPr lang="it-IT" sz="2000" b="1" dirty="0" smtClean="0">
                <a:solidFill>
                  <a:schemeClr val="tx2">
                    <a:lumMod val="50000"/>
                  </a:schemeClr>
                </a:solidFill>
              </a:rPr>
              <a:t>poco produttiva</a:t>
            </a:r>
            <a:r>
              <a:rPr lang="it-IT" sz="2000" dirty="0" smtClean="0">
                <a:solidFill>
                  <a:schemeClr val="tx2">
                    <a:lumMod val="50000"/>
                  </a:schemeClr>
                </a:solidFill>
              </a:rPr>
              <a:t>.</a:t>
            </a:r>
          </a:p>
          <a:p>
            <a:endParaRPr lang="it-IT" dirty="0" smtClean="0">
              <a:solidFill>
                <a:schemeClr val="tx2">
                  <a:lumMod val="50000"/>
                </a:schemeClr>
              </a:solidFill>
            </a:endParaRPr>
          </a:p>
          <a:p>
            <a:pPr algn="ctr"/>
            <a:r>
              <a:rPr lang="it-IT" sz="2400" dirty="0" smtClean="0">
                <a:solidFill>
                  <a:schemeClr val="tx2">
                    <a:lumMod val="50000"/>
                  </a:schemeClr>
                </a:solidFill>
              </a:rPr>
              <a:t>In traduzione tecnica e scientifica, come in traduzione letteraria, </a:t>
            </a:r>
            <a:r>
              <a:rPr lang="it-IT" sz="2400" b="1" dirty="0" smtClean="0">
                <a:solidFill>
                  <a:schemeClr val="tx2">
                    <a:lumMod val="50000"/>
                  </a:schemeClr>
                </a:solidFill>
              </a:rPr>
              <a:t>ciascuna lingua </a:t>
            </a:r>
            <a:r>
              <a:rPr lang="it-IT" sz="2400" dirty="0" smtClean="0">
                <a:solidFill>
                  <a:schemeClr val="tx2">
                    <a:lumMod val="50000"/>
                  </a:schemeClr>
                </a:solidFill>
              </a:rPr>
              <a:t>ha la sua funzione di </a:t>
            </a:r>
            <a:r>
              <a:rPr lang="it-IT" sz="2400" b="1" dirty="0" smtClean="0">
                <a:solidFill>
                  <a:schemeClr val="tx2">
                    <a:lumMod val="50000"/>
                  </a:schemeClr>
                </a:solidFill>
              </a:rPr>
              <a:t>rapportarsi ad una realtà </a:t>
            </a:r>
            <a:r>
              <a:rPr lang="it-IT" sz="2400" dirty="0" smtClean="0">
                <a:solidFill>
                  <a:schemeClr val="tx2">
                    <a:lumMod val="50000"/>
                  </a:schemeClr>
                </a:solidFill>
              </a:rPr>
              <a:t>che vuol descrivere. </a:t>
            </a:r>
          </a:p>
          <a:p>
            <a:endParaRPr lang="it-IT" dirty="0" smtClean="0">
              <a:solidFill>
                <a:schemeClr val="tx2">
                  <a:lumMod val="50000"/>
                </a:schemeClr>
              </a:solidFill>
            </a:endParaRPr>
          </a:p>
          <a:p>
            <a:r>
              <a:rPr lang="it-IT" sz="2400" dirty="0" smtClean="0">
                <a:solidFill>
                  <a:schemeClr val="tx2">
                    <a:lumMod val="50000"/>
                  </a:schemeClr>
                </a:solidFill>
              </a:rPr>
              <a:t>“</a:t>
            </a:r>
            <a:r>
              <a:rPr lang="fr-FR" sz="2400" b="1" dirty="0" smtClean="0">
                <a:solidFill>
                  <a:schemeClr val="tx2">
                    <a:lumMod val="50000"/>
                  </a:schemeClr>
                </a:solidFill>
              </a:rPr>
              <a:t>Chaque langue </a:t>
            </a:r>
            <a:r>
              <a:rPr lang="fr-FR" sz="2400" dirty="0" smtClean="0">
                <a:solidFill>
                  <a:schemeClr val="tx2">
                    <a:lumMod val="50000"/>
                  </a:schemeClr>
                </a:solidFill>
              </a:rPr>
              <a:t>forme</a:t>
            </a:r>
            <a:r>
              <a:rPr lang="fr-FR" sz="2400" b="1" dirty="0" smtClean="0">
                <a:solidFill>
                  <a:schemeClr val="tx2">
                    <a:lumMod val="50000"/>
                  </a:schemeClr>
                </a:solidFill>
              </a:rPr>
              <a:t> un tout</a:t>
            </a:r>
            <a:r>
              <a:rPr lang="fr-FR" sz="2400" dirty="0" smtClean="0">
                <a:solidFill>
                  <a:schemeClr val="tx2">
                    <a:lumMod val="50000"/>
                  </a:schemeClr>
                </a:solidFill>
              </a:rPr>
              <a:t>, </a:t>
            </a:r>
            <a:r>
              <a:rPr lang="fr-FR" sz="2400" b="1" dirty="0" smtClean="0">
                <a:solidFill>
                  <a:schemeClr val="tx2">
                    <a:lumMod val="50000"/>
                  </a:schemeClr>
                </a:solidFill>
              </a:rPr>
              <a:t>distinct des autres</a:t>
            </a:r>
            <a:r>
              <a:rPr lang="fr-FR" sz="2400" dirty="0" smtClean="0">
                <a:solidFill>
                  <a:schemeClr val="tx2">
                    <a:lumMod val="50000"/>
                  </a:schemeClr>
                </a:solidFill>
              </a:rPr>
              <a:t>. […] La place de </a:t>
            </a:r>
            <a:r>
              <a:rPr lang="fr-FR" sz="2400" b="1" dirty="0" smtClean="0">
                <a:solidFill>
                  <a:schemeClr val="tx2">
                    <a:lumMod val="50000"/>
                  </a:schemeClr>
                </a:solidFill>
              </a:rPr>
              <a:t>chaque terme se définissant relativement aux autres termes</a:t>
            </a:r>
            <a:r>
              <a:rPr lang="fr-FR" sz="2400" dirty="0" smtClean="0">
                <a:solidFill>
                  <a:schemeClr val="tx2">
                    <a:lumMod val="50000"/>
                  </a:schemeClr>
                </a:solidFill>
              </a:rPr>
              <a:t>, il n’ y a pas de relation terme à terme entre les langues, microstructure à microstructure. Le </a:t>
            </a:r>
            <a:r>
              <a:rPr lang="fr-FR" sz="2400" b="1" dirty="0" smtClean="0">
                <a:solidFill>
                  <a:schemeClr val="tx2">
                    <a:lumMod val="50000"/>
                  </a:schemeClr>
                </a:solidFill>
              </a:rPr>
              <a:t>monde réel</a:t>
            </a:r>
            <a:r>
              <a:rPr lang="fr-FR" sz="2400" dirty="0" smtClean="0">
                <a:solidFill>
                  <a:schemeClr val="tx2">
                    <a:lumMod val="50000"/>
                  </a:schemeClr>
                </a:solidFill>
              </a:rPr>
              <a:t> est </a:t>
            </a:r>
            <a:r>
              <a:rPr lang="fr-FR" sz="2400" b="1" dirty="0" smtClean="0">
                <a:solidFill>
                  <a:schemeClr val="tx2">
                    <a:lumMod val="50000"/>
                  </a:schemeClr>
                </a:solidFill>
              </a:rPr>
              <a:t>découpé</a:t>
            </a:r>
            <a:r>
              <a:rPr lang="fr-FR" sz="2400" dirty="0" smtClean="0">
                <a:solidFill>
                  <a:schemeClr val="tx2">
                    <a:lumMod val="50000"/>
                  </a:schemeClr>
                </a:solidFill>
              </a:rPr>
              <a:t> par toute une série de </a:t>
            </a:r>
            <a:r>
              <a:rPr lang="fr-FR" sz="2400" b="1" dirty="0" smtClean="0">
                <a:solidFill>
                  <a:schemeClr val="tx2">
                    <a:lumMod val="50000"/>
                  </a:schemeClr>
                </a:solidFill>
              </a:rPr>
              <a:t>grilles arbitraires </a:t>
            </a:r>
            <a:r>
              <a:rPr lang="fr-FR" sz="2400" dirty="0" smtClean="0">
                <a:solidFill>
                  <a:schemeClr val="tx2">
                    <a:lumMod val="50000"/>
                  </a:schemeClr>
                </a:solidFill>
              </a:rPr>
              <a:t>et </a:t>
            </a:r>
            <a:r>
              <a:rPr lang="fr-FR" sz="2400" b="1" dirty="0" smtClean="0">
                <a:solidFill>
                  <a:schemeClr val="tx2">
                    <a:lumMod val="50000"/>
                  </a:schemeClr>
                </a:solidFill>
              </a:rPr>
              <a:t>différentes</a:t>
            </a:r>
            <a:r>
              <a:rPr lang="fr-FR" sz="2400" dirty="0" smtClean="0">
                <a:solidFill>
                  <a:schemeClr val="tx2">
                    <a:lumMod val="50000"/>
                  </a:schemeClr>
                </a:solidFill>
              </a:rPr>
              <a:t>”</a:t>
            </a:r>
          </a:p>
          <a:p>
            <a:endParaRPr lang="fr-FR" sz="2400" dirty="0" smtClean="0">
              <a:solidFill>
                <a:schemeClr val="tx2">
                  <a:lumMod val="50000"/>
                </a:schemeClr>
              </a:solidFill>
            </a:endParaRPr>
          </a:p>
          <a:p>
            <a:r>
              <a:rPr lang="fr-FR" dirty="0" smtClean="0">
                <a:solidFill>
                  <a:schemeClr val="tx2">
                    <a:lumMod val="50000"/>
                  </a:schemeClr>
                </a:solidFill>
              </a:rPr>
              <a:t> (J. Dubois, 1969, </a:t>
            </a:r>
            <a:r>
              <a:rPr lang="fr-FR" i="1" dirty="0" smtClean="0">
                <a:solidFill>
                  <a:schemeClr val="tx2">
                    <a:lumMod val="50000"/>
                  </a:schemeClr>
                </a:solidFill>
              </a:rPr>
              <a:t>Grammaire structurale: la phrase et ses transformations</a:t>
            </a:r>
            <a:r>
              <a:rPr lang="fr-FR" dirty="0" smtClean="0">
                <a:solidFill>
                  <a:schemeClr val="tx2">
                    <a:lumMod val="50000"/>
                  </a:schemeClr>
                </a:solidFill>
              </a:rPr>
              <a:t>, Larousse, Paris, p. 7)</a:t>
            </a:r>
            <a:endParaRPr lang="fr-FR" dirty="0">
              <a:solidFill>
                <a:schemeClr val="tx2">
                  <a:lumMod val="50000"/>
                </a:schemeClr>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01752" y="228600"/>
            <a:ext cx="8534400" cy="608112"/>
          </a:xfrm>
        </p:spPr>
        <p:txBody>
          <a:bodyPr>
            <a:normAutofit fontScale="90000"/>
          </a:bodyPr>
          <a:lstStyle/>
          <a:p>
            <a:r>
              <a:rPr lang="it-IT" b="1" dirty="0" smtClean="0"/>
              <a:t>Le equivalenze indirette: la trasposizione</a:t>
            </a:r>
            <a:endParaRPr lang="it-IT" b="1" dirty="0"/>
          </a:p>
        </p:txBody>
      </p:sp>
      <p:sp>
        <p:nvSpPr>
          <p:cNvPr id="3" name="Segnaposto piè di pagina 2"/>
          <p:cNvSpPr>
            <a:spLocks noGrp="1"/>
          </p:cNvSpPr>
          <p:nvPr>
            <p:ph type="ftr" sz="quarter" idx="11"/>
          </p:nvPr>
        </p:nvSpPr>
        <p:spPr/>
        <p:txBody>
          <a:bodyPr/>
          <a:lstStyle/>
          <a:p>
            <a:r>
              <a:rPr lang="it-IT" smtClean="0"/>
              <a:t>Alessandrini Sabrina _ Università di Macerata</a:t>
            </a:r>
            <a:endParaRPr lang="it-IT"/>
          </a:p>
        </p:txBody>
      </p:sp>
      <p:sp>
        <p:nvSpPr>
          <p:cNvPr id="4" name="Segnaposto numero diapositiva 3"/>
          <p:cNvSpPr>
            <a:spLocks noGrp="1"/>
          </p:cNvSpPr>
          <p:nvPr>
            <p:ph type="sldNum" sz="quarter" idx="12"/>
          </p:nvPr>
        </p:nvSpPr>
        <p:spPr/>
        <p:txBody>
          <a:bodyPr/>
          <a:lstStyle/>
          <a:p>
            <a:fld id="{8E1BA9F5-FEC7-449B-9A77-1FA26A0B8BD4}" type="slidenum">
              <a:rPr lang="it-IT" smtClean="0"/>
              <a:pPr/>
              <a:t>37</a:t>
            </a:fld>
            <a:endParaRPr lang="it-IT" dirty="0"/>
          </a:p>
        </p:txBody>
      </p:sp>
      <p:sp>
        <p:nvSpPr>
          <p:cNvPr id="5" name="Segnaposto contenuto 4"/>
          <p:cNvSpPr>
            <a:spLocks noGrp="1"/>
          </p:cNvSpPr>
          <p:nvPr>
            <p:ph sz="quarter" idx="1"/>
          </p:nvPr>
        </p:nvSpPr>
        <p:spPr>
          <a:xfrm>
            <a:off x="179512" y="1412776"/>
            <a:ext cx="8784976" cy="4968552"/>
          </a:xfrm>
        </p:spPr>
        <p:txBody>
          <a:bodyPr/>
          <a:lstStyle/>
          <a:p>
            <a:pPr>
              <a:buNone/>
            </a:pPr>
            <a:r>
              <a:rPr lang="it-IT" sz="2400" b="1" dirty="0" smtClean="0">
                <a:solidFill>
                  <a:schemeClr val="bg2">
                    <a:lumMod val="25000"/>
                  </a:schemeClr>
                </a:solidFill>
              </a:rPr>
              <a:t>Sostituzione di una parte del discorso con un’altra</a:t>
            </a:r>
          </a:p>
          <a:p>
            <a:pPr>
              <a:buFont typeface="Arial" pitchFamily="34" charset="0"/>
              <a:buChar char="•"/>
            </a:pPr>
            <a:endParaRPr lang="it-IT" dirty="0" smtClean="0"/>
          </a:p>
          <a:p>
            <a:pPr>
              <a:buFont typeface="Arial" pitchFamily="34" charset="0"/>
              <a:buChar char="•"/>
            </a:pPr>
            <a:endParaRPr lang="it-IT" dirty="0" smtClean="0"/>
          </a:p>
          <a:p>
            <a:pPr>
              <a:buFont typeface="Arial" pitchFamily="34" charset="0"/>
              <a:buChar char="•"/>
            </a:pPr>
            <a:endParaRPr lang="it-IT" dirty="0" smtClean="0"/>
          </a:p>
          <a:p>
            <a:pPr>
              <a:buFont typeface="Arial" pitchFamily="34" charset="0"/>
              <a:buChar char="•"/>
            </a:pPr>
            <a:endParaRPr lang="it-IT" dirty="0" smtClean="0"/>
          </a:p>
          <a:p>
            <a:pPr>
              <a:buFont typeface="Arial" pitchFamily="34" charset="0"/>
              <a:buChar char="•"/>
            </a:pPr>
            <a:endParaRPr lang="it-IT" dirty="0" smtClean="0"/>
          </a:p>
          <a:p>
            <a:pPr>
              <a:buFont typeface="Arial" pitchFamily="34" charset="0"/>
              <a:buChar char="•"/>
            </a:pPr>
            <a:endParaRPr lang="it-IT" dirty="0" smtClean="0"/>
          </a:p>
          <a:p>
            <a:pPr>
              <a:buNone/>
            </a:pPr>
            <a:endParaRPr lang="it-IT" dirty="0"/>
          </a:p>
        </p:txBody>
      </p:sp>
      <p:graphicFrame>
        <p:nvGraphicFramePr>
          <p:cNvPr id="6" name="Tabella 5"/>
          <p:cNvGraphicFramePr>
            <a:graphicFrameLocks noGrp="1"/>
          </p:cNvGraphicFramePr>
          <p:nvPr/>
        </p:nvGraphicFramePr>
        <p:xfrm>
          <a:off x="179512" y="1988840"/>
          <a:ext cx="8784976" cy="4463402"/>
        </p:xfrm>
        <a:graphic>
          <a:graphicData uri="http://schemas.openxmlformats.org/drawingml/2006/table">
            <a:tbl>
              <a:tblPr firstRow="1" bandRow="1">
                <a:tableStyleId>{5C22544A-7EE6-4342-B048-85BDC9FD1C3A}</a:tableStyleId>
              </a:tblPr>
              <a:tblGrid>
                <a:gridCol w="2881961"/>
                <a:gridCol w="2663556"/>
                <a:gridCol w="3239459"/>
              </a:tblGrid>
              <a:tr h="378270">
                <a:tc>
                  <a:txBody>
                    <a:bodyPr/>
                    <a:lstStyle/>
                    <a:p>
                      <a:r>
                        <a:rPr lang="it-IT" dirty="0" smtClean="0">
                          <a:solidFill>
                            <a:schemeClr val="accent1">
                              <a:lumMod val="50000"/>
                            </a:schemeClr>
                          </a:solidFill>
                        </a:rPr>
                        <a:t>  </a:t>
                      </a:r>
                      <a:r>
                        <a:rPr lang="it-IT" dirty="0" err="1" smtClean="0">
                          <a:solidFill>
                            <a:schemeClr val="accent1">
                              <a:lumMod val="50000"/>
                            </a:schemeClr>
                          </a:solidFill>
                        </a:rPr>
                        <a:t>Nom</a:t>
                      </a:r>
                      <a:r>
                        <a:rPr lang="it-IT" dirty="0" smtClean="0">
                          <a:solidFill>
                            <a:schemeClr val="accent1">
                              <a:lumMod val="50000"/>
                            </a:schemeClr>
                          </a:solidFill>
                        </a:rPr>
                        <a:t>                </a:t>
                      </a:r>
                      <a:r>
                        <a:rPr lang="it-IT" dirty="0" err="1" smtClean="0">
                          <a:solidFill>
                            <a:schemeClr val="accent1">
                              <a:lumMod val="50000"/>
                            </a:schemeClr>
                          </a:solidFill>
                        </a:rPr>
                        <a:t>Verbe</a:t>
                      </a:r>
                      <a:endParaRPr lang="it-IT" dirty="0">
                        <a:solidFill>
                          <a:schemeClr val="accent1">
                            <a:lumMod val="50000"/>
                          </a:schemeClr>
                        </a:solidFill>
                      </a:endParaRPr>
                    </a:p>
                  </a:txBody>
                  <a:tcPr>
                    <a:solidFill>
                      <a:schemeClr val="accent1">
                        <a:lumMod val="40000"/>
                        <a:lumOff val="60000"/>
                      </a:schemeClr>
                    </a:solidFill>
                  </a:tcPr>
                </a:tc>
                <a:tc>
                  <a:txBody>
                    <a:bodyPr/>
                    <a:lstStyle/>
                    <a:p>
                      <a:r>
                        <a:rPr lang="it-IT" b="0" dirty="0" smtClean="0">
                          <a:solidFill>
                            <a:schemeClr val="accent1">
                              <a:lumMod val="50000"/>
                            </a:schemeClr>
                          </a:solidFill>
                        </a:rPr>
                        <a:t>Alle </a:t>
                      </a:r>
                      <a:r>
                        <a:rPr lang="it-IT" dirty="0" smtClean="0">
                          <a:solidFill>
                            <a:schemeClr val="accent1">
                              <a:lumMod val="50000"/>
                            </a:schemeClr>
                          </a:solidFill>
                        </a:rPr>
                        <a:t>distribuzioni</a:t>
                      </a:r>
                      <a:endParaRPr lang="it-IT" dirty="0">
                        <a:solidFill>
                          <a:schemeClr val="accent1">
                            <a:lumMod val="50000"/>
                          </a:schemeClr>
                        </a:solidFill>
                      </a:endParaRPr>
                    </a:p>
                  </a:txBody>
                  <a:tcPr>
                    <a:solidFill>
                      <a:schemeClr val="accent1">
                        <a:lumMod val="40000"/>
                        <a:lumOff val="60000"/>
                      </a:schemeClr>
                    </a:solidFill>
                  </a:tcPr>
                </a:tc>
                <a:tc>
                  <a:txBody>
                    <a:bodyPr/>
                    <a:lstStyle/>
                    <a:p>
                      <a:r>
                        <a:rPr lang="it-IT" b="0" dirty="0" err="1" smtClean="0">
                          <a:solidFill>
                            <a:schemeClr val="accent1">
                              <a:lumMod val="50000"/>
                            </a:schemeClr>
                          </a:solidFill>
                        </a:rPr>
                        <a:t>Quand</a:t>
                      </a:r>
                      <a:r>
                        <a:rPr lang="it-IT" b="0" dirty="0" smtClean="0">
                          <a:solidFill>
                            <a:schemeClr val="accent1">
                              <a:lumMod val="50000"/>
                            </a:schemeClr>
                          </a:solidFill>
                        </a:rPr>
                        <a:t> on </a:t>
                      </a:r>
                      <a:r>
                        <a:rPr lang="it-IT" b="0" dirty="0" err="1" smtClean="0">
                          <a:solidFill>
                            <a:schemeClr val="accent1">
                              <a:lumMod val="50000"/>
                            </a:schemeClr>
                          </a:solidFill>
                        </a:rPr>
                        <a:t>les</a:t>
                      </a:r>
                      <a:r>
                        <a:rPr lang="it-IT" b="0" dirty="0" smtClean="0">
                          <a:solidFill>
                            <a:schemeClr val="accent1">
                              <a:lumMod val="50000"/>
                            </a:schemeClr>
                          </a:solidFill>
                        </a:rPr>
                        <a:t> </a:t>
                      </a:r>
                      <a:r>
                        <a:rPr lang="it-IT" dirty="0" err="1" smtClean="0">
                          <a:solidFill>
                            <a:schemeClr val="accent1">
                              <a:lumMod val="50000"/>
                            </a:schemeClr>
                          </a:solidFill>
                        </a:rPr>
                        <a:t>distribuait</a:t>
                      </a:r>
                      <a:endParaRPr lang="it-IT" dirty="0">
                        <a:solidFill>
                          <a:schemeClr val="accent1">
                            <a:lumMod val="50000"/>
                          </a:schemeClr>
                        </a:solidFill>
                      </a:endParaRPr>
                    </a:p>
                  </a:txBody>
                  <a:tcPr>
                    <a:solidFill>
                      <a:schemeClr val="accent1">
                        <a:lumMod val="40000"/>
                        <a:lumOff val="60000"/>
                      </a:schemeClr>
                    </a:solidFill>
                  </a:tcPr>
                </a:tc>
              </a:tr>
              <a:tr h="485826">
                <a:tc>
                  <a:txBody>
                    <a:bodyPr/>
                    <a:lstStyle/>
                    <a:p>
                      <a:pPr algn="ctr"/>
                      <a:r>
                        <a:rPr lang="it-IT" dirty="0" smtClean="0">
                          <a:solidFill>
                            <a:schemeClr val="accent1">
                              <a:lumMod val="50000"/>
                            </a:schemeClr>
                          </a:solidFill>
                        </a:rPr>
                        <a:t>“</a:t>
                      </a:r>
                      <a:endParaRPr lang="it-IT" dirty="0">
                        <a:solidFill>
                          <a:schemeClr val="accent1">
                            <a:lumMod val="50000"/>
                          </a:schemeClr>
                        </a:solidFill>
                      </a:endParaRPr>
                    </a:p>
                  </a:txBody>
                  <a:tcPr/>
                </a:tc>
                <a:tc>
                  <a:txBody>
                    <a:bodyPr/>
                    <a:lstStyle/>
                    <a:p>
                      <a:r>
                        <a:rPr lang="it-IT" dirty="0" smtClean="0">
                          <a:solidFill>
                            <a:schemeClr val="accent1">
                              <a:lumMod val="50000"/>
                            </a:schemeClr>
                          </a:solidFill>
                        </a:rPr>
                        <a:t>À </a:t>
                      </a:r>
                      <a:r>
                        <a:rPr lang="it-IT" dirty="0" err="1" smtClean="0">
                          <a:solidFill>
                            <a:schemeClr val="accent1">
                              <a:lumMod val="50000"/>
                            </a:schemeClr>
                          </a:solidFill>
                        </a:rPr>
                        <a:t>leur</a:t>
                      </a:r>
                      <a:r>
                        <a:rPr lang="it-IT" dirty="0" smtClean="0">
                          <a:solidFill>
                            <a:schemeClr val="accent1">
                              <a:lumMod val="50000"/>
                            </a:schemeClr>
                          </a:solidFill>
                        </a:rPr>
                        <a:t> </a:t>
                      </a:r>
                      <a:r>
                        <a:rPr lang="it-IT" b="1" dirty="0" err="1" smtClean="0">
                          <a:solidFill>
                            <a:schemeClr val="accent1">
                              <a:lumMod val="50000"/>
                            </a:schemeClr>
                          </a:solidFill>
                        </a:rPr>
                        <a:t>retour</a:t>
                      </a:r>
                      <a:r>
                        <a:rPr lang="it-IT" b="1" dirty="0" smtClean="0">
                          <a:solidFill>
                            <a:schemeClr val="accent1">
                              <a:lumMod val="50000"/>
                            </a:schemeClr>
                          </a:solidFill>
                        </a:rPr>
                        <a:t> </a:t>
                      </a:r>
                      <a:endParaRPr lang="it-IT" b="1" dirty="0">
                        <a:solidFill>
                          <a:schemeClr val="accent1">
                            <a:lumMod val="50000"/>
                          </a:schemeClr>
                        </a:solidFill>
                      </a:endParaRPr>
                    </a:p>
                  </a:txBody>
                  <a:tcPr/>
                </a:tc>
                <a:tc>
                  <a:txBody>
                    <a:bodyPr/>
                    <a:lstStyle/>
                    <a:p>
                      <a:r>
                        <a:rPr lang="it-IT" dirty="0" smtClean="0">
                          <a:solidFill>
                            <a:schemeClr val="accent1">
                              <a:lumMod val="50000"/>
                            </a:schemeClr>
                          </a:solidFill>
                        </a:rPr>
                        <a:t>Quando </a:t>
                      </a:r>
                      <a:r>
                        <a:rPr lang="it-IT" b="1" dirty="0" smtClean="0">
                          <a:solidFill>
                            <a:schemeClr val="accent1">
                              <a:lumMod val="50000"/>
                            </a:schemeClr>
                          </a:solidFill>
                        </a:rPr>
                        <a:t>saranno rientrati</a:t>
                      </a:r>
                      <a:endParaRPr lang="it-IT" b="1" dirty="0">
                        <a:solidFill>
                          <a:schemeClr val="accent1">
                            <a:lumMod val="50000"/>
                          </a:schemeClr>
                        </a:solidFill>
                      </a:endParaRPr>
                    </a:p>
                  </a:txBody>
                  <a:tcPr/>
                </a:tc>
              </a:tr>
              <a:tr h="66197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dirty="0" smtClean="0">
                          <a:solidFill>
                            <a:schemeClr val="accent1">
                              <a:lumMod val="50000"/>
                            </a:schemeClr>
                          </a:solidFill>
                        </a:rPr>
                        <a:t> </a:t>
                      </a:r>
                      <a:r>
                        <a:rPr lang="it-IT" b="1" dirty="0" err="1" smtClean="0">
                          <a:solidFill>
                            <a:schemeClr val="accent1">
                              <a:lumMod val="50000"/>
                            </a:schemeClr>
                          </a:solidFill>
                        </a:rPr>
                        <a:t>Nom</a:t>
                      </a:r>
                      <a:r>
                        <a:rPr lang="it-IT" dirty="0" smtClean="0">
                          <a:solidFill>
                            <a:schemeClr val="accent1">
                              <a:lumMod val="50000"/>
                            </a:schemeClr>
                          </a:solidFill>
                        </a:rPr>
                        <a:t>                </a:t>
                      </a:r>
                      <a:r>
                        <a:rPr lang="it-IT" b="1" dirty="0" err="1" smtClean="0">
                          <a:solidFill>
                            <a:schemeClr val="accent1">
                              <a:lumMod val="50000"/>
                            </a:schemeClr>
                          </a:solidFill>
                        </a:rPr>
                        <a:t>Adjectif</a:t>
                      </a:r>
                      <a:endParaRPr lang="it-IT" b="1" dirty="0" smtClean="0">
                        <a:solidFill>
                          <a:schemeClr val="accent1">
                            <a:lumMod val="50000"/>
                          </a:schemeClr>
                        </a:solidFill>
                      </a:endParaRPr>
                    </a:p>
                    <a:p>
                      <a:endParaRPr lang="it-IT" dirty="0">
                        <a:solidFill>
                          <a:schemeClr val="accent1">
                            <a:lumMod val="50000"/>
                          </a:schemeClr>
                        </a:solidFill>
                      </a:endParaRPr>
                    </a:p>
                  </a:txBody>
                  <a:tcPr/>
                </a:tc>
                <a:tc>
                  <a:txBody>
                    <a:bodyPr/>
                    <a:lstStyle/>
                    <a:p>
                      <a:r>
                        <a:rPr lang="it-IT" dirty="0" smtClean="0">
                          <a:solidFill>
                            <a:schemeClr val="accent1">
                              <a:lumMod val="50000"/>
                            </a:schemeClr>
                          </a:solidFill>
                        </a:rPr>
                        <a:t>Una certa </a:t>
                      </a:r>
                      <a:r>
                        <a:rPr lang="it-IT" b="1" dirty="0" smtClean="0">
                          <a:solidFill>
                            <a:schemeClr val="accent1">
                              <a:lumMod val="50000"/>
                            </a:schemeClr>
                          </a:solidFill>
                        </a:rPr>
                        <a:t>ristrettezza</a:t>
                      </a:r>
                      <a:r>
                        <a:rPr lang="it-IT" dirty="0" smtClean="0">
                          <a:solidFill>
                            <a:schemeClr val="accent1">
                              <a:lumMod val="50000"/>
                            </a:schemeClr>
                          </a:solidFill>
                        </a:rPr>
                        <a:t> di vedute </a:t>
                      </a:r>
                      <a:endParaRPr lang="it-IT" dirty="0">
                        <a:solidFill>
                          <a:schemeClr val="accent1">
                            <a:lumMod val="50000"/>
                          </a:schemeClr>
                        </a:solidFill>
                      </a:endParaRPr>
                    </a:p>
                  </a:txBody>
                  <a:tcPr/>
                </a:tc>
                <a:tc>
                  <a:txBody>
                    <a:bodyPr/>
                    <a:lstStyle/>
                    <a:p>
                      <a:r>
                        <a:rPr lang="it-IT" dirty="0" err="1" smtClean="0">
                          <a:solidFill>
                            <a:schemeClr val="accent1">
                              <a:lumMod val="50000"/>
                            </a:schemeClr>
                          </a:solidFill>
                        </a:rPr>
                        <a:t>Des</a:t>
                      </a:r>
                      <a:r>
                        <a:rPr lang="it-IT" dirty="0" smtClean="0">
                          <a:solidFill>
                            <a:schemeClr val="accent1">
                              <a:lumMod val="50000"/>
                            </a:schemeClr>
                          </a:solidFill>
                        </a:rPr>
                        <a:t> </a:t>
                      </a:r>
                      <a:r>
                        <a:rPr lang="it-IT" dirty="0" err="1" smtClean="0">
                          <a:solidFill>
                            <a:schemeClr val="accent1">
                              <a:lumMod val="50000"/>
                            </a:schemeClr>
                          </a:solidFill>
                        </a:rPr>
                        <a:t>vues</a:t>
                      </a:r>
                      <a:r>
                        <a:rPr lang="it-IT" dirty="0" smtClean="0">
                          <a:solidFill>
                            <a:schemeClr val="accent1">
                              <a:lumMod val="50000"/>
                            </a:schemeClr>
                          </a:solidFill>
                        </a:rPr>
                        <a:t> un </a:t>
                      </a:r>
                      <a:r>
                        <a:rPr lang="it-IT" dirty="0" err="1" smtClean="0">
                          <a:solidFill>
                            <a:schemeClr val="accent1">
                              <a:lumMod val="50000"/>
                            </a:schemeClr>
                          </a:solidFill>
                        </a:rPr>
                        <a:t>peu</a:t>
                      </a:r>
                      <a:r>
                        <a:rPr lang="it-IT" dirty="0" smtClean="0">
                          <a:solidFill>
                            <a:schemeClr val="accent1">
                              <a:lumMod val="50000"/>
                            </a:schemeClr>
                          </a:solidFill>
                        </a:rPr>
                        <a:t> </a:t>
                      </a:r>
                      <a:r>
                        <a:rPr lang="it-IT" b="1" dirty="0" err="1" smtClean="0">
                          <a:solidFill>
                            <a:schemeClr val="accent1">
                              <a:lumMod val="50000"/>
                            </a:schemeClr>
                          </a:solidFill>
                        </a:rPr>
                        <a:t>étroites</a:t>
                      </a:r>
                      <a:endParaRPr lang="it-IT" b="1" dirty="0">
                        <a:solidFill>
                          <a:schemeClr val="accent1">
                            <a:lumMod val="50000"/>
                          </a:schemeClr>
                        </a:solidFill>
                      </a:endParaRPr>
                    </a:p>
                  </a:txBody>
                  <a:tcPr/>
                </a:tc>
              </a:tr>
              <a:tr h="661973">
                <a:tc>
                  <a:txBody>
                    <a:bodyPr/>
                    <a:lstStyle/>
                    <a:p>
                      <a:pPr algn="ctr"/>
                      <a:endParaRPr lang="it-IT" dirty="0" smtClean="0">
                        <a:solidFill>
                          <a:schemeClr val="accent1">
                            <a:lumMod val="50000"/>
                          </a:schemeClr>
                        </a:solidFill>
                      </a:endParaRPr>
                    </a:p>
                    <a:p>
                      <a:pPr algn="ctr"/>
                      <a:r>
                        <a:rPr lang="it-IT" dirty="0" smtClean="0">
                          <a:solidFill>
                            <a:schemeClr val="accent1">
                              <a:lumMod val="50000"/>
                            </a:schemeClr>
                          </a:solidFill>
                        </a:rPr>
                        <a:t>“</a:t>
                      </a:r>
                      <a:endParaRPr lang="it-IT" dirty="0">
                        <a:solidFill>
                          <a:schemeClr val="accent1">
                            <a:lumMod val="50000"/>
                          </a:schemeClr>
                        </a:solidFill>
                      </a:endParaRPr>
                    </a:p>
                  </a:txBody>
                  <a:tcPr/>
                </a:tc>
                <a:tc>
                  <a:txBody>
                    <a:bodyPr/>
                    <a:lstStyle/>
                    <a:p>
                      <a:r>
                        <a:rPr lang="it-IT" dirty="0" smtClean="0">
                          <a:solidFill>
                            <a:schemeClr val="accent1">
                              <a:lumMod val="50000"/>
                            </a:schemeClr>
                          </a:solidFill>
                        </a:rPr>
                        <a:t>Il </a:t>
                      </a:r>
                      <a:r>
                        <a:rPr lang="it-IT" dirty="0" err="1" smtClean="0">
                          <a:solidFill>
                            <a:schemeClr val="accent1">
                              <a:lumMod val="50000"/>
                            </a:schemeClr>
                          </a:solidFill>
                        </a:rPr>
                        <a:t>était</a:t>
                      </a:r>
                      <a:r>
                        <a:rPr lang="it-IT" dirty="0" smtClean="0">
                          <a:solidFill>
                            <a:schemeClr val="accent1">
                              <a:lumMod val="50000"/>
                            </a:schemeClr>
                          </a:solidFill>
                        </a:rPr>
                        <a:t> d’un </a:t>
                      </a:r>
                      <a:r>
                        <a:rPr lang="it-IT" b="1" dirty="0" err="1" smtClean="0">
                          <a:solidFill>
                            <a:schemeClr val="accent1">
                              <a:lumMod val="50000"/>
                            </a:schemeClr>
                          </a:solidFill>
                        </a:rPr>
                        <a:t>raffinement</a:t>
                      </a:r>
                      <a:r>
                        <a:rPr lang="it-IT" dirty="0" smtClean="0">
                          <a:solidFill>
                            <a:schemeClr val="accent1">
                              <a:lumMod val="50000"/>
                            </a:schemeClr>
                          </a:solidFill>
                        </a:rPr>
                        <a:t>  </a:t>
                      </a:r>
                      <a:r>
                        <a:rPr lang="it-IT" dirty="0" err="1" smtClean="0">
                          <a:solidFill>
                            <a:schemeClr val="accent1">
                              <a:lumMod val="50000"/>
                            </a:schemeClr>
                          </a:solidFill>
                        </a:rPr>
                        <a:t>exquis</a:t>
                      </a:r>
                      <a:endParaRPr lang="it-IT" dirty="0">
                        <a:solidFill>
                          <a:schemeClr val="accent1">
                            <a:lumMod val="50000"/>
                          </a:schemeClr>
                        </a:solidFill>
                      </a:endParaRPr>
                    </a:p>
                  </a:txBody>
                  <a:tcPr/>
                </a:tc>
                <a:tc>
                  <a:txBody>
                    <a:bodyPr/>
                    <a:lstStyle/>
                    <a:p>
                      <a:r>
                        <a:rPr lang="it-IT" dirty="0" smtClean="0">
                          <a:solidFill>
                            <a:schemeClr val="accent1">
                              <a:lumMod val="50000"/>
                            </a:schemeClr>
                          </a:solidFill>
                        </a:rPr>
                        <a:t>Era molto </a:t>
                      </a:r>
                      <a:r>
                        <a:rPr lang="it-IT" b="1" dirty="0" smtClean="0">
                          <a:solidFill>
                            <a:schemeClr val="accent1">
                              <a:lumMod val="50000"/>
                            </a:schemeClr>
                          </a:solidFill>
                        </a:rPr>
                        <a:t>raffinato …</a:t>
                      </a:r>
                      <a:endParaRPr lang="it-IT" b="1" dirty="0">
                        <a:solidFill>
                          <a:schemeClr val="accent1">
                            <a:lumMod val="50000"/>
                          </a:schemeClr>
                        </a:solidFill>
                      </a:endParaRPr>
                    </a:p>
                  </a:txBody>
                  <a:tcPr/>
                </a:tc>
              </a:tr>
              <a:tr h="497600">
                <a:tc>
                  <a:txBody>
                    <a:bodyPr/>
                    <a:lstStyle/>
                    <a:p>
                      <a:pPr algn="ctr"/>
                      <a:r>
                        <a:rPr lang="it-IT" b="1" dirty="0" err="1" smtClean="0">
                          <a:solidFill>
                            <a:schemeClr val="accent1">
                              <a:lumMod val="50000"/>
                            </a:schemeClr>
                          </a:solidFill>
                        </a:rPr>
                        <a:t>Verbe</a:t>
                      </a:r>
                      <a:r>
                        <a:rPr lang="it-IT" b="1" dirty="0" smtClean="0">
                          <a:solidFill>
                            <a:schemeClr val="accent1">
                              <a:lumMod val="50000"/>
                            </a:schemeClr>
                          </a:solidFill>
                        </a:rPr>
                        <a:t>             </a:t>
                      </a:r>
                      <a:r>
                        <a:rPr lang="it-IT" b="1" dirty="0" err="1" smtClean="0">
                          <a:solidFill>
                            <a:schemeClr val="accent1">
                              <a:lumMod val="50000"/>
                            </a:schemeClr>
                          </a:solidFill>
                        </a:rPr>
                        <a:t>Adverbe</a:t>
                      </a:r>
                      <a:endParaRPr lang="it-IT" b="1" dirty="0">
                        <a:solidFill>
                          <a:schemeClr val="accent1">
                            <a:lumMod val="50000"/>
                          </a:schemeClr>
                        </a:solidFill>
                      </a:endParaRPr>
                    </a:p>
                  </a:txBody>
                  <a:tcPr/>
                </a:tc>
                <a:tc>
                  <a:txBody>
                    <a:bodyPr/>
                    <a:lstStyle/>
                    <a:p>
                      <a:r>
                        <a:rPr lang="it-IT" dirty="0" smtClean="0">
                          <a:solidFill>
                            <a:schemeClr val="accent1">
                              <a:lumMod val="50000"/>
                            </a:schemeClr>
                          </a:solidFill>
                        </a:rPr>
                        <a:t>Per poco che si </a:t>
                      </a:r>
                      <a:r>
                        <a:rPr lang="it-IT" b="1" dirty="0" smtClean="0">
                          <a:solidFill>
                            <a:schemeClr val="accent1">
                              <a:lumMod val="50000"/>
                            </a:schemeClr>
                          </a:solidFill>
                        </a:rPr>
                        <a:t>eccedesse</a:t>
                      </a:r>
                      <a:r>
                        <a:rPr lang="it-IT" dirty="0" smtClean="0">
                          <a:solidFill>
                            <a:schemeClr val="accent1">
                              <a:lumMod val="50000"/>
                            </a:schemeClr>
                          </a:solidFill>
                        </a:rPr>
                        <a:t> nel soffiare</a:t>
                      </a:r>
                      <a:endParaRPr lang="it-IT" dirty="0">
                        <a:solidFill>
                          <a:schemeClr val="accent1">
                            <a:lumMod val="50000"/>
                          </a:schemeClr>
                        </a:solidFill>
                      </a:endParaRPr>
                    </a:p>
                  </a:txBody>
                  <a:tcPr/>
                </a:tc>
                <a:tc>
                  <a:txBody>
                    <a:bodyPr/>
                    <a:lstStyle/>
                    <a:p>
                      <a:r>
                        <a:rPr lang="it-IT" b="0" dirty="0" smtClean="0">
                          <a:solidFill>
                            <a:schemeClr val="accent1">
                              <a:lumMod val="50000"/>
                            </a:schemeClr>
                          </a:solidFill>
                        </a:rPr>
                        <a:t>Pour </a:t>
                      </a:r>
                      <a:r>
                        <a:rPr lang="it-IT" b="0" dirty="0" err="1" smtClean="0">
                          <a:solidFill>
                            <a:schemeClr val="accent1">
                              <a:lumMod val="50000"/>
                            </a:schemeClr>
                          </a:solidFill>
                        </a:rPr>
                        <a:t>peu</a:t>
                      </a:r>
                      <a:r>
                        <a:rPr lang="it-IT" b="0" dirty="0" smtClean="0">
                          <a:solidFill>
                            <a:schemeClr val="accent1">
                              <a:lumMod val="50000"/>
                            </a:schemeClr>
                          </a:solidFill>
                        </a:rPr>
                        <a:t> </a:t>
                      </a:r>
                      <a:r>
                        <a:rPr lang="it-IT" b="0" dirty="0" err="1" smtClean="0">
                          <a:solidFill>
                            <a:schemeClr val="accent1">
                              <a:lumMod val="50000"/>
                            </a:schemeClr>
                          </a:solidFill>
                        </a:rPr>
                        <a:t>qu</a:t>
                      </a:r>
                      <a:r>
                        <a:rPr lang="it-IT" b="0" dirty="0" smtClean="0">
                          <a:solidFill>
                            <a:schemeClr val="accent1">
                              <a:lumMod val="50000"/>
                            </a:schemeClr>
                          </a:solidFill>
                        </a:rPr>
                        <a:t>’on </a:t>
                      </a:r>
                      <a:r>
                        <a:rPr lang="it-IT" b="0" dirty="0" err="1" smtClean="0">
                          <a:solidFill>
                            <a:schemeClr val="accent1">
                              <a:lumMod val="50000"/>
                            </a:schemeClr>
                          </a:solidFill>
                        </a:rPr>
                        <a:t>soufflât</a:t>
                      </a:r>
                      <a:r>
                        <a:rPr lang="it-IT" b="0" dirty="0" smtClean="0">
                          <a:solidFill>
                            <a:schemeClr val="accent1">
                              <a:lumMod val="50000"/>
                            </a:schemeClr>
                          </a:solidFill>
                        </a:rPr>
                        <a:t> </a:t>
                      </a:r>
                      <a:r>
                        <a:rPr lang="it-IT" b="1" dirty="0" smtClean="0">
                          <a:solidFill>
                            <a:schemeClr val="accent1">
                              <a:lumMod val="50000"/>
                            </a:schemeClr>
                          </a:solidFill>
                        </a:rPr>
                        <a:t>un </a:t>
                      </a:r>
                      <a:r>
                        <a:rPr lang="it-IT" b="1" dirty="0" err="1" smtClean="0">
                          <a:solidFill>
                            <a:schemeClr val="accent1">
                              <a:lumMod val="50000"/>
                            </a:schemeClr>
                          </a:solidFill>
                        </a:rPr>
                        <a:t>peu</a:t>
                      </a:r>
                      <a:r>
                        <a:rPr lang="it-IT" b="1" dirty="0" smtClean="0">
                          <a:solidFill>
                            <a:schemeClr val="accent1">
                              <a:lumMod val="50000"/>
                            </a:schemeClr>
                          </a:solidFill>
                        </a:rPr>
                        <a:t> </a:t>
                      </a:r>
                      <a:r>
                        <a:rPr lang="it-IT" b="1" dirty="0" err="1" smtClean="0">
                          <a:solidFill>
                            <a:schemeClr val="accent1">
                              <a:lumMod val="50000"/>
                            </a:schemeClr>
                          </a:solidFill>
                        </a:rPr>
                        <a:t>trop</a:t>
                      </a:r>
                      <a:r>
                        <a:rPr lang="it-IT" b="1" dirty="0" smtClean="0">
                          <a:solidFill>
                            <a:schemeClr val="accent1">
                              <a:lumMod val="50000"/>
                            </a:schemeClr>
                          </a:solidFill>
                        </a:rPr>
                        <a:t> </a:t>
                      </a:r>
                      <a:r>
                        <a:rPr lang="it-IT" b="1" dirty="0" err="1" smtClean="0">
                          <a:solidFill>
                            <a:schemeClr val="accent1">
                              <a:lumMod val="50000"/>
                            </a:schemeClr>
                          </a:solidFill>
                        </a:rPr>
                        <a:t>fort</a:t>
                      </a:r>
                      <a:endParaRPr lang="it-IT" b="1" dirty="0">
                        <a:solidFill>
                          <a:schemeClr val="accent1">
                            <a:lumMod val="50000"/>
                          </a:schemeClr>
                        </a:solidFill>
                      </a:endParaRPr>
                    </a:p>
                  </a:txBody>
                  <a:tcPr/>
                </a:tc>
              </a:tr>
              <a:tr h="497600">
                <a:tc>
                  <a:txBody>
                    <a:bodyPr/>
                    <a:lstStyle/>
                    <a:p>
                      <a:pPr algn="ctr"/>
                      <a:r>
                        <a:rPr lang="it-IT" dirty="0" smtClean="0">
                          <a:solidFill>
                            <a:schemeClr val="accent1">
                              <a:lumMod val="50000"/>
                            </a:schemeClr>
                          </a:solidFill>
                        </a:rPr>
                        <a:t>“</a:t>
                      </a:r>
                      <a:endParaRPr lang="it-IT" dirty="0">
                        <a:solidFill>
                          <a:schemeClr val="accent1">
                            <a:lumMod val="50000"/>
                          </a:schemeClr>
                        </a:solidFill>
                      </a:endParaRPr>
                    </a:p>
                  </a:txBody>
                  <a:tcPr/>
                </a:tc>
                <a:tc>
                  <a:txBody>
                    <a:bodyPr/>
                    <a:lstStyle/>
                    <a:p>
                      <a:r>
                        <a:rPr lang="it-IT" b="1" dirty="0" err="1" smtClean="0">
                          <a:solidFill>
                            <a:schemeClr val="accent1">
                              <a:lumMod val="50000"/>
                            </a:schemeClr>
                          </a:solidFill>
                        </a:rPr>
                        <a:t>Allez</a:t>
                      </a:r>
                      <a:r>
                        <a:rPr lang="it-IT" b="1" dirty="0" smtClean="0">
                          <a:solidFill>
                            <a:schemeClr val="accent1">
                              <a:lumMod val="50000"/>
                            </a:schemeClr>
                          </a:solidFill>
                        </a:rPr>
                        <a:t>!</a:t>
                      </a:r>
                      <a:endParaRPr lang="it-IT" b="1" dirty="0">
                        <a:solidFill>
                          <a:schemeClr val="accent1">
                            <a:lumMod val="50000"/>
                          </a:schemeClr>
                        </a:solidFill>
                      </a:endParaRPr>
                    </a:p>
                  </a:txBody>
                  <a:tcPr/>
                </a:tc>
                <a:tc>
                  <a:txBody>
                    <a:bodyPr/>
                    <a:lstStyle/>
                    <a:p>
                      <a:r>
                        <a:rPr lang="it-IT" b="1" dirty="0" smtClean="0">
                          <a:solidFill>
                            <a:schemeClr val="accent1">
                              <a:lumMod val="50000"/>
                            </a:schemeClr>
                          </a:solidFill>
                        </a:rPr>
                        <a:t>Su!</a:t>
                      </a:r>
                      <a:endParaRPr lang="it-IT" b="1" dirty="0">
                        <a:solidFill>
                          <a:schemeClr val="accent1">
                            <a:lumMod val="50000"/>
                          </a:schemeClr>
                        </a:solidFill>
                      </a:endParaRPr>
                    </a:p>
                  </a:txBody>
                  <a:tcPr/>
                </a:tc>
              </a:tr>
              <a:tr h="497600">
                <a:tc>
                  <a:txBody>
                    <a:bodyPr/>
                    <a:lstStyle/>
                    <a:p>
                      <a:pPr algn="l"/>
                      <a:r>
                        <a:rPr lang="it-IT" b="1" dirty="0" err="1" smtClean="0">
                          <a:solidFill>
                            <a:schemeClr val="accent1">
                              <a:lumMod val="50000"/>
                            </a:schemeClr>
                          </a:solidFill>
                        </a:rPr>
                        <a:t>Adverbe</a:t>
                      </a:r>
                      <a:r>
                        <a:rPr lang="it-IT" b="1" dirty="0" smtClean="0">
                          <a:solidFill>
                            <a:schemeClr val="accent1">
                              <a:lumMod val="50000"/>
                            </a:schemeClr>
                          </a:solidFill>
                        </a:rPr>
                        <a:t>    </a:t>
                      </a:r>
                      <a:r>
                        <a:rPr lang="it-IT" b="1" dirty="0" err="1" smtClean="0">
                          <a:solidFill>
                            <a:schemeClr val="accent1">
                              <a:lumMod val="50000"/>
                            </a:schemeClr>
                          </a:solidFill>
                        </a:rPr>
                        <a:t>Préposition</a:t>
                      </a:r>
                      <a:r>
                        <a:rPr lang="it-IT" b="1" dirty="0" smtClean="0">
                          <a:solidFill>
                            <a:schemeClr val="accent1">
                              <a:lumMod val="50000"/>
                            </a:schemeClr>
                          </a:solidFill>
                        </a:rPr>
                        <a:t> </a:t>
                      </a:r>
                      <a:endParaRPr lang="it-IT" b="1" dirty="0">
                        <a:solidFill>
                          <a:schemeClr val="accent1">
                            <a:lumMod val="50000"/>
                          </a:schemeClr>
                        </a:solidFill>
                      </a:endParaRPr>
                    </a:p>
                  </a:txBody>
                  <a:tcPr/>
                </a:tc>
                <a:tc>
                  <a:txBody>
                    <a:bodyPr/>
                    <a:lstStyle/>
                    <a:p>
                      <a:r>
                        <a:rPr lang="it-IT" dirty="0" smtClean="0">
                          <a:solidFill>
                            <a:schemeClr val="accent1">
                              <a:lumMod val="50000"/>
                            </a:schemeClr>
                          </a:solidFill>
                        </a:rPr>
                        <a:t>Mi sedette </a:t>
                      </a:r>
                      <a:r>
                        <a:rPr lang="it-IT" b="1" dirty="0" smtClean="0">
                          <a:solidFill>
                            <a:schemeClr val="accent1">
                              <a:lumMod val="50000"/>
                            </a:schemeClr>
                          </a:solidFill>
                        </a:rPr>
                        <a:t>accanto</a:t>
                      </a:r>
                      <a:endParaRPr lang="it-IT" b="1" dirty="0">
                        <a:solidFill>
                          <a:schemeClr val="accent1">
                            <a:lumMod val="50000"/>
                          </a:schemeClr>
                        </a:solidFill>
                      </a:endParaRPr>
                    </a:p>
                  </a:txBody>
                  <a:tcPr/>
                </a:tc>
                <a:tc>
                  <a:txBody>
                    <a:bodyPr/>
                    <a:lstStyle/>
                    <a:p>
                      <a:r>
                        <a:rPr lang="it-IT" b="0" dirty="0" smtClean="0">
                          <a:solidFill>
                            <a:schemeClr val="accent1">
                              <a:lumMod val="50000"/>
                            </a:schemeClr>
                          </a:solidFill>
                        </a:rPr>
                        <a:t>Il s’</a:t>
                      </a:r>
                      <a:r>
                        <a:rPr lang="it-IT" b="0" dirty="0" err="1" smtClean="0">
                          <a:solidFill>
                            <a:schemeClr val="accent1">
                              <a:lumMod val="50000"/>
                            </a:schemeClr>
                          </a:solidFill>
                        </a:rPr>
                        <a:t>assit</a:t>
                      </a:r>
                      <a:r>
                        <a:rPr lang="it-IT" b="0" dirty="0" smtClean="0">
                          <a:solidFill>
                            <a:schemeClr val="accent1">
                              <a:lumMod val="50000"/>
                            </a:schemeClr>
                          </a:solidFill>
                        </a:rPr>
                        <a:t> </a:t>
                      </a:r>
                      <a:r>
                        <a:rPr lang="it-IT" b="1" dirty="0" err="1" smtClean="0">
                          <a:solidFill>
                            <a:schemeClr val="accent1">
                              <a:lumMod val="50000"/>
                            </a:schemeClr>
                          </a:solidFill>
                        </a:rPr>
                        <a:t>auprès</a:t>
                      </a:r>
                      <a:r>
                        <a:rPr lang="it-IT" b="1" dirty="0" smtClean="0">
                          <a:solidFill>
                            <a:schemeClr val="accent1">
                              <a:lumMod val="50000"/>
                            </a:schemeClr>
                          </a:solidFill>
                        </a:rPr>
                        <a:t> de </a:t>
                      </a:r>
                      <a:r>
                        <a:rPr lang="it-IT" b="0" dirty="0" err="1" smtClean="0">
                          <a:solidFill>
                            <a:schemeClr val="accent1">
                              <a:lumMod val="50000"/>
                            </a:schemeClr>
                          </a:solidFill>
                        </a:rPr>
                        <a:t>moi</a:t>
                      </a:r>
                      <a:endParaRPr lang="it-IT" b="0" dirty="0">
                        <a:solidFill>
                          <a:schemeClr val="accent1">
                            <a:lumMod val="50000"/>
                          </a:schemeClr>
                        </a:solidFill>
                      </a:endParaRPr>
                    </a:p>
                  </a:txBody>
                  <a:tcPr/>
                </a:tc>
              </a:tr>
              <a:tr h="4976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b="1" dirty="0" err="1" smtClean="0">
                          <a:solidFill>
                            <a:schemeClr val="accent1">
                              <a:lumMod val="50000"/>
                            </a:schemeClr>
                          </a:solidFill>
                        </a:rPr>
                        <a:t>Adverbe</a:t>
                      </a:r>
                      <a:r>
                        <a:rPr lang="it-IT" b="1" dirty="0" smtClean="0">
                          <a:solidFill>
                            <a:schemeClr val="accent1">
                              <a:lumMod val="50000"/>
                            </a:schemeClr>
                          </a:solidFill>
                        </a:rPr>
                        <a:t>         </a:t>
                      </a:r>
                      <a:r>
                        <a:rPr lang="it-IT" b="1" dirty="0" err="1" smtClean="0">
                          <a:solidFill>
                            <a:schemeClr val="accent1">
                              <a:lumMod val="50000"/>
                            </a:schemeClr>
                          </a:solidFill>
                        </a:rPr>
                        <a:t>Adjectif</a:t>
                      </a:r>
                      <a:r>
                        <a:rPr lang="it-IT" b="1" dirty="0" smtClean="0">
                          <a:solidFill>
                            <a:schemeClr val="accent1">
                              <a:lumMod val="50000"/>
                            </a:schemeClr>
                          </a:solidFill>
                        </a:rPr>
                        <a:t> </a:t>
                      </a:r>
                    </a:p>
                    <a:p>
                      <a:pPr algn="ctr"/>
                      <a:endParaRPr lang="it-IT" dirty="0">
                        <a:solidFill>
                          <a:schemeClr val="accent1">
                            <a:lumMod val="50000"/>
                          </a:schemeClr>
                        </a:solidFill>
                      </a:endParaRPr>
                    </a:p>
                  </a:txBody>
                  <a:tcPr/>
                </a:tc>
                <a:tc>
                  <a:txBody>
                    <a:bodyPr/>
                    <a:lstStyle/>
                    <a:p>
                      <a:r>
                        <a:rPr lang="it-IT" dirty="0" smtClean="0">
                          <a:solidFill>
                            <a:schemeClr val="accent1">
                              <a:lumMod val="50000"/>
                            </a:schemeClr>
                          </a:solidFill>
                        </a:rPr>
                        <a:t>Uno stile </a:t>
                      </a:r>
                      <a:r>
                        <a:rPr lang="it-IT" b="1" dirty="0" smtClean="0">
                          <a:solidFill>
                            <a:schemeClr val="accent1">
                              <a:lumMod val="50000"/>
                            </a:schemeClr>
                          </a:solidFill>
                        </a:rPr>
                        <a:t>decisamente </a:t>
                      </a:r>
                      <a:r>
                        <a:rPr lang="it-IT" dirty="0" smtClean="0">
                          <a:solidFill>
                            <a:schemeClr val="accent1">
                              <a:lumMod val="50000"/>
                            </a:schemeClr>
                          </a:solidFill>
                        </a:rPr>
                        <a:t>ironico</a:t>
                      </a:r>
                      <a:endParaRPr lang="it-IT" dirty="0">
                        <a:solidFill>
                          <a:schemeClr val="accent1">
                            <a:lumMod val="50000"/>
                          </a:schemeClr>
                        </a:solidFill>
                      </a:endParaRPr>
                    </a:p>
                  </a:txBody>
                  <a:tcPr/>
                </a:tc>
                <a:tc>
                  <a:txBody>
                    <a:bodyPr/>
                    <a:lstStyle/>
                    <a:p>
                      <a:r>
                        <a:rPr lang="it-IT" b="0" dirty="0" smtClean="0">
                          <a:solidFill>
                            <a:schemeClr val="accent1">
                              <a:lumMod val="50000"/>
                            </a:schemeClr>
                          </a:solidFill>
                        </a:rPr>
                        <a:t>Une</a:t>
                      </a:r>
                      <a:r>
                        <a:rPr lang="it-IT" b="1" dirty="0" smtClean="0">
                          <a:solidFill>
                            <a:schemeClr val="accent1">
                              <a:lumMod val="50000"/>
                            </a:schemeClr>
                          </a:solidFill>
                        </a:rPr>
                        <a:t> franche </a:t>
                      </a:r>
                      <a:r>
                        <a:rPr lang="it-IT" b="0" dirty="0" smtClean="0">
                          <a:solidFill>
                            <a:schemeClr val="accent1">
                              <a:lumMod val="50000"/>
                            </a:schemeClr>
                          </a:solidFill>
                        </a:rPr>
                        <a:t>ironie</a:t>
                      </a:r>
                      <a:endParaRPr lang="it-IT" b="0" dirty="0">
                        <a:solidFill>
                          <a:schemeClr val="accent1">
                            <a:lumMod val="50000"/>
                          </a:schemeClr>
                        </a:solidFill>
                      </a:endParaRPr>
                    </a:p>
                  </a:txBody>
                  <a:tcPr/>
                </a:tc>
              </a:tr>
            </a:tbl>
          </a:graphicData>
        </a:graphic>
      </p:graphicFrame>
      <p:cxnSp>
        <p:nvCxnSpPr>
          <p:cNvPr id="8" name="Connettore 2 7"/>
          <p:cNvCxnSpPr/>
          <p:nvPr/>
        </p:nvCxnSpPr>
        <p:spPr>
          <a:xfrm>
            <a:off x="1187624" y="4365104"/>
            <a:ext cx="576064" cy="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9" name="Connettore 2 8"/>
          <p:cNvCxnSpPr/>
          <p:nvPr/>
        </p:nvCxnSpPr>
        <p:spPr>
          <a:xfrm>
            <a:off x="1043608" y="3068960"/>
            <a:ext cx="576064" cy="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10" name="Connettore 2 9"/>
          <p:cNvCxnSpPr/>
          <p:nvPr/>
        </p:nvCxnSpPr>
        <p:spPr>
          <a:xfrm>
            <a:off x="1115616" y="2204864"/>
            <a:ext cx="576064" cy="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12" name="Connettore 2 11"/>
          <p:cNvCxnSpPr/>
          <p:nvPr/>
        </p:nvCxnSpPr>
        <p:spPr>
          <a:xfrm>
            <a:off x="1475656" y="5517232"/>
            <a:ext cx="0" cy="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14" name="Connettore 2 13"/>
          <p:cNvCxnSpPr/>
          <p:nvPr/>
        </p:nvCxnSpPr>
        <p:spPr>
          <a:xfrm>
            <a:off x="1259632" y="5517232"/>
            <a:ext cx="216024" cy="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17" name="Connettore 2 16"/>
          <p:cNvCxnSpPr/>
          <p:nvPr/>
        </p:nvCxnSpPr>
        <p:spPr>
          <a:xfrm>
            <a:off x="1403648" y="6021288"/>
            <a:ext cx="432048" cy="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b="1" dirty="0" smtClean="0">
                <a:solidFill>
                  <a:schemeClr val="bg2">
                    <a:lumMod val="25000"/>
                  </a:schemeClr>
                </a:solidFill>
              </a:rPr>
              <a:t>Trasposizione di funzioni sintattiche</a:t>
            </a:r>
          </a:p>
        </p:txBody>
      </p:sp>
      <p:sp>
        <p:nvSpPr>
          <p:cNvPr id="3" name="Segnaposto piè di pagina 2"/>
          <p:cNvSpPr>
            <a:spLocks noGrp="1"/>
          </p:cNvSpPr>
          <p:nvPr>
            <p:ph type="ftr" sz="quarter" idx="11"/>
          </p:nvPr>
        </p:nvSpPr>
        <p:spPr/>
        <p:txBody>
          <a:bodyPr/>
          <a:lstStyle/>
          <a:p>
            <a:r>
              <a:rPr lang="it-IT" smtClean="0"/>
              <a:t>Alessandrini Sabrina _ Università di Macerata</a:t>
            </a:r>
            <a:endParaRPr lang="it-IT"/>
          </a:p>
        </p:txBody>
      </p:sp>
      <p:sp>
        <p:nvSpPr>
          <p:cNvPr id="4" name="Segnaposto numero diapositiva 3"/>
          <p:cNvSpPr>
            <a:spLocks noGrp="1"/>
          </p:cNvSpPr>
          <p:nvPr>
            <p:ph type="sldNum" sz="quarter" idx="12"/>
          </p:nvPr>
        </p:nvSpPr>
        <p:spPr/>
        <p:txBody>
          <a:bodyPr/>
          <a:lstStyle/>
          <a:p>
            <a:fld id="{8E1BA9F5-FEC7-449B-9A77-1FA26A0B8BD4}" type="slidenum">
              <a:rPr lang="it-IT" smtClean="0"/>
              <a:pPr/>
              <a:t>38</a:t>
            </a:fld>
            <a:endParaRPr lang="it-IT"/>
          </a:p>
        </p:txBody>
      </p:sp>
      <p:sp>
        <p:nvSpPr>
          <p:cNvPr id="5" name="Segnaposto contenuto 4"/>
          <p:cNvSpPr>
            <a:spLocks noGrp="1"/>
          </p:cNvSpPr>
          <p:nvPr>
            <p:ph sz="quarter" idx="1"/>
          </p:nvPr>
        </p:nvSpPr>
        <p:spPr>
          <a:xfrm>
            <a:off x="179512" y="1527048"/>
            <a:ext cx="8626160" cy="4572000"/>
          </a:xfrm>
        </p:spPr>
        <p:txBody>
          <a:bodyPr>
            <a:normAutofit/>
          </a:bodyPr>
          <a:lstStyle/>
          <a:p>
            <a:pPr algn="ctr">
              <a:buNone/>
            </a:pPr>
            <a:r>
              <a:rPr lang="it-IT" dirty="0" smtClean="0"/>
              <a:t>	</a:t>
            </a:r>
            <a:r>
              <a:rPr lang="it-IT" dirty="0" smtClean="0">
                <a:solidFill>
                  <a:schemeClr val="bg2">
                    <a:lumMod val="10000"/>
                  </a:schemeClr>
                </a:solidFill>
              </a:rPr>
              <a:t>Le trasposizioni possono riguardare funzioni sintattiche:</a:t>
            </a:r>
          </a:p>
          <a:p>
            <a:pPr algn="ctr">
              <a:buNone/>
            </a:pPr>
            <a:r>
              <a:rPr lang="it-IT" dirty="0" smtClean="0">
                <a:solidFill>
                  <a:schemeClr val="bg2">
                    <a:lumMod val="10000"/>
                  </a:schemeClr>
                </a:solidFill>
              </a:rPr>
              <a:t>complemento/soggetto ; </a:t>
            </a:r>
            <a:r>
              <a:rPr lang="it-IT" dirty="0" err="1" smtClean="0">
                <a:solidFill>
                  <a:schemeClr val="bg2">
                    <a:lumMod val="10000"/>
                  </a:schemeClr>
                </a:solidFill>
              </a:rPr>
              <a:t>soggetto</a:t>
            </a:r>
            <a:r>
              <a:rPr lang="it-IT" dirty="0" smtClean="0">
                <a:solidFill>
                  <a:schemeClr val="bg2">
                    <a:lumMod val="10000"/>
                  </a:schemeClr>
                </a:solidFill>
              </a:rPr>
              <a:t>/ complemento</a:t>
            </a:r>
          </a:p>
          <a:p>
            <a:pPr>
              <a:buNone/>
            </a:pPr>
            <a:endParaRPr lang="it-IT" dirty="0" smtClean="0">
              <a:solidFill>
                <a:schemeClr val="bg2">
                  <a:lumMod val="10000"/>
                </a:schemeClr>
              </a:solidFill>
            </a:endParaRPr>
          </a:p>
          <a:p>
            <a:pPr>
              <a:buNone/>
            </a:pPr>
            <a:r>
              <a:rPr lang="it-IT" sz="2400" dirty="0" smtClean="0">
                <a:solidFill>
                  <a:schemeClr val="bg2">
                    <a:lumMod val="10000"/>
                  </a:schemeClr>
                </a:solidFill>
              </a:rPr>
              <a:t>	</a:t>
            </a:r>
            <a:r>
              <a:rPr lang="it-IT" sz="3200" dirty="0" smtClean="0">
                <a:solidFill>
                  <a:schemeClr val="bg2">
                    <a:lumMod val="10000"/>
                  </a:schemeClr>
                </a:solidFill>
              </a:rPr>
              <a:t>Tout </a:t>
            </a:r>
            <a:r>
              <a:rPr lang="fr-FR" sz="3200" dirty="0" smtClean="0">
                <a:solidFill>
                  <a:schemeClr val="bg2">
                    <a:lumMod val="10000"/>
                  </a:schemeClr>
                </a:solidFill>
              </a:rPr>
              <a:t>reprit</a:t>
            </a:r>
            <a:r>
              <a:rPr lang="it-IT" sz="3200" dirty="0" smtClean="0">
                <a:solidFill>
                  <a:schemeClr val="bg2">
                    <a:lumMod val="10000"/>
                  </a:schemeClr>
                </a:solidFill>
              </a:rPr>
              <a:t> son calme </a:t>
            </a:r>
            <a:r>
              <a:rPr lang="it-IT" sz="2000" dirty="0" smtClean="0">
                <a:solidFill>
                  <a:schemeClr val="bg2">
                    <a:lumMod val="10000"/>
                  </a:schemeClr>
                </a:solidFill>
              </a:rPr>
              <a:t>(Flaubert); </a:t>
            </a:r>
          </a:p>
          <a:p>
            <a:pPr>
              <a:buNone/>
            </a:pPr>
            <a:r>
              <a:rPr lang="it-IT" sz="2000" dirty="0" smtClean="0">
                <a:solidFill>
                  <a:schemeClr val="bg2">
                    <a:lumMod val="10000"/>
                  </a:schemeClr>
                </a:solidFill>
              </a:rPr>
              <a:t>	</a:t>
            </a:r>
            <a:r>
              <a:rPr lang="it-IT" sz="3200" dirty="0" smtClean="0">
                <a:solidFill>
                  <a:schemeClr val="bg2">
                    <a:lumMod val="10000"/>
                  </a:schemeClr>
                </a:solidFill>
              </a:rPr>
              <a:t>Tornò la calma </a:t>
            </a:r>
            <a:r>
              <a:rPr lang="it-IT" sz="1800" dirty="0" smtClean="0">
                <a:solidFill>
                  <a:schemeClr val="bg2">
                    <a:lumMod val="10000"/>
                  </a:schemeClr>
                </a:solidFill>
              </a:rPr>
              <a:t>(del Buono)</a:t>
            </a:r>
          </a:p>
          <a:p>
            <a:pPr>
              <a:buNone/>
            </a:pPr>
            <a:endParaRPr lang="it-IT" sz="1800" dirty="0" smtClean="0">
              <a:solidFill>
                <a:schemeClr val="bg2">
                  <a:lumMod val="10000"/>
                </a:schemeClr>
              </a:solidFill>
            </a:endParaRPr>
          </a:p>
          <a:p>
            <a:pPr>
              <a:buNone/>
            </a:pPr>
            <a:r>
              <a:rPr lang="it-IT" sz="2400" dirty="0" smtClean="0">
                <a:solidFill>
                  <a:schemeClr val="bg2">
                    <a:lumMod val="10000"/>
                  </a:schemeClr>
                </a:solidFill>
              </a:rPr>
              <a:t>	</a:t>
            </a:r>
            <a:r>
              <a:rPr lang="it-IT" sz="3200" dirty="0" smtClean="0">
                <a:solidFill>
                  <a:schemeClr val="bg2">
                    <a:lumMod val="10000"/>
                  </a:schemeClr>
                </a:solidFill>
              </a:rPr>
              <a:t>Scoppiò un abbaiare festoso </a:t>
            </a:r>
            <a:r>
              <a:rPr lang="it-IT" sz="1800" dirty="0" smtClean="0">
                <a:solidFill>
                  <a:schemeClr val="bg2">
                    <a:lumMod val="10000"/>
                  </a:schemeClr>
                </a:solidFill>
              </a:rPr>
              <a:t>(Verga);</a:t>
            </a:r>
          </a:p>
          <a:p>
            <a:pPr>
              <a:buNone/>
            </a:pPr>
            <a:r>
              <a:rPr lang="it-IT" sz="1800" dirty="0" smtClean="0">
                <a:solidFill>
                  <a:schemeClr val="bg2">
                    <a:lumMod val="10000"/>
                  </a:schemeClr>
                </a:solidFill>
              </a:rPr>
              <a:t>	</a:t>
            </a:r>
            <a:r>
              <a:rPr lang="fr-FR" sz="1800" dirty="0" smtClean="0">
                <a:solidFill>
                  <a:schemeClr val="bg2">
                    <a:lumMod val="10000"/>
                  </a:schemeClr>
                </a:solidFill>
              </a:rPr>
              <a:t> </a:t>
            </a:r>
            <a:r>
              <a:rPr lang="fr-FR" sz="3200" dirty="0" smtClean="0">
                <a:solidFill>
                  <a:schemeClr val="bg2">
                    <a:lumMod val="10000"/>
                  </a:schemeClr>
                </a:solidFill>
              </a:rPr>
              <a:t>On entendit un aboiement joyeux </a:t>
            </a:r>
            <a:r>
              <a:rPr lang="it-IT" sz="1800" dirty="0" smtClean="0">
                <a:solidFill>
                  <a:schemeClr val="bg2">
                    <a:lumMod val="10000"/>
                  </a:schemeClr>
                </a:solidFill>
              </a:rPr>
              <a:t>( </a:t>
            </a:r>
            <a:r>
              <a:rPr lang="it-IT" sz="1800" dirty="0" err="1" smtClean="0">
                <a:solidFill>
                  <a:schemeClr val="bg2">
                    <a:lumMod val="10000"/>
                  </a:schemeClr>
                </a:solidFill>
              </a:rPr>
              <a:t>Dechamps</a:t>
            </a:r>
            <a:r>
              <a:rPr lang="it-IT" sz="1800" dirty="0" smtClean="0">
                <a:solidFill>
                  <a:schemeClr val="bg2">
                    <a:lumMod val="10000"/>
                  </a:schemeClr>
                </a:solidFill>
              </a:rPr>
              <a:t> – Pria)</a:t>
            </a:r>
          </a:p>
          <a:p>
            <a:endParaRPr lang="it-IT"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solidFill>
                  <a:schemeClr val="tx2">
                    <a:lumMod val="50000"/>
                  </a:schemeClr>
                </a:solidFill>
              </a:rPr>
              <a:t>Trasposizione e riorganizzazione frastica</a:t>
            </a:r>
            <a:endParaRPr lang="it-IT" dirty="0"/>
          </a:p>
        </p:txBody>
      </p:sp>
      <p:sp>
        <p:nvSpPr>
          <p:cNvPr id="3" name="Segnaposto piè di pagina 2"/>
          <p:cNvSpPr>
            <a:spLocks noGrp="1"/>
          </p:cNvSpPr>
          <p:nvPr>
            <p:ph type="ftr" sz="quarter" idx="11"/>
          </p:nvPr>
        </p:nvSpPr>
        <p:spPr/>
        <p:txBody>
          <a:bodyPr/>
          <a:lstStyle/>
          <a:p>
            <a:r>
              <a:rPr lang="it-IT" smtClean="0"/>
              <a:t>Alessandrini Sabrina _ Università di Macerata</a:t>
            </a:r>
            <a:endParaRPr lang="it-IT"/>
          </a:p>
        </p:txBody>
      </p:sp>
      <p:sp>
        <p:nvSpPr>
          <p:cNvPr id="4" name="Segnaposto numero diapositiva 3"/>
          <p:cNvSpPr>
            <a:spLocks noGrp="1"/>
          </p:cNvSpPr>
          <p:nvPr>
            <p:ph type="sldNum" sz="quarter" idx="12"/>
          </p:nvPr>
        </p:nvSpPr>
        <p:spPr/>
        <p:txBody>
          <a:bodyPr/>
          <a:lstStyle/>
          <a:p>
            <a:fld id="{8E1BA9F5-FEC7-449B-9A77-1FA26A0B8BD4}" type="slidenum">
              <a:rPr lang="it-IT" smtClean="0"/>
              <a:pPr/>
              <a:t>39</a:t>
            </a:fld>
            <a:endParaRPr lang="it-IT"/>
          </a:p>
        </p:txBody>
      </p:sp>
      <p:sp>
        <p:nvSpPr>
          <p:cNvPr id="5" name="Segnaposto contenuto 4"/>
          <p:cNvSpPr>
            <a:spLocks noGrp="1"/>
          </p:cNvSpPr>
          <p:nvPr>
            <p:ph sz="quarter" idx="1"/>
          </p:nvPr>
        </p:nvSpPr>
        <p:spPr>
          <a:xfrm>
            <a:off x="301752" y="1412776"/>
            <a:ext cx="8503920" cy="4686272"/>
          </a:xfrm>
        </p:spPr>
        <p:txBody>
          <a:bodyPr/>
          <a:lstStyle/>
          <a:p>
            <a:pPr algn="ctr">
              <a:buNone/>
            </a:pPr>
            <a:r>
              <a:rPr lang="it-IT" dirty="0" smtClean="0"/>
              <a:t>	</a:t>
            </a:r>
          </a:p>
        </p:txBody>
      </p:sp>
      <p:graphicFrame>
        <p:nvGraphicFramePr>
          <p:cNvPr id="6" name="Tabella 5"/>
          <p:cNvGraphicFramePr>
            <a:graphicFrameLocks noGrp="1"/>
          </p:cNvGraphicFramePr>
          <p:nvPr/>
        </p:nvGraphicFramePr>
        <p:xfrm>
          <a:off x="251520" y="1988840"/>
          <a:ext cx="8640960" cy="4171920"/>
        </p:xfrm>
        <a:graphic>
          <a:graphicData uri="http://schemas.openxmlformats.org/drawingml/2006/table">
            <a:tbl>
              <a:tblPr firstRow="1" bandRow="1">
                <a:tableStyleId>{5C22544A-7EE6-4342-B048-85BDC9FD1C3A}</a:tableStyleId>
              </a:tblPr>
              <a:tblGrid>
                <a:gridCol w="4320480"/>
                <a:gridCol w="4320480"/>
              </a:tblGrid>
              <a:tr h="360040">
                <a:tc>
                  <a:txBody>
                    <a:bodyPr/>
                    <a:lstStyle/>
                    <a:p>
                      <a:r>
                        <a:rPr lang="it-IT" i="1" dirty="0" smtClean="0">
                          <a:solidFill>
                            <a:schemeClr val="tx2">
                              <a:lumMod val="50000"/>
                            </a:schemeClr>
                          </a:solidFill>
                        </a:rPr>
                        <a:t>Verbo</a:t>
                      </a:r>
                      <a:r>
                        <a:rPr lang="it-IT" i="1" baseline="0" dirty="0" smtClean="0">
                          <a:solidFill>
                            <a:schemeClr val="tx2">
                              <a:lumMod val="50000"/>
                            </a:schemeClr>
                          </a:solidFill>
                        </a:rPr>
                        <a:t> + soggetto</a:t>
                      </a:r>
                      <a:endParaRPr lang="it-IT" i="1" dirty="0">
                        <a:solidFill>
                          <a:schemeClr val="tx2">
                            <a:lumMod val="50000"/>
                          </a:schemeClr>
                        </a:solidFill>
                      </a:endParaRPr>
                    </a:p>
                  </a:txBody>
                  <a:tcPr>
                    <a:noFill/>
                  </a:tcPr>
                </a:tc>
                <a:tc>
                  <a:txBody>
                    <a:bodyPr/>
                    <a:lstStyle/>
                    <a:p>
                      <a:r>
                        <a:rPr lang="it-IT" i="1" dirty="0" smtClean="0">
                          <a:solidFill>
                            <a:schemeClr val="tx2">
                              <a:lumMod val="50000"/>
                            </a:schemeClr>
                          </a:solidFill>
                        </a:rPr>
                        <a:t>Soggetto + verbo</a:t>
                      </a:r>
                      <a:endParaRPr lang="it-IT" i="1" dirty="0">
                        <a:solidFill>
                          <a:schemeClr val="tx2">
                            <a:lumMod val="50000"/>
                          </a:schemeClr>
                        </a:solidFill>
                      </a:endParaRPr>
                    </a:p>
                  </a:txBody>
                  <a:tcPr>
                    <a:noFill/>
                  </a:tcPr>
                </a:tc>
              </a:tr>
              <a:tr h="703468">
                <a:tc>
                  <a:txBody>
                    <a:bodyPr/>
                    <a:lstStyle/>
                    <a:p>
                      <a:r>
                        <a:rPr lang="it-IT" dirty="0" smtClean="0">
                          <a:solidFill>
                            <a:schemeClr val="tx2">
                              <a:lumMod val="50000"/>
                            </a:schemeClr>
                          </a:solidFill>
                        </a:rPr>
                        <a:t>Riprese l’abbaiare</a:t>
                      </a:r>
                      <a:r>
                        <a:rPr lang="it-IT" baseline="0" dirty="0" smtClean="0">
                          <a:solidFill>
                            <a:schemeClr val="tx2">
                              <a:lumMod val="50000"/>
                            </a:schemeClr>
                          </a:solidFill>
                        </a:rPr>
                        <a:t>    </a:t>
                      </a:r>
                    </a:p>
                    <a:p>
                      <a:r>
                        <a:rPr lang="it-IT" baseline="0" dirty="0" smtClean="0">
                          <a:solidFill>
                            <a:schemeClr val="tx2">
                              <a:lumMod val="50000"/>
                            </a:schemeClr>
                          </a:solidFill>
                        </a:rPr>
                        <a:t> </a:t>
                      </a:r>
                      <a:r>
                        <a:rPr lang="it-IT" dirty="0" smtClean="0">
                          <a:solidFill>
                            <a:schemeClr val="tx2">
                              <a:lumMod val="50000"/>
                            </a:schemeClr>
                          </a:solidFill>
                        </a:rPr>
                        <a:t>(Verga)</a:t>
                      </a:r>
                      <a:endParaRPr lang="it-IT" dirty="0">
                        <a:solidFill>
                          <a:schemeClr val="tx2">
                            <a:lumMod val="50000"/>
                          </a:schemeClr>
                        </a:solidFill>
                      </a:endParaRPr>
                    </a:p>
                  </a:txBody>
                  <a:tcPr>
                    <a:noFill/>
                  </a:tcPr>
                </a:tc>
                <a:tc>
                  <a:txBody>
                    <a:bodyPr/>
                    <a:lstStyle/>
                    <a:p>
                      <a:r>
                        <a:rPr lang="it-IT" dirty="0" err="1" smtClean="0">
                          <a:solidFill>
                            <a:schemeClr val="tx2">
                              <a:lumMod val="50000"/>
                            </a:schemeClr>
                          </a:solidFill>
                        </a:rPr>
                        <a:t>Les</a:t>
                      </a:r>
                      <a:r>
                        <a:rPr lang="it-IT" dirty="0" smtClean="0">
                          <a:solidFill>
                            <a:schemeClr val="tx2">
                              <a:lumMod val="50000"/>
                            </a:schemeClr>
                          </a:solidFill>
                        </a:rPr>
                        <a:t> </a:t>
                      </a:r>
                      <a:r>
                        <a:rPr lang="it-IT" dirty="0" err="1" smtClean="0">
                          <a:solidFill>
                            <a:schemeClr val="tx2">
                              <a:lumMod val="50000"/>
                            </a:schemeClr>
                          </a:solidFill>
                        </a:rPr>
                        <a:t>aboiements</a:t>
                      </a:r>
                      <a:r>
                        <a:rPr lang="it-IT" dirty="0" smtClean="0">
                          <a:solidFill>
                            <a:schemeClr val="tx2">
                              <a:lumMod val="50000"/>
                            </a:schemeClr>
                          </a:solidFill>
                        </a:rPr>
                        <a:t> </a:t>
                      </a:r>
                      <a:r>
                        <a:rPr lang="it-IT" dirty="0" err="1" smtClean="0">
                          <a:solidFill>
                            <a:schemeClr val="tx2">
                              <a:lumMod val="50000"/>
                            </a:schemeClr>
                          </a:solidFill>
                        </a:rPr>
                        <a:t>reprirent</a:t>
                      </a:r>
                      <a:r>
                        <a:rPr lang="it-IT" baseline="0" dirty="0" smtClean="0">
                          <a:solidFill>
                            <a:schemeClr val="tx2">
                              <a:lumMod val="50000"/>
                            </a:schemeClr>
                          </a:solidFill>
                        </a:rPr>
                        <a:t> </a:t>
                      </a:r>
                    </a:p>
                    <a:p>
                      <a:r>
                        <a:rPr lang="it-IT" dirty="0" smtClean="0">
                          <a:solidFill>
                            <a:schemeClr val="tx2">
                              <a:lumMod val="50000"/>
                            </a:schemeClr>
                          </a:solidFill>
                        </a:rPr>
                        <a:t>(Trad. </a:t>
                      </a:r>
                      <a:r>
                        <a:rPr lang="it-IT" dirty="0" err="1" smtClean="0">
                          <a:solidFill>
                            <a:schemeClr val="tx2">
                              <a:lumMod val="50000"/>
                            </a:schemeClr>
                          </a:solidFill>
                        </a:rPr>
                        <a:t>Dechamps-Pria</a:t>
                      </a:r>
                      <a:r>
                        <a:rPr lang="it-IT" dirty="0" smtClean="0">
                          <a:solidFill>
                            <a:schemeClr val="tx2">
                              <a:lumMod val="50000"/>
                            </a:schemeClr>
                          </a:solidFill>
                        </a:rPr>
                        <a:t>)</a:t>
                      </a:r>
                      <a:endParaRPr lang="it-IT" dirty="0">
                        <a:solidFill>
                          <a:schemeClr val="tx2">
                            <a:lumMod val="50000"/>
                          </a:schemeClr>
                        </a:solidFill>
                      </a:endParaRPr>
                    </a:p>
                  </a:txBody>
                  <a:tcPr>
                    <a:noFill/>
                  </a:tcPr>
                </a:tc>
              </a:tr>
              <a:tr h="359550">
                <a:tc>
                  <a:txBody>
                    <a:bodyPr/>
                    <a:lstStyle/>
                    <a:p>
                      <a:r>
                        <a:rPr lang="it-IT" b="1" i="1" dirty="0" smtClean="0">
                          <a:solidFill>
                            <a:schemeClr val="tx2">
                              <a:lumMod val="50000"/>
                            </a:schemeClr>
                          </a:solidFill>
                        </a:rPr>
                        <a:t>Soggetto + Verbo</a:t>
                      </a:r>
                      <a:endParaRPr lang="it-IT" b="1" i="1" dirty="0">
                        <a:solidFill>
                          <a:schemeClr val="tx2">
                            <a:lumMod val="50000"/>
                          </a:schemeClr>
                        </a:solidFill>
                      </a:endParaRPr>
                    </a:p>
                  </a:txBody>
                  <a:tcPr>
                    <a:noFill/>
                  </a:tcPr>
                </a:tc>
                <a:tc>
                  <a:txBody>
                    <a:bodyPr/>
                    <a:lstStyle/>
                    <a:p>
                      <a:r>
                        <a:rPr lang="it-IT" b="1" i="1" dirty="0" smtClean="0">
                          <a:solidFill>
                            <a:schemeClr val="tx2">
                              <a:lumMod val="50000"/>
                            </a:schemeClr>
                          </a:solidFill>
                        </a:rPr>
                        <a:t>Verbo + Soggetto</a:t>
                      </a:r>
                      <a:endParaRPr lang="it-IT" b="1" i="1" dirty="0">
                        <a:solidFill>
                          <a:schemeClr val="tx2">
                            <a:lumMod val="50000"/>
                          </a:schemeClr>
                        </a:solidFill>
                      </a:endParaRPr>
                    </a:p>
                  </a:txBody>
                  <a:tcPr>
                    <a:noFill/>
                  </a:tcPr>
                </a:tc>
              </a:tr>
              <a:tr h="725252">
                <a:tc>
                  <a:txBody>
                    <a:bodyPr/>
                    <a:lstStyle/>
                    <a:p>
                      <a:r>
                        <a:rPr lang="fr-FR" noProof="0" smtClean="0">
                          <a:solidFill>
                            <a:schemeClr val="tx2">
                              <a:lumMod val="50000"/>
                            </a:schemeClr>
                          </a:solidFill>
                        </a:rPr>
                        <a:t>Le bleu déteint et le gris sale dominaient</a:t>
                      </a:r>
                    </a:p>
                    <a:p>
                      <a:r>
                        <a:rPr lang="fr-FR" noProof="0" smtClean="0">
                          <a:solidFill>
                            <a:schemeClr val="tx2">
                              <a:lumMod val="50000"/>
                            </a:schemeClr>
                          </a:solidFill>
                        </a:rPr>
                        <a:t>(Zola)</a:t>
                      </a:r>
                      <a:endParaRPr lang="fr-FR" noProof="0">
                        <a:solidFill>
                          <a:schemeClr val="tx2">
                            <a:lumMod val="50000"/>
                          </a:schemeClr>
                        </a:solidFill>
                      </a:endParaRPr>
                    </a:p>
                  </a:txBody>
                  <a:tcPr>
                    <a:noFill/>
                  </a:tcPr>
                </a:tc>
                <a:tc>
                  <a:txBody>
                    <a:bodyPr/>
                    <a:lstStyle/>
                    <a:p>
                      <a:r>
                        <a:rPr lang="it-IT" dirty="0" smtClean="0">
                          <a:solidFill>
                            <a:schemeClr val="tx2">
                              <a:lumMod val="50000"/>
                            </a:schemeClr>
                          </a:solidFill>
                        </a:rPr>
                        <a:t>Dominavano il blu stinto e il grigio sporco</a:t>
                      </a:r>
                      <a:r>
                        <a:rPr lang="it-IT" baseline="0" dirty="0" smtClean="0">
                          <a:solidFill>
                            <a:schemeClr val="tx2">
                              <a:lumMod val="50000"/>
                            </a:schemeClr>
                          </a:solidFill>
                        </a:rPr>
                        <a:t>       </a:t>
                      </a:r>
                      <a:r>
                        <a:rPr lang="it-IT" dirty="0" smtClean="0">
                          <a:solidFill>
                            <a:schemeClr val="tx2">
                              <a:lumMod val="50000"/>
                            </a:schemeClr>
                          </a:solidFill>
                        </a:rPr>
                        <a:t>(Trad. </a:t>
                      </a:r>
                      <a:r>
                        <a:rPr lang="it-IT" dirty="0" err="1" smtClean="0">
                          <a:solidFill>
                            <a:schemeClr val="tx2">
                              <a:lumMod val="50000"/>
                            </a:schemeClr>
                          </a:solidFill>
                        </a:rPr>
                        <a:t>Venzi</a:t>
                      </a:r>
                      <a:r>
                        <a:rPr lang="it-IT" dirty="0" smtClean="0">
                          <a:solidFill>
                            <a:schemeClr val="tx2">
                              <a:lumMod val="50000"/>
                            </a:schemeClr>
                          </a:solidFill>
                        </a:rPr>
                        <a:t>)</a:t>
                      </a:r>
                      <a:endParaRPr lang="it-IT" dirty="0">
                        <a:solidFill>
                          <a:schemeClr val="tx2">
                            <a:lumMod val="50000"/>
                          </a:schemeClr>
                        </a:solidFill>
                      </a:endParaRPr>
                    </a:p>
                  </a:txBody>
                  <a:tcPr>
                    <a:noFill/>
                  </a:tcPr>
                </a:tc>
              </a:tr>
              <a:tr h="794048">
                <a:tc>
                  <a:txBody>
                    <a:bodyPr/>
                    <a:lstStyle/>
                    <a:p>
                      <a:r>
                        <a:rPr lang="fr-FR" b="1" noProof="0" dirty="0" smtClean="0">
                          <a:solidFill>
                            <a:schemeClr val="tx2">
                              <a:lumMod val="50000"/>
                            </a:schemeClr>
                          </a:solidFill>
                        </a:rPr>
                        <a:t>Je n’en aimais aucune, les aimant toutes</a:t>
                      </a:r>
                      <a:r>
                        <a:rPr lang="fr-FR" noProof="0" dirty="0" smtClean="0">
                          <a:solidFill>
                            <a:schemeClr val="tx2">
                              <a:lumMod val="50000"/>
                            </a:schemeClr>
                          </a:solidFill>
                        </a:rPr>
                        <a:t>,</a:t>
                      </a:r>
                      <a:r>
                        <a:rPr lang="fr-FR" baseline="0" noProof="0" dirty="0" smtClean="0">
                          <a:solidFill>
                            <a:schemeClr val="tx2">
                              <a:lumMod val="50000"/>
                            </a:schemeClr>
                          </a:solidFill>
                        </a:rPr>
                        <a:t> et pourtant leur rencontre possible était pour mes journées le seul élément délicieux, faisant seul maître en moi de ces espoirs où on briserait tous les obstacles, espoirs souvent </a:t>
                      </a:r>
                      <a:r>
                        <a:rPr lang="fr-FR" b="1" baseline="0" noProof="0" dirty="0" smtClean="0">
                          <a:solidFill>
                            <a:schemeClr val="tx2">
                              <a:lumMod val="50000"/>
                            </a:schemeClr>
                          </a:solidFill>
                        </a:rPr>
                        <a:t>suivis de rage</a:t>
                      </a:r>
                      <a:r>
                        <a:rPr lang="fr-FR" baseline="0" noProof="0" dirty="0" smtClean="0">
                          <a:solidFill>
                            <a:schemeClr val="tx2">
                              <a:lumMod val="50000"/>
                            </a:schemeClr>
                          </a:solidFill>
                        </a:rPr>
                        <a:t>, si je ne les avais pas vues (Proust)</a:t>
                      </a:r>
                      <a:endParaRPr lang="fr-FR" noProof="0" dirty="0">
                        <a:solidFill>
                          <a:schemeClr val="tx2">
                            <a:lumMod val="50000"/>
                          </a:schemeClr>
                        </a:solidFill>
                      </a:endParaRPr>
                    </a:p>
                  </a:txBody>
                  <a:tcPr>
                    <a:noFill/>
                  </a:tcPr>
                </a:tc>
                <a:tc>
                  <a:txBody>
                    <a:bodyPr/>
                    <a:lstStyle/>
                    <a:p>
                      <a:r>
                        <a:rPr lang="it-IT" b="1" dirty="0" smtClean="0">
                          <a:solidFill>
                            <a:schemeClr val="tx2">
                              <a:lumMod val="50000"/>
                            </a:schemeClr>
                          </a:solidFill>
                        </a:rPr>
                        <a:t>Amandole tutte, non ne amavo nessuna, </a:t>
                      </a:r>
                      <a:r>
                        <a:rPr lang="it-IT" dirty="0" smtClean="0">
                          <a:solidFill>
                            <a:schemeClr val="tx2">
                              <a:lumMod val="50000"/>
                            </a:schemeClr>
                          </a:solidFill>
                        </a:rPr>
                        <a:t>eppure la possibilità di incontrarle era, per le mie giornate, la sola fonte di delizia, l’unica che facesse nascere in me speranze cui spesso, se non le avevo viste, </a:t>
                      </a:r>
                      <a:r>
                        <a:rPr lang="it-IT" b="1" dirty="0" smtClean="0">
                          <a:solidFill>
                            <a:schemeClr val="tx2">
                              <a:lumMod val="50000"/>
                            </a:schemeClr>
                          </a:solidFill>
                        </a:rPr>
                        <a:t>subentrava la rabbia</a:t>
                      </a:r>
                      <a:r>
                        <a:rPr lang="it-IT" dirty="0" smtClean="0">
                          <a:solidFill>
                            <a:schemeClr val="tx2">
                              <a:lumMod val="50000"/>
                            </a:schemeClr>
                          </a:solidFill>
                        </a:rPr>
                        <a:t>.</a:t>
                      </a:r>
                      <a:r>
                        <a:rPr lang="it-IT" baseline="0" dirty="0" smtClean="0">
                          <a:solidFill>
                            <a:schemeClr val="tx2">
                              <a:lumMod val="50000"/>
                            </a:schemeClr>
                          </a:solidFill>
                        </a:rPr>
                        <a:t>   (Trad. </a:t>
                      </a:r>
                      <a:r>
                        <a:rPr lang="it-IT" baseline="0" dirty="0" err="1" smtClean="0">
                          <a:solidFill>
                            <a:schemeClr val="tx2">
                              <a:lumMod val="50000"/>
                            </a:schemeClr>
                          </a:solidFill>
                        </a:rPr>
                        <a:t>Raboni</a:t>
                      </a:r>
                      <a:r>
                        <a:rPr lang="it-IT" baseline="0" dirty="0" smtClean="0">
                          <a:solidFill>
                            <a:schemeClr val="tx2">
                              <a:lumMod val="50000"/>
                            </a:schemeClr>
                          </a:solidFill>
                        </a:rPr>
                        <a:t>)</a:t>
                      </a:r>
                      <a:endParaRPr lang="it-IT" dirty="0">
                        <a:solidFill>
                          <a:schemeClr val="tx2">
                            <a:lumMod val="50000"/>
                          </a:schemeClr>
                        </a:solidFill>
                      </a:endParaRPr>
                    </a:p>
                  </a:txBody>
                  <a:tcPr>
                    <a:noFill/>
                  </a:tcPr>
                </a:tc>
              </a:tr>
            </a:tbl>
          </a:graphicData>
        </a:graphic>
      </p:graphicFrame>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t>Le equivalenze indirette: la  modulazione</a:t>
            </a:r>
            <a:endParaRPr lang="it-IT" dirty="0"/>
          </a:p>
        </p:txBody>
      </p:sp>
      <p:sp>
        <p:nvSpPr>
          <p:cNvPr id="3" name="Segnaposto piè di pagina 2"/>
          <p:cNvSpPr>
            <a:spLocks noGrp="1"/>
          </p:cNvSpPr>
          <p:nvPr>
            <p:ph type="ftr" sz="quarter" idx="11"/>
          </p:nvPr>
        </p:nvSpPr>
        <p:spPr/>
        <p:txBody>
          <a:bodyPr/>
          <a:lstStyle/>
          <a:p>
            <a:r>
              <a:rPr lang="it-IT" smtClean="0"/>
              <a:t>Alessandrini Sabrina _ Università di Macerata</a:t>
            </a:r>
            <a:endParaRPr lang="it-IT"/>
          </a:p>
        </p:txBody>
      </p:sp>
      <p:sp>
        <p:nvSpPr>
          <p:cNvPr id="4" name="Segnaposto numero diapositiva 3"/>
          <p:cNvSpPr>
            <a:spLocks noGrp="1"/>
          </p:cNvSpPr>
          <p:nvPr>
            <p:ph type="sldNum" sz="quarter" idx="12"/>
          </p:nvPr>
        </p:nvSpPr>
        <p:spPr/>
        <p:txBody>
          <a:bodyPr/>
          <a:lstStyle/>
          <a:p>
            <a:fld id="{8E1BA9F5-FEC7-449B-9A77-1FA26A0B8BD4}" type="slidenum">
              <a:rPr lang="it-IT" smtClean="0"/>
              <a:pPr/>
              <a:t>40</a:t>
            </a:fld>
            <a:endParaRPr lang="it-IT"/>
          </a:p>
        </p:txBody>
      </p:sp>
      <p:sp>
        <p:nvSpPr>
          <p:cNvPr id="5" name="Segnaposto contenuto 4"/>
          <p:cNvSpPr>
            <a:spLocks noGrp="1"/>
          </p:cNvSpPr>
          <p:nvPr>
            <p:ph sz="quarter" idx="1"/>
          </p:nvPr>
        </p:nvSpPr>
        <p:spPr>
          <a:xfrm>
            <a:off x="179512" y="1527048"/>
            <a:ext cx="8784976" cy="4572000"/>
          </a:xfrm>
        </p:spPr>
        <p:txBody>
          <a:bodyPr/>
          <a:lstStyle/>
          <a:p>
            <a:pPr algn="ctr">
              <a:buNone/>
            </a:pPr>
            <a:r>
              <a:rPr lang="it-IT" dirty="0" smtClean="0">
                <a:solidFill>
                  <a:schemeClr val="tx2">
                    <a:lumMod val="50000"/>
                  </a:schemeClr>
                </a:solidFill>
              </a:rPr>
              <a:t>  Trasposizione               livello morfosintattico</a:t>
            </a:r>
          </a:p>
          <a:p>
            <a:pPr algn="ctr">
              <a:buNone/>
            </a:pPr>
            <a:r>
              <a:rPr lang="it-IT" b="1" dirty="0" smtClean="0">
                <a:solidFill>
                  <a:schemeClr val="tx2">
                    <a:lumMod val="50000"/>
                  </a:schemeClr>
                </a:solidFill>
              </a:rPr>
              <a:t>Modulazione             categorie di pensiero</a:t>
            </a:r>
          </a:p>
          <a:p>
            <a:pPr algn="ctr">
              <a:buNone/>
            </a:pPr>
            <a:r>
              <a:rPr lang="it-IT" b="1" dirty="0" smtClean="0">
                <a:solidFill>
                  <a:schemeClr val="tx2">
                    <a:lumMod val="50000"/>
                  </a:schemeClr>
                </a:solidFill>
              </a:rPr>
              <a:t>Modulazioni libere: soluzioni spontanee, </a:t>
            </a:r>
            <a:r>
              <a:rPr lang="it-IT" dirty="0" smtClean="0">
                <a:solidFill>
                  <a:schemeClr val="tx2">
                    <a:lumMod val="50000"/>
                  </a:schemeClr>
                </a:solidFill>
              </a:rPr>
              <a:t>interventi dettati dalla situazione.</a:t>
            </a:r>
            <a:endParaRPr lang="it-IT" b="1" dirty="0" smtClean="0">
              <a:solidFill>
                <a:schemeClr val="tx2">
                  <a:lumMod val="50000"/>
                </a:schemeClr>
              </a:solidFill>
            </a:endParaRPr>
          </a:p>
          <a:p>
            <a:pPr algn="ctr">
              <a:buNone/>
            </a:pPr>
            <a:r>
              <a:rPr lang="it-IT" b="1" dirty="0" smtClean="0">
                <a:solidFill>
                  <a:schemeClr val="tx2">
                    <a:lumMod val="50000"/>
                  </a:schemeClr>
                </a:solidFill>
              </a:rPr>
              <a:t>“</a:t>
            </a:r>
            <a:r>
              <a:rPr lang="fr-FR" i="1" dirty="0" smtClean="0">
                <a:solidFill>
                  <a:schemeClr val="tx2">
                    <a:lumMod val="50000"/>
                  </a:schemeClr>
                </a:solidFill>
              </a:rPr>
              <a:t>la modulation pénètre dans la </a:t>
            </a:r>
            <a:r>
              <a:rPr lang="fr-FR" b="1" i="1" dirty="0" smtClean="0">
                <a:solidFill>
                  <a:schemeClr val="tx2">
                    <a:lumMod val="50000"/>
                  </a:schemeClr>
                </a:solidFill>
              </a:rPr>
              <a:t>profondeur du message</a:t>
            </a:r>
            <a:r>
              <a:rPr lang="fr-FR" i="1" dirty="0" smtClean="0">
                <a:solidFill>
                  <a:schemeClr val="tx2">
                    <a:lumMod val="50000"/>
                  </a:schemeClr>
                </a:solidFill>
              </a:rPr>
              <a:t> grâce à un changement</a:t>
            </a:r>
            <a:r>
              <a:rPr lang="fr-FR" b="1" i="1" dirty="0" smtClean="0">
                <a:solidFill>
                  <a:schemeClr val="tx2">
                    <a:lumMod val="50000"/>
                  </a:schemeClr>
                </a:solidFill>
              </a:rPr>
              <a:t> </a:t>
            </a:r>
            <a:r>
              <a:rPr lang="fr-FR" i="1" dirty="0" smtClean="0">
                <a:solidFill>
                  <a:schemeClr val="tx2">
                    <a:lumMod val="50000"/>
                  </a:schemeClr>
                </a:solidFill>
              </a:rPr>
              <a:t>de</a:t>
            </a:r>
            <a:r>
              <a:rPr lang="fr-FR" b="1" i="1" dirty="0" smtClean="0">
                <a:solidFill>
                  <a:schemeClr val="tx2">
                    <a:lumMod val="50000"/>
                  </a:schemeClr>
                </a:solidFill>
              </a:rPr>
              <a:t> point de vue</a:t>
            </a:r>
            <a:r>
              <a:rPr lang="fr-FR" b="1" dirty="0" smtClean="0">
                <a:solidFill>
                  <a:schemeClr val="tx2">
                    <a:lumMod val="50000"/>
                  </a:schemeClr>
                </a:solidFill>
              </a:rPr>
              <a:t>” </a:t>
            </a:r>
            <a:r>
              <a:rPr lang="fr-FR" dirty="0" smtClean="0">
                <a:solidFill>
                  <a:schemeClr val="tx2">
                    <a:lumMod val="50000"/>
                  </a:schemeClr>
                </a:solidFill>
              </a:rPr>
              <a:t>(J.P. Vinay)</a:t>
            </a:r>
          </a:p>
          <a:p>
            <a:pPr algn="ctr">
              <a:buNone/>
            </a:pPr>
            <a:r>
              <a:rPr lang="it-IT" dirty="0" smtClean="0">
                <a:solidFill>
                  <a:schemeClr val="tx2">
                    <a:lumMod val="50000"/>
                  </a:schemeClr>
                </a:solidFill>
              </a:rPr>
              <a:t>Le </a:t>
            </a:r>
            <a:r>
              <a:rPr lang="it-IT" b="1" dirty="0" smtClean="0">
                <a:solidFill>
                  <a:schemeClr val="tx2">
                    <a:lumMod val="50000"/>
                  </a:schemeClr>
                </a:solidFill>
              </a:rPr>
              <a:t>modulazioni</a:t>
            </a:r>
            <a:r>
              <a:rPr lang="it-IT" dirty="0" smtClean="0">
                <a:solidFill>
                  <a:schemeClr val="tx2">
                    <a:lumMod val="50000"/>
                  </a:schemeClr>
                </a:solidFill>
              </a:rPr>
              <a:t> testimoniano </a:t>
            </a:r>
            <a:r>
              <a:rPr lang="it-IT" b="1" dirty="0" smtClean="0">
                <a:solidFill>
                  <a:schemeClr val="tx2">
                    <a:lumMod val="50000"/>
                  </a:schemeClr>
                </a:solidFill>
              </a:rPr>
              <a:t>percezioni</a:t>
            </a:r>
            <a:r>
              <a:rPr lang="it-IT" dirty="0" smtClean="0">
                <a:solidFill>
                  <a:schemeClr val="tx2">
                    <a:lumMod val="50000"/>
                  </a:schemeClr>
                </a:solidFill>
              </a:rPr>
              <a:t> diverse della realtà, del fenomeno, dell’evento da descrivere.</a:t>
            </a:r>
          </a:p>
          <a:p>
            <a:pPr>
              <a:buNone/>
            </a:pPr>
            <a:endParaRPr lang="it-IT" dirty="0"/>
          </a:p>
        </p:txBody>
      </p:sp>
      <p:sp>
        <p:nvSpPr>
          <p:cNvPr id="6" name="Freccia a destra 5"/>
          <p:cNvSpPr/>
          <p:nvPr/>
        </p:nvSpPr>
        <p:spPr>
          <a:xfrm>
            <a:off x="3563888" y="1700808"/>
            <a:ext cx="906400"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Freccia a destra 6"/>
          <p:cNvSpPr/>
          <p:nvPr/>
        </p:nvSpPr>
        <p:spPr>
          <a:xfrm>
            <a:off x="3419872" y="2132856"/>
            <a:ext cx="906400"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p:cNvSpPr>
            <a:spLocks noGrp="1"/>
          </p:cNvSpPr>
          <p:nvPr>
            <p:ph type="body" idx="1"/>
          </p:nvPr>
        </p:nvSpPr>
        <p:spPr/>
        <p:txBody>
          <a:bodyPr/>
          <a:lstStyle/>
          <a:p>
            <a:pPr algn="ctr"/>
            <a:r>
              <a:rPr lang="it-IT" dirty="0" smtClean="0"/>
              <a:t>Versione originale</a:t>
            </a:r>
            <a:endParaRPr lang="it-IT" dirty="0"/>
          </a:p>
        </p:txBody>
      </p:sp>
      <p:sp>
        <p:nvSpPr>
          <p:cNvPr id="3" name="Segnaposto testo 2"/>
          <p:cNvSpPr>
            <a:spLocks noGrp="1"/>
          </p:cNvSpPr>
          <p:nvPr>
            <p:ph type="body" sz="half" idx="3"/>
          </p:nvPr>
        </p:nvSpPr>
        <p:spPr/>
        <p:txBody>
          <a:bodyPr/>
          <a:lstStyle/>
          <a:p>
            <a:pPr algn="ctr"/>
            <a:r>
              <a:rPr lang="it-IT" dirty="0" smtClean="0"/>
              <a:t>Versione italiana</a:t>
            </a:r>
          </a:p>
        </p:txBody>
      </p:sp>
      <p:sp>
        <p:nvSpPr>
          <p:cNvPr id="4" name="Segnaposto piè di pagina 3"/>
          <p:cNvSpPr>
            <a:spLocks noGrp="1"/>
          </p:cNvSpPr>
          <p:nvPr>
            <p:ph type="ftr" sz="quarter" idx="11"/>
          </p:nvPr>
        </p:nvSpPr>
        <p:spPr/>
        <p:txBody>
          <a:bodyPr/>
          <a:lstStyle/>
          <a:p>
            <a:r>
              <a:rPr lang="it-IT" smtClean="0"/>
              <a:t>Alessandrini Sabrina _ Università di Macerata</a:t>
            </a:r>
            <a:endParaRPr lang="it-IT"/>
          </a:p>
        </p:txBody>
      </p:sp>
      <p:pic>
        <p:nvPicPr>
          <p:cNvPr id="9" name="Segnaposto contenuto 8" descr="la mome..jpg"/>
          <p:cNvPicPr>
            <a:picLocks noGrp="1" noChangeAspect="1"/>
          </p:cNvPicPr>
          <p:nvPr>
            <p:ph sz="quarter" idx="2"/>
          </p:nvPr>
        </p:nvPicPr>
        <p:blipFill>
          <a:blip r:embed="rId2" cstate="print"/>
          <a:stretch>
            <a:fillRect/>
          </a:stretch>
        </p:blipFill>
        <p:spPr>
          <a:xfrm>
            <a:off x="301625" y="2492578"/>
            <a:ext cx="4041775" cy="3776257"/>
          </a:xfrm>
        </p:spPr>
      </p:pic>
      <p:sp>
        <p:nvSpPr>
          <p:cNvPr id="7" name="Segnaposto numero diapositiva 6"/>
          <p:cNvSpPr>
            <a:spLocks noGrp="1"/>
          </p:cNvSpPr>
          <p:nvPr>
            <p:ph type="sldNum" sz="quarter" idx="12"/>
          </p:nvPr>
        </p:nvSpPr>
        <p:spPr/>
        <p:txBody>
          <a:bodyPr/>
          <a:lstStyle/>
          <a:p>
            <a:fld id="{8E1BA9F5-FEC7-449B-9A77-1FA26A0B8BD4}" type="slidenum">
              <a:rPr lang="it-IT" smtClean="0"/>
              <a:pPr/>
              <a:t>41</a:t>
            </a:fld>
            <a:endParaRPr lang="it-IT"/>
          </a:p>
        </p:txBody>
      </p:sp>
      <p:sp>
        <p:nvSpPr>
          <p:cNvPr id="8" name="Titolo 7"/>
          <p:cNvSpPr>
            <a:spLocks noGrp="1"/>
          </p:cNvSpPr>
          <p:nvPr>
            <p:ph type="title"/>
          </p:nvPr>
        </p:nvSpPr>
        <p:spPr/>
        <p:txBody>
          <a:bodyPr>
            <a:normAutofit fontScale="90000"/>
          </a:bodyPr>
          <a:lstStyle/>
          <a:p>
            <a:r>
              <a:rPr lang="it-IT" dirty="0" smtClean="0"/>
              <a:t/>
            </a:r>
            <a:br>
              <a:rPr lang="it-IT" dirty="0" smtClean="0"/>
            </a:br>
            <a:r>
              <a:rPr lang="it-IT" sz="3600" b="1" dirty="0" smtClean="0"/>
              <a:t>Esempio di modulazione libera</a:t>
            </a:r>
            <a:endParaRPr lang="it-IT" sz="3600" b="1" dirty="0"/>
          </a:p>
        </p:txBody>
      </p:sp>
      <p:pic>
        <p:nvPicPr>
          <p:cNvPr id="12" name="Segnaposto contenuto 11" descr="42951655;encoding=jpg;size=300.jpg"/>
          <p:cNvPicPr>
            <a:picLocks noGrp="1" noChangeAspect="1"/>
          </p:cNvPicPr>
          <p:nvPr>
            <p:ph sz="quarter" idx="4"/>
          </p:nvPr>
        </p:nvPicPr>
        <p:blipFill>
          <a:blip r:embed="rId3" cstate="print"/>
          <a:stretch>
            <a:fillRect/>
          </a:stretch>
        </p:blipFill>
        <p:spPr>
          <a:xfrm>
            <a:off x="4788024" y="2492896"/>
            <a:ext cx="4104456" cy="3744416"/>
          </a:xfrm>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Autofit/>
          </a:bodyPr>
          <a:lstStyle/>
          <a:p>
            <a:r>
              <a:rPr lang="it-IT" sz="4400" b="1" dirty="0" smtClean="0"/>
              <a:t>A quali </a:t>
            </a:r>
            <a:r>
              <a:rPr lang="it-IT" sz="4400" b="1" smtClean="0"/>
              <a:t>film corrispondono?</a:t>
            </a:r>
            <a:endParaRPr lang="it-IT" sz="4400" b="1" dirty="0"/>
          </a:p>
        </p:txBody>
      </p:sp>
      <p:sp>
        <p:nvSpPr>
          <p:cNvPr id="3" name="Segnaposto piè di pagina 2"/>
          <p:cNvSpPr>
            <a:spLocks noGrp="1"/>
          </p:cNvSpPr>
          <p:nvPr>
            <p:ph type="ftr" sz="quarter" idx="11"/>
          </p:nvPr>
        </p:nvSpPr>
        <p:spPr/>
        <p:txBody>
          <a:bodyPr/>
          <a:lstStyle/>
          <a:p>
            <a:r>
              <a:rPr lang="it-IT" smtClean="0"/>
              <a:t>Alessandrini Sabrina _ Università di Macerata</a:t>
            </a:r>
            <a:endParaRPr lang="it-IT"/>
          </a:p>
        </p:txBody>
      </p:sp>
      <p:sp>
        <p:nvSpPr>
          <p:cNvPr id="4" name="Segnaposto numero diapositiva 3"/>
          <p:cNvSpPr>
            <a:spLocks noGrp="1"/>
          </p:cNvSpPr>
          <p:nvPr>
            <p:ph type="sldNum" sz="quarter" idx="12"/>
          </p:nvPr>
        </p:nvSpPr>
        <p:spPr/>
        <p:txBody>
          <a:bodyPr/>
          <a:lstStyle/>
          <a:p>
            <a:fld id="{8E1BA9F5-FEC7-449B-9A77-1FA26A0B8BD4}" type="slidenum">
              <a:rPr lang="it-IT" smtClean="0"/>
              <a:pPr/>
              <a:t>42</a:t>
            </a:fld>
            <a:endParaRPr lang="it-IT"/>
          </a:p>
        </p:txBody>
      </p:sp>
      <p:sp>
        <p:nvSpPr>
          <p:cNvPr id="5" name="Segnaposto contenuto 4"/>
          <p:cNvSpPr>
            <a:spLocks noGrp="1"/>
          </p:cNvSpPr>
          <p:nvPr>
            <p:ph sz="quarter" idx="1"/>
          </p:nvPr>
        </p:nvSpPr>
        <p:spPr/>
        <p:txBody>
          <a:bodyPr>
            <a:normAutofit fontScale="92500" lnSpcReduction="10000"/>
          </a:bodyPr>
          <a:lstStyle/>
          <a:p>
            <a:r>
              <a:rPr lang="fr-FR" sz="4800" dirty="0" smtClean="0">
                <a:solidFill>
                  <a:schemeClr val="tx2">
                    <a:lumMod val="50000"/>
                  </a:schemeClr>
                </a:solidFill>
              </a:rPr>
              <a:t>La boum</a:t>
            </a:r>
          </a:p>
          <a:p>
            <a:r>
              <a:rPr lang="fr-FR" sz="4800" dirty="0" smtClean="0">
                <a:solidFill>
                  <a:schemeClr val="tx2">
                    <a:lumMod val="50000"/>
                  </a:schemeClr>
                </a:solidFill>
              </a:rPr>
              <a:t>La buche </a:t>
            </a:r>
          </a:p>
          <a:p>
            <a:r>
              <a:rPr lang="fr-FR" sz="4800" smtClean="0">
                <a:solidFill>
                  <a:schemeClr val="tx2">
                    <a:lumMod val="50000"/>
                  </a:schemeClr>
                </a:solidFill>
              </a:rPr>
              <a:t>Entre les murs</a:t>
            </a:r>
          </a:p>
          <a:p>
            <a:r>
              <a:rPr lang="fr-FR" sz="4800" dirty="0" smtClean="0">
                <a:solidFill>
                  <a:schemeClr val="tx2">
                    <a:lumMod val="50000"/>
                  </a:schemeClr>
                </a:solidFill>
              </a:rPr>
              <a:t>La nuit américaine</a:t>
            </a:r>
          </a:p>
          <a:p>
            <a:r>
              <a:rPr lang="fr-FR" sz="4800" dirty="0" smtClean="0">
                <a:solidFill>
                  <a:schemeClr val="tx2">
                    <a:lumMod val="50000"/>
                  </a:schemeClr>
                </a:solidFill>
              </a:rPr>
              <a:t>Bienvenue </a:t>
            </a:r>
            <a:r>
              <a:rPr lang="fr-FR" sz="4800" dirty="0" err="1" smtClean="0">
                <a:solidFill>
                  <a:schemeClr val="tx2">
                    <a:lumMod val="50000"/>
                  </a:schemeClr>
                </a:solidFill>
              </a:rPr>
              <a:t>chez-les</a:t>
            </a:r>
            <a:r>
              <a:rPr lang="fr-FR" sz="4800" dirty="0" smtClean="0">
                <a:solidFill>
                  <a:schemeClr val="tx2">
                    <a:lumMod val="50000"/>
                  </a:schemeClr>
                </a:solidFill>
              </a:rPr>
              <a:t> </a:t>
            </a:r>
            <a:r>
              <a:rPr lang="fr-FR" sz="4800" dirty="0" err="1" smtClean="0">
                <a:solidFill>
                  <a:schemeClr val="tx2">
                    <a:lumMod val="50000"/>
                  </a:schemeClr>
                </a:solidFill>
              </a:rPr>
              <a:t>Ch’tis</a:t>
            </a:r>
            <a:endParaRPr lang="fr-FR" sz="4800" dirty="0" smtClean="0">
              <a:solidFill>
                <a:schemeClr val="tx2">
                  <a:lumMod val="50000"/>
                </a:schemeClr>
              </a:solidFill>
            </a:endParaRPr>
          </a:p>
          <a:p>
            <a:r>
              <a:rPr lang="fr-FR" sz="4800" dirty="0" smtClean="0">
                <a:solidFill>
                  <a:schemeClr val="tx2">
                    <a:lumMod val="50000"/>
                  </a:schemeClr>
                </a:solidFill>
              </a:rPr>
              <a:t>Massacre à la tronçonneuse</a:t>
            </a:r>
            <a:endParaRPr lang="fr-FR" sz="4800" dirty="0">
              <a:solidFill>
                <a:schemeClr val="tx2">
                  <a:lumMod val="50000"/>
                </a:schemeClr>
              </a:solidFill>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t>La modulazione obbligatoria</a:t>
            </a:r>
            <a:endParaRPr lang="it-IT" dirty="0"/>
          </a:p>
        </p:txBody>
      </p:sp>
      <p:sp>
        <p:nvSpPr>
          <p:cNvPr id="3" name="Segnaposto piè di pagina 2"/>
          <p:cNvSpPr>
            <a:spLocks noGrp="1"/>
          </p:cNvSpPr>
          <p:nvPr>
            <p:ph type="ftr" sz="quarter" idx="11"/>
          </p:nvPr>
        </p:nvSpPr>
        <p:spPr/>
        <p:txBody>
          <a:bodyPr/>
          <a:lstStyle/>
          <a:p>
            <a:r>
              <a:rPr lang="it-IT" smtClean="0"/>
              <a:t>Alessandrini Sabrina _ Università di Macerata</a:t>
            </a:r>
            <a:endParaRPr lang="it-IT"/>
          </a:p>
        </p:txBody>
      </p:sp>
      <p:sp>
        <p:nvSpPr>
          <p:cNvPr id="4" name="Segnaposto numero diapositiva 3"/>
          <p:cNvSpPr>
            <a:spLocks noGrp="1"/>
          </p:cNvSpPr>
          <p:nvPr>
            <p:ph type="sldNum" sz="quarter" idx="12"/>
          </p:nvPr>
        </p:nvSpPr>
        <p:spPr/>
        <p:txBody>
          <a:bodyPr/>
          <a:lstStyle/>
          <a:p>
            <a:fld id="{8E1BA9F5-FEC7-449B-9A77-1FA26A0B8BD4}" type="slidenum">
              <a:rPr lang="it-IT" smtClean="0"/>
              <a:pPr/>
              <a:t>43</a:t>
            </a:fld>
            <a:endParaRPr lang="it-IT"/>
          </a:p>
        </p:txBody>
      </p:sp>
      <p:graphicFrame>
        <p:nvGraphicFramePr>
          <p:cNvPr id="6" name="Segnaposto contenuto 5"/>
          <p:cNvGraphicFramePr>
            <a:graphicFrameLocks noGrp="1"/>
          </p:cNvGraphicFramePr>
          <p:nvPr>
            <p:ph sz="quarter" idx="1"/>
          </p:nvPr>
        </p:nvGraphicFramePr>
        <p:xfrm>
          <a:off x="323528" y="2996952"/>
          <a:ext cx="8360221" cy="3168352"/>
        </p:xfrm>
        <a:graphic>
          <a:graphicData uri="http://schemas.openxmlformats.org/drawingml/2006/table">
            <a:tbl>
              <a:tblPr firstRow="1" bandRow="1">
                <a:tableStyleId>{5C22544A-7EE6-4342-B048-85BDC9FD1C3A}</a:tableStyleId>
              </a:tblPr>
              <a:tblGrid>
                <a:gridCol w="2739967"/>
                <a:gridCol w="2810127"/>
                <a:gridCol w="2810127"/>
              </a:tblGrid>
              <a:tr h="1957447">
                <a:tc>
                  <a:txBody>
                    <a:bodyPr/>
                    <a:lstStyle/>
                    <a:p>
                      <a:pPr algn="l"/>
                      <a:r>
                        <a:rPr lang="it-IT" sz="2000" b="1" dirty="0" err="1" smtClean="0">
                          <a:solidFill>
                            <a:schemeClr val="accent1">
                              <a:lumMod val="50000"/>
                            </a:schemeClr>
                          </a:solidFill>
                        </a:rPr>
                        <a:t>Bandes</a:t>
                      </a:r>
                      <a:r>
                        <a:rPr lang="it-IT" sz="2000" b="1" dirty="0" smtClean="0">
                          <a:solidFill>
                            <a:schemeClr val="accent1">
                              <a:lumMod val="50000"/>
                            </a:schemeClr>
                          </a:solidFill>
                        </a:rPr>
                        <a:t> </a:t>
                      </a:r>
                      <a:r>
                        <a:rPr lang="it-IT" sz="2000" b="1" dirty="0" err="1" smtClean="0">
                          <a:solidFill>
                            <a:schemeClr val="accent1">
                              <a:lumMod val="50000"/>
                            </a:schemeClr>
                          </a:solidFill>
                        </a:rPr>
                        <a:t>dessinées</a:t>
                      </a:r>
                      <a:r>
                        <a:rPr lang="it-IT" sz="2000" b="1" dirty="0" smtClean="0">
                          <a:solidFill>
                            <a:schemeClr val="accent1">
                              <a:lumMod val="50000"/>
                            </a:schemeClr>
                          </a:solidFill>
                        </a:rPr>
                        <a:t> </a:t>
                      </a:r>
                      <a:r>
                        <a:rPr lang="it-IT" sz="2000" b="0" dirty="0" smtClean="0">
                          <a:solidFill>
                            <a:schemeClr val="accent1">
                              <a:lumMod val="50000"/>
                            </a:schemeClr>
                          </a:solidFill>
                        </a:rPr>
                        <a:t>(</a:t>
                      </a:r>
                      <a:r>
                        <a:rPr lang="it-IT" sz="2000" b="0" dirty="0" err="1" smtClean="0">
                          <a:solidFill>
                            <a:schemeClr val="accent1">
                              <a:lumMod val="50000"/>
                            </a:schemeClr>
                          </a:solidFill>
                        </a:rPr>
                        <a:t>fr</a:t>
                      </a:r>
                      <a:r>
                        <a:rPr lang="it-IT" sz="2000" b="0" dirty="0" smtClean="0">
                          <a:solidFill>
                            <a:schemeClr val="accent1">
                              <a:lumMod val="50000"/>
                            </a:schemeClr>
                          </a:solidFill>
                        </a:rPr>
                        <a:t>.)</a:t>
                      </a:r>
                    </a:p>
                    <a:p>
                      <a:pPr algn="l"/>
                      <a:r>
                        <a:rPr lang="it-IT" sz="2000" b="1" dirty="0" err="1" smtClean="0">
                          <a:solidFill>
                            <a:schemeClr val="accent1">
                              <a:lumMod val="50000"/>
                            </a:schemeClr>
                          </a:solidFill>
                        </a:rPr>
                        <a:t>Bilderstreifen</a:t>
                      </a:r>
                      <a:r>
                        <a:rPr lang="it-IT" sz="2000" b="0" baseline="0" dirty="0" smtClean="0">
                          <a:solidFill>
                            <a:schemeClr val="accent1">
                              <a:lumMod val="50000"/>
                            </a:schemeClr>
                          </a:solidFill>
                        </a:rPr>
                        <a:t> (all.)</a:t>
                      </a:r>
                      <a:endParaRPr lang="it-IT" sz="2000" b="0" dirty="0" smtClean="0">
                        <a:solidFill>
                          <a:schemeClr val="accent1">
                            <a:lumMod val="50000"/>
                          </a:schemeClr>
                        </a:solidFill>
                      </a:endParaRPr>
                    </a:p>
                    <a:p>
                      <a:pPr algn="l"/>
                      <a:r>
                        <a:rPr kumimoji="0" lang="it-IT" sz="2000" b="0" kern="1200" dirty="0" smtClean="0">
                          <a:solidFill>
                            <a:schemeClr val="accent1">
                              <a:lumMod val="50000"/>
                            </a:schemeClr>
                          </a:solidFill>
                          <a:latin typeface="+mn-lt"/>
                          <a:ea typeface="+mn-ea"/>
                          <a:cs typeface="+mn-cs"/>
                        </a:rPr>
                        <a:t> (bande  d’immagini)</a:t>
                      </a:r>
                    </a:p>
                  </a:txBody>
                  <a:tcPr>
                    <a:solidFill>
                      <a:srgbClr val="FAEDEA"/>
                    </a:solidFill>
                  </a:tcPr>
                </a:tc>
                <a:tc>
                  <a:txBody>
                    <a:bodyPr/>
                    <a:lstStyle/>
                    <a:p>
                      <a:pPr marL="0" algn="ctr" rtl="0" eaLnBrk="1" latinLnBrk="0" hangingPunct="1"/>
                      <a:r>
                        <a:rPr kumimoji="0" lang="it-IT" sz="2000" b="1" kern="1200" dirty="0" smtClean="0">
                          <a:solidFill>
                            <a:schemeClr val="accent1">
                              <a:lumMod val="50000"/>
                            </a:schemeClr>
                          </a:solidFill>
                          <a:latin typeface="+mn-lt"/>
                          <a:ea typeface="+mn-ea"/>
                          <a:cs typeface="+mn-cs"/>
                        </a:rPr>
                        <a:t>Fumetto</a:t>
                      </a:r>
                      <a:r>
                        <a:rPr kumimoji="0" lang="it-IT" sz="2000" b="0" kern="1200" dirty="0" smtClean="0">
                          <a:solidFill>
                            <a:schemeClr val="accent1">
                              <a:lumMod val="50000"/>
                            </a:schemeClr>
                          </a:solidFill>
                          <a:latin typeface="+mn-lt"/>
                          <a:ea typeface="+mn-ea"/>
                          <a:cs typeface="+mn-cs"/>
                        </a:rPr>
                        <a:t> (</a:t>
                      </a:r>
                      <a:r>
                        <a:rPr kumimoji="0" lang="it-IT" sz="2000" b="0" kern="1200" dirty="0" err="1" smtClean="0">
                          <a:solidFill>
                            <a:schemeClr val="accent1">
                              <a:lumMod val="50000"/>
                            </a:schemeClr>
                          </a:solidFill>
                          <a:latin typeface="+mn-lt"/>
                          <a:ea typeface="+mn-ea"/>
                          <a:cs typeface="+mn-cs"/>
                        </a:rPr>
                        <a:t>it</a:t>
                      </a:r>
                      <a:r>
                        <a:rPr kumimoji="0" lang="it-IT" sz="2000" b="0" kern="1200" dirty="0" smtClean="0">
                          <a:solidFill>
                            <a:schemeClr val="accent1">
                              <a:lumMod val="50000"/>
                            </a:schemeClr>
                          </a:solidFill>
                          <a:latin typeface="+mn-lt"/>
                          <a:ea typeface="+mn-ea"/>
                          <a:cs typeface="+mn-cs"/>
                        </a:rPr>
                        <a:t>.)</a:t>
                      </a:r>
                    </a:p>
                    <a:p>
                      <a:pPr marL="0" algn="ctr" rtl="0" eaLnBrk="1" latinLnBrk="0" hangingPunct="1"/>
                      <a:r>
                        <a:rPr kumimoji="0" lang="it-IT" sz="2000" b="0" kern="1200" dirty="0" smtClean="0">
                          <a:solidFill>
                            <a:schemeClr val="accent1">
                              <a:lumMod val="50000"/>
                            </a:schemeClr>
                          </a:solidFill>
                          <a:latin typeface="+mn-lt"/>
                          <a:ea typeface="+mn-ea"/>
                          <a:cs typeface="+mn-cs"/>
                        </a:rPr>
                        <a:t>(nuvolette paragonabili al fumo)</a:t>
                      </a:r>
                    </a:p>
                  </a:txBody>
                  <a:tcPr>
                    <a:solidFill>
                      <a:srgbClr val="FAEDEA"/>
                    </a:solidFill>
                  </a:tcPr>
                </a:tc>
                <a:tc>
                  <a:txBody>
                    <a:bodyPr/>
                    <a:lstStyle/>
                    <a:p>
                      <a:pPr marL="0" algn="ctr" rtl="0" eaLnBrk="1" latinLnBrk="0" hangingPunct="1"/>
                      <a:r>
                        <a:rPr kumimoji="0" lang="it-IT" sz="2000" b="1" kern="1200" dirty="0" err="1" smtClean="0">
                          <a:solidFill>
                            <a:schemeClr val="accent1">
                              <a:lumMod val="50000"/>
                            </a:schemeClr>
                          </a:solidFill>
                          <a:latin typeface="+mn-lt"/>
                          <a:ea typeface="+mn-ea"/>
                          <a:cs typeface="+mn-cs"/>
                        </a:rPr>
                        <a:t>Comics</a:t>
                      </a:r>
                      <a:r>
                        <a:rPr kumimoji="0" lang="it-IT" sz="2000" b="0" kern="1200" dirty="0" smtClean="0">
                          <a:solidFill>
                            <a:schemeClr val="accent1">
                              <a:lumMod val="50000"/>
                            </a:schemeClr>
                          </a:solidFill>
                          <a:latin typeface="+mn-lt"/>
                          <a:ea typeface="+mn-ea"/>
                          <a:cs typeface="+mn-cs"/>
                        </a:rPr>
                        <a:t> (en.)</a:t>
                      </a:r>
                    </a:p>
                    <a:p>
                      <a:pPr marL="0" algn="ctr" rtl="0" eaLnBrk="1" latinLnBrk="0" hangingPunct="1"/>
                      <a:r>
                        <a:rPr kumimoji="0" lang="it-IT" sz="2000" b="0" kern="1200" dirty="0" smtClean="0">
                          <a:solidFill>
                            <a:schemeClr val="accent1">
                              <a:lumMod val="50000"/>
                            </a:schemeClr>
                          </a:solidFill>
                          <a:latin typeface="+mn-lt"/>
                          <a:ea typeface="+mn-ea"/>
                          <a:cs typeface="+mn-cs"/>
                        </a:rPr>
                        <a:t>(effetto sul lettore)</a:t>
                      </a:r>
                    </a:p>
                  </a:txBody>
                  <a:tcPr>
                    <a:solidFill>
                      <a:srgbClr val="FAEDEA"/>
                    </a:solidFill>
                  </a:tcPr>
                </a:tc>
              </a:tr>
              <a:tr h="1210905">
                <a:tc>
                  <a:txBody>
                    <a:bodyPr/>
                    <a:lstStyle/>
                    <a:p>
                      <a:pPr algn="ctr"/>
                      <a:r>
                        <a:rPr lang="it-IT" sz="2000" b="0" i="1" dirty="0" smtClean="0">
                          <a:solidFill>
                            <a:schemeClr val="accent1">
                              <a:lumMod val="50000"/>
                            </a:schemeClr>
                          </a:solidFill>
                        </a:rPr>
                        <a:t>Alex </a:t>
                      </a:r>
                      <a:r>
                        <a:rPr lang="it-IT" sz="2000" b="0" i="1" dirty="0" err="1" smtClean="0">
                          <a:solidFill>
                            <a:schemeClr val="accent1">
                              <a:lumMod val="50000"/>
                            </a:schemeClr>
                          </a:solidFill>
                        </a:rPr>
                        <a:t>adore</a:t>
                      </a:r>
                      <a:r>
                        <a:rPr lang="it-IT" sz="2000" b="0" i="1" dirty="0" smtClean="0">
                          <a:solidFill>
                            <a:schemeClr val="accent1">
                              <a:lumMod val="50000"/>
                            </a:schemeClr>
                          </a:solidFill>
                        </a:rPr>
                        <a:t> </a:t>
                      </a:r>
                      <a:r>
                        <a:rPr lang="it-IT" sz="2000" b="1" i="1" dirty="0" err="1" smtClean="0">
                          <a:solidFill>
                            <a:schemeClr val="accent1">
                              <a:lumMod val="50000"/>
                            </a:schemeClr>
                          </a:solidFill>
                        </a:rPr>
                        <a:t>les</a:t>
                      </a:r>
                      <a:r>
                        <a:rPr lang="it-IT" sz="2000" b="1" i="1" dirty="0" smtClean="0">
                          <a:solidFill>
                            <a:schemeClr val="accent1">
                              <a:lumMod val="50000"/>
                            </a:schemeClr>
                          </a:solidFill>
                        </a:rPr>
                        <a:t> </a:t>
                      </a:r>
                      <a:r>
                        <a:rPr lang="it-IT" sz="2000" b="1" i="1" dirty="0" err="1" smtClean="0">
                          <a:solidFill>
                            <a:schemeClr val="accent1">
                              <a:lumMod val="50000"/>
                            </a:schemeClr>
                          </a:solidFill>
                        </a:rPr>
                        <a:t>bandes</a:t>
                      </a:r>
                      <a:r>
                        <a:rPr lang="it-IT" sz="2000" b="1" i="1" dirty="0" smtClean="0">
                          <a:solidFill>
                            <a:schemeClr val="accent1">
                              <a:lumMod val="50000"/>
                            </a:schemeClr>
                          </a:solidFill>
                        </a:rPr>
                        <a:t> </a:t>
                      </a:r>
                      <a:r>
                        <a:rPr lang="it-IT" sz="2000" b="1" i="1" dirty="0" err="1" smtClean="0">
                          <a:solidFill>
                            <a:schemeClr val="accent1">
                              <a:lumMod val="50000"/>
                            </a:schemeClr>
                          </a:solidFill>
                        </a:rPr>
                        <a:t>dessinées</a:t>
                      </a:r>
                      <a:endParaRPr lang="it-IT" sz="2000" b="1" i="1" dirty="0">
                        <a:solidFill>
                          <a:schemeClr val="accent1">
                            <a:lumMod val="50000"/>
                          </a:schemeClr>
                        </a:solidFill>
                      </a:endParaRPr>
                    </a:p>
                  </a:txBody>
                  <a:tcPr>
                    <a:solidFill>
                      <a:srgbClr val="FAEDEA"/>
                    </a:solidFill>
                  </a:tcPr>
                </a:tc>
                <a:tc>
                  <a:txBody>
                    <a:bodyPr/>
                    <a:lstStyle/>
                    <a:p>
                      <a:pPr algn="ctr"/>
                      <a:endParaRPr kumimoji="0" lang="it-IT" sz="2000" b="0" i="1" kern="1200" dirty="0" smtClean="0">
                        <a:solidFill>
                          <a:schemeClr val="accent1">
                            <a:lumMod val="50000"/>
                          </a:schemeClr>
                        </a:solidFill>
                        <a:latin typeface="+mn-lt"/>
                        <a:ea typeface="+mn-ea"/>
                        <a:cs typeface="+mn-cs"/>
                      </a:endParaRPr>
                    </a:p>
                    <a:p>
                      <a:pPr algn="ctr"/>
                      <a:r>
                        <a:rPr kumimoji="0" lang="it-IT" sz="2000" b="0" i="1" kern="1200" dirty="0" smtClean="0">
                          <a:solidFill>
                            <a:schemeClr val="accent1">
                              <a:lumMod val="50000"/>
                            </a:schemeClr>
                          </a:solidFill>
                          <a:latin typeface="+mn-lt"/>
                          <a:ea typeface="+mn-ea"/>
                          <a:cs typeface="+mn-cs"/>
                        </a:rPr>
                        <a:t>Alex adora </a:t>
                      </a:r>
                      <a:r>
                        <a:rPr kumimoji="0" lang="it-IT" sz="2000" b="1" i="1" kern="1200" dirty="0" smtClean="0">
                          <a:solidFill>
                            <a:schemeClr val="accent1">
                              <a:lumMod val="50000"/>
                            </a:schemeClr>
                          </a:solidFill>
                          <a:latin typeface="+mn-lt"/>
                          <a:ea typeface="+mn-ea"/>
                          <a:cs typeface="+mn-cs"/>
                        </a:rPr>
                        <a:t>i fumetti</a:t>
                      </a:r>
                    </a:p>
                  </a:txBody>
                  <a:tcPr>
                    <a:solidFill>
                      <a:srgbClr val="FAEDEA"/>
                    </a:solidFill>
                  </a:tcPr>
                </a:tc>
                <a:tc>
                  <a:txBody>
                    <a:bodyPr/>
                    <a:lstStyle/>
                    <a:p>
                      <a:pPr algn="ctr"/>
                      <a:endParaRPr kumimoji="0" lang="it-IT" sz="2000" b="0" i="1" kern="1200" dirty="0" smtClean="0">
                        <a:solidFill>
                          <a:schemeClr val="accent1">
                            <a:lumMod val="50000"/>
                          </a:schemeClr>
                        </a:solidFill>
                        <a:latin typeface="+mn-lt"/>
                        <a:ea typeface="+mn-ea"/>
                        <a:cs typeface="+mn-cs"/>
                      </a:endParaRPr>
                    </a:p>
                    <a:p>
                      <a:pPr algn="ctr"/>
                      <a:r>
                        <a:rPr kumimoji="0" lang="it-IT" sz="2000" b="0" i="1" kern="1200" dirty="0" smtClean="0">
                          <a:solidFill>
                            <a:schemeClr val="accent1">
                              <a:lumMod val="50000"/>
                            </a:schemeClr>
                          </a:solidFill>
                          <a:latin typeface="+mn-lt"/>
                          <a:ea typeface="+mn-ea"/>
                          <a:cs typeface="+mn-cs"/>
                        </a:rPr>
                        <a:t>Alex </a:t>
                      </a:r>
                      <a:r>
                        <a:rPr kumimoji="0" lang="it-IT" sz="2000" b="0" i="1" kern="1200" dirty="0" err="1" smtClean="0">
                          <a:solidFill>
                            <a:schemeClr val="accent1">
                              <a:lumMod val="50000"/>
                            </a:schemeClr>
                          </a:solidFill>
                          <a:latin typeface="+mn-lt"/>
                          <a:ea typeface="+mn-ea"/>
                          <a:cs typeface="+mn-cs"/>
                        </a:rPr>
                        <a:t>loves</a:t>
                      </a:r>
                      <a:r>
                        <a:rPr kumimoji="0" lang="it-IT" sz="2000" b="0" i="1" kern="1200" dirty="0" smtClean="0">
                          <a:solidFill>
                            <a:schemeClr val="accent1">
                              <a:lumMod val="50000"/>
                            </a:schemeClr>
                          </a:solidFill>
                          <a:latin typeface="+mn-lt"/>
                          <a:ea typeface="+mn-ea"/>
                          <a:cs typeface="+mn-cs"/>
                        </a:rPr>
                        <a:t> </a:t>
                      </a:r>
                      <a:r>
                        <a:rPr kumimoji="0" lang="it-IT" sz="2000" b="1" i="1" kern="1200" dirty="0" err="1" smtClean="0">
                          <a:solidFill>
                            <a:schemeClr val="accent1">
                              <a:lumMod val="50000"/>
                            </a:schemeClr>
                          </a:solidFill>
                          <a:latin typeface="+mn-lt"/>
                          <a:ea typeface="+mn-ea"/>
                          <a:cs typeface="+mn-cs"/>
                        </a:rPr>
                        <a:t>comics</a:t>
                      </a:r>
                      <a:endParaRPr kumimoji="0" lang="it-IT" sz="2000" b="1" i="1" kern="1200" dirty="0" smtClean="0">
                        <a:solidFill>
                          <a:schemeClr val="accent1">
                            <a:lumMod val="50000"/>
                          </a:schemeClr>
                        </a:solidFill>
                        <a:latin typeface="+mn-lt"/>
                        <a:ea typeface="+mn-ea"/>
                        <a:cs typeface="+mn-cs"/>
                      </a:endParaRPr>
                    </a:p>
                  </a:txBody>
                  <a:tcPr>
                    <a:solidFill>
                      <a:srgbClr val="FAEDEA"/>
                    </a:solidFill>
                  </a:tcPr>
                </a:tc>
              </a:tr>
            </a:tbl>
          </a:graphicData>
        </a:graphic>
      </p:graphicFrame>
      <p:sp>
        <p:nvSpPr>
          <p:cNvPr id="7" name="CasellaDiTesto 6"/>
          <p:cNvSpPr txBox="1"/>
          <p:nvPr/>
        </p:nvSpPr>
        <p:spPr>
          <a:xfrm>
            <a:off x="251520" y="1412776"/>
            <a:ext cx="8640960" cy="1323439"/>
          </a:xfrm>
          <a:prstGeom prst="rect">
            <a:avLst/>
          </a:prstGeom>
          <a:noFill/>
        </p:spPr>
        <p:txBody>
          <a:bodyPr wrap="square" rtlCol="0">
            <a:spAutoFit/>
          </a:bodyPr>
          <a:lstStyle/>
          <a:p>
            <a:pPr>
              <a:buFont typeface="Arial" pitchFamily="34" charset="0"/>
              <a:buChar char="•"/>
            </a:pPr>
            <a:r>
              <a:rPr lang="it-IT" sz="2000" dirty="0" smtClean="0">
                <a:solidFill>
                  <a:schemeClr val="tx2">
                    <a:lumMod val="50000"/>
                  </a:schemeClr>
                </a:solidFill>
              </a:rPr>
              <a:t>La modulazione obbligatoria riguarda essenzialmente il </a:t>
            </a:r>
            <a:r>
              <a:rPr lang="it-IT" sz="2000" b="1" dirty="0" smtClean="0">
                <a:solidFill>
                  <a:schemeClr val="tx2">
                    <a:lumMod val="50000"/>
                  </a:schemeClr>
                </a:solidFill>
              </a:rPr>
              <a:t>lessico</a:t>
            </a:r>
            <a:r>
              <a:rPr lang="it-IT" sz="2000" dirty="0" smtClean="0">
                <a:solidFill>
                  <a:schemeClr val="tx2">
                    <a:lumMod val="50000"/>
                  </a:schemeClr>
                </a:solidFill>
              </a:rPr>
              <a:t>.</a:t>
            </a:r>
          </a:p>
          <a:p>
            <a:pPr>
              <a:buFont typeface="Arial" pitchFamily="34" charset="0"/>
              <a:buChar char="•"/>
            </a:pPr>
            <a:r>
              <a:rPr lang="it-IT" sz="2000" dirty="0" smtClean="0">
                <a:solidFill>
                  <a:schemeClr val="tx2">
                    <a:lumMod val="50000"/>
                  </a:schemeClr>
                </a:solidFill>
              </a:rPr>
              <a:t>Si è in presenza di modulazione obbligatoria quando diversi significanti designano </a:t>
            </a:r>
            <a:r>
              <a:rPr lang="it-IT" sz="2000" b="1" dirty="0" smtClean="0">
                <a:solidFill>
                  <a:schemeClr val="tx2">
                    <a:lumMod val="50000"/>
                  </a:schemeClr>
                </a:solidFill>
              </a:rPr>
              <a:t>una stessa realtà</a:t>
            </a:r>
            <a:r>
              <a:rPr lang="it-IT" sz="2000" dirty="0" smtClean="0">
                <a:solidFill>
                  <a:schemeClr val="tx2">
                    <a:lumMod val="50000"/>
                  </a:schemeClr>
                </a:solidFill>
              </a:rPr>
              <a:t>, me ne focalizzano </a:t>
            </a:r>
            <a:r>
              <a:rPr lang="it-IT" sz="2000" b="1" dirty="0" smtClean="0">
                <a:solidFill>
                  <a:schemeClr val="tx2">
                    <a:lumMod val="50000"/>
                  </a:schemeClr>
                </a:solidFill>
              </a:rPr>
              <a:t>aspetti diversi</a:t>
            </a:r>
            <a:r>
              <a:rPr lang="it-IT" sz="2000" dirty="0" smtClean="0">
                <a:solidFill>
                  <a:schemeClr val="tx2">
                    <a:lumMod val="50000"/>
                  </a:schemeClr>
                </a:solidFill>
              </a:rPr>
              <a:t>.</a:t>
            </a:r>
          </a:p>
          <a:p>
            <a:pPr>
              <a:buFont typeface="Arial" pitchFamily="34" charset="0"/>
              <a:buChar char="•"/>
            </a:pPr>
            <a:r>
              <a:rPr lang="it-IT" sz="2000" dirty="0" smtClean="0">
                <a:solidFill>
                  <a:schemeClr val="tx2">
                    <a:lumMod val="50000"/>
                  </a:schemeClr>
                </a:solidFill>
              </a:rPr>
              <a:t>È sempre </a:t>
            </a:r>
            <a:r>
              <a:rPr lang="it-IT" sz="2000" b="1" dirty="0" smtClean="0">
                <a:solidFill>
                  <a:schemeClr val="tx2">
                    <a:lumMod val="50000"/>
                  </a:schemeClr>
                </a:solidFill>
              </a:rPr>
              <a:t>registrata dai dizionari</a:t>
            </a:r>
            <a:endParaRPr lang="it-IT" sz="2000" b="1" dirty="0">
              <a:solidFill>
                <a:schemeClr val="tx2">
                  <a:lumMod val="50000"/>
                </a:schemeClr>
              </a:solidFill>
            </a:endParaRPr>
          </a:p>
        </p:txBody>
      </p:sp>
      <p:sp>
        <p:nvSpPr>
          <p:cNvPr id="8" name="Freccia in giù 7"/>
          <p:cNvSpPr/>
          <p:nvPr/>
        </p:nvSpPr>
        <p:spPr>
          <a:xfrm>
            <a:off x="1619672" y="4365104"/>
            <a:ext cx="484632" cy="6480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Freccia in giù 8"/>
          <p:cNvSpPr/>
          <p:nvPr/>
        </p:nvSpPr>
        <p:spPr>
          <a:xfrm>
            <a:off x="4355976" y="4365104"/>
            <a:ext cx="484632" cy="6480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Freccia in giù 9"/>
          <p:cNvSpPr/>
          <p:nvPr/>
        </p:nvSpPr>
        <p:spPr>
          <a:xfrm>
            <a:off x="7164288" y="4365104"/>
            <a:ext cx="484632" cy="6480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t>Come tradurreste ….. </a:t>
            </a:r>
            <a:endParaRPr lang="it-IT" b="1" dirty="0"/>
          </a:p>
        </p:txBody>
      </p:sp>
      <p:sp>
        <p:nvSpPr>
          <p:cNvPr id="3" name="Segnaposto piè di pagina 2"/>
          <p:cNvSpPr>
            <a:spLocks noGrp="1"/>
          </p:cNvSpPr>
          <p:nvPr>
            <p:ph type="ftr" sz="quarter" idx="11"/>
          </p:nvPr>
        </p:nvSpPr>
        <p:spPr/>
        <p:txBody>
          <a:bodyPr/>
          <a:lstStyle/>
          <a:p>
            <a:r>
              <a:rPr lang="it-IT" smtClean="0"/>
              <a:t>Alessandrini Sabrina _ Università di Macerata</a:t>
            </a:r>
            <a:endParaRPr lang="it-IT"/>
          </a:p>
        </p:txBody>
      </p:sp>
      <p:sp>
        <p:nvSpPr>
          <p:cNvPr id="4" name="Segnaposto numero diapositiva 3"/>
          <p:cNvSpPr>
            <a:spLocks noGrp="1"/>
          </p:cNvSpPr>
          <p:nvPr>
            <p:ph type="sldNum" sz="quarter" idx="12"/>
          </p:nvPr>
        </p:nvSpPr>
        <p:spPr/>
        <p:txBody>
          <a:bodyPr/>
          <a:lstStyle/>
          <a:p>
            <a:fld id="{8E1BA9F5-FEC7-449B-9A77-1FA26A0B8BD4}" type="slidenum">
              <a:rPr lang="it-IT" smtClean="0"/>
              <a:pPr/>
              <a:t>44</a:t>
            </a:fld>
            <a:endParaRPr lang="it-IT"/>
          </a:p>
        </p:txBody>
      </p:sp>
      <p:sp>
        <p:nvSpPr>
          <p:cNvPr id="5" name="Segnaposto contenuto 4"/>
          <p:cNvSpPr>
            <a:spLocks noGrp="1"/>
          </p:cNvSpPr>
          <p:nvPr>
            <p:ph sz="quarter" idx="1"/>
          </p:nvPr>
        </p:nvSpPr>
        <p:spPr>
          <a:xfrm>
            <a:off x="301752" y="1772816"/>
            <a:ext cx="8503920" cy="4326232"/>
          </a:xfrm>
        </p:spPr>
        <p:txBody>
          <a:bodyPr/>
          <a:lstStyle/>
          <a:p>
            <a:pPr>
              <a:buNone/>
            </a:pPr>
            <a:r>
              <a:rPr lang="fr-FR" b="1" dirty="0" smtClean="0">
                <a:solidFill>
                  <a:schemeClr val="tx2">
                    <a:lumMod val="50000"/>
                  </a:schemeClr>
                </a:solidFill>
              </a:rPr>
              <a:t>Se faire tirer l’oreille </a:t>
            </a:r>
          </a:p>
          <a:p>
            <a:pPr>
              <a:buNone/>
            </a:pPr>
            <a:r>
              <a:rPr lang="fr-FR" b="1" dirty="0" smtClean="0">
                <a:solidFill>
                  <a:schemeClr val="tx2">
                    <a:lumMod val="50000"/>
                  </a:schemeClr>
                </a:solidFill>
              </a:rPr>
              <a:t>Brûler la chandelle par les deux bouts</a:t>
            </a:r>
            <a:endParaRPr lang="it-IT" dirty="0" smtClean="0">
              <a:solidFill>
                <a:schemeClr val="tx2">
                  <a:lumMod val="50000"/>
                </a:schemeClr>
              </a:solidFill>
            </a:endParaRPr>
          </a:p>
          <a:p>
            <a:pPr>
              <a:buNone/>
            </a:pPr>
            <a:r>
              <a:rPr lang="fr-FR" b="1" dirty="0" smtClean="0">
                <a:solidFill>
                  <a:schemeClr val="tx2">
                    <a:lumMod val="50000"/>
                  </a:schemeClr>
                </a:solidFill>
              </a:rPr>
              <a:t>Donner le change</a:t>
            </a:r>
          </a:p>
          <a:p>
            <a:pPr>
              <a:buNone/>
            </a:pPr>
            <a:r>
              <a:rPr lang="it-IT" b="1" dirty="0" smtClean="0">
                <a:solidFill>
                  <a:schemeClr val="tx2">
                    <a:lumMod val="50000"/>
                  </a:schemeClr>
                </a:solidFill>
              </a:rPr>
              <a:t>De </a:t>
            </a:r>
            <a:r>
              <a:rPr lang="fr-FR" b="1" dirty="0" smtClean="0">
                <a:solidFill>
                  <a:schemeClr val="tx2">
                    <a:lumMod val="50000"/>
                  </a:schemeClr>
                </a:solidFill>
              </a:rPr>
              <a:t>quel bois on se chauffe</a:t>
            </a:r>
          </a:p>
          <a:p>
            <a:pPr>
              <a:buNone/>
            </a:pPr>
            <a:r>
              <a:rPr lang="fr-FR" b="1" dirty="0" smtClean="0">
                <a:solidFill>
                  <a:schemeClr val="tx2">
                    <a:lumMod val="50000"/>
                  </a:schemeClr>
                </a:solidFill>
              </a:rPr>
              <a:t>Renvoyer l’ascenseur</a:t>
            </a:r>
          </a:p>
          <a:p>
            <a:pPr>
              <a:buNone/>
            </a:pPr>
            <a:r>
              <a:rPr lang="fr-FR" b="1" dirty="0" smtClean="0">
                <a:solidFill>
                  <a:schemeClr val="tx2">
                    <a:lumMod val="50000"/>
                  </a:schemeClr>
                </a:solidFill>
              </a:rPr>
              <a:t>Il n’ y a pas photo</a:t>
            </a:r>
          </a:p>
          <a:p>
            <a:pPr>
              <a:buNone/>
            </a:pPr>
            <a:r>
              <a:rPr lang="fr-FR" b="1" dirty="0" smtClean="0">
                <a:solidFill>
                  <a:schemeClr val="tx2">
                    <a:lumMod val="50000"/>
                  </a:schemeClr>
                </a:solidFill>
              </a:rPr>
              <a:t>Laisser tomber</a:t>
            </a:r>
          </a:p>
          <a:p>
            <a:pPr>
              <a:buNone/>
            </a:pPr>
            <a:r>
              <a:rPr lang="fr-FR" b="1" dirty="0" smtClean="0">
                <a:solidFill>
                  <a:schemeClr val="tx2">
                    <a:lumMod val="50000"/>
                  </a:schemeClr>
                </a:solidFill>
              </a:rPr>
              <a:t>Sucrer les fraises</a:t>
            </a:r>
            <a:endParaRPr lang="fr-FR" dirty="0" smtClean="0">
              <a:solidFill>
                <a:schemeClr val="tx2">
                  <a:lumMod val="50000"/>
                </a:schemeClr>
              </a:solidFill>
            </a:endParaRPr>
          </a:p>
          <a:p>
            <a:pPr>
              <a:buNone/>
            </a:pPr>
            <a:endParaRPr lang="fr-FR" b="1" dirty="0" smtClean="0"/>
          </a:p>
          <a:p>
            <a:pPr>
              <a:buNone/>
            </a:pPr>
            <a:endParaRPr lang="it-IT" dirty="0" smtClean="0"/>
          </a:p>
          <a:p>
            <a:endParaRPr lang="it-IT"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t>La modulazione libera</a:t>
            </a:r>
            <a:endParaRPr lang="it-IT" b="1" dirty="0"/>
          </a:p>
        </p:txBody>
      </p:sp>
      <p:sp>
        <p:nvSpPr>
          <p:cNvPr id="3" name="Segnaposto piè di pagina 2"/>
          <p:cNvSpPr>
            <a:spLocks noGrp="1"/>
          </p:cNvSpPr>
          <p:nvPr>
            <p:ph type="ftr" sz="quarter" idx="11"/>
          </p:nvPr>
        </p:nvSpPr>
        <p:spPr/>
        <p:txBody>
          <a:bodyPr/>
          <a:lstStyle/>
          <a:p>
            <a:r>
              <a:rPr lang="it-IT" smtClean="0"/>
              <a:t>Alessandrini Sabrina _ Università di Macerata</a:t>
            </a:r>
            <a:endParaRPr lang="it-IT"/>
          </a:p>
        </p:txBody>
      </p:sp>
      <p:sp>
        <p:nvSpPr>
          <p:cNvPr id="4" name="Segnaposto numero diapositiva 3"/>
          <p:cNvSpPr>
            <a:spLocks noGrp="1"/>
          </p:cNvSpPr>
          <p:nvPr>
            <p:ph type="sldNum" sz="quarter" idx="12"/>
          </p:nvPr>
        </p:nvSpPr>
        <p:spPr/>
        <p:txBody>
          <a:bodyPr/>
          <a:lstStyle/>
          <a:p>
            <a:fld id="{8E1BA9F5-FEC7-449B-9A77-1FA26A0B8BD4}" type="slidenum">
              <a:rPr lang="it-IT" smtClean="0"/>
              <a:pPr/>
              <a:t>45</a:t>
            </a:fld>
            <a:endParaRPr lang="it-IT"/>
          </a:p>
        </p:txBody>
      </p:sp>
      <p:sp>
        <p:nvSpPr>
          <p:cNvPr id="5" name="Segnaposto contenuto 4"/>
          <p:cNvSpPr>
            <a:spLocks noGrp="1"/>
          </p:cNvSpPr>
          <p:nvPr>
            <p:ph sz="quarter" idx="1"/>
          </p:nvPr>
        </p:nvSpPr>
        <p:spPr>
          <a:xfrm>
            <a:off x="301752" y="1527048"/>
            <a:ext cx="8503920" cy="4782272"/>
          </a:xfrm>
        </p:spPr>
        <p:txBody>
          <a:bodyPr/>
          <a:lstStyle/>
          <a:p>
            <a:pPr>
              <a:buNone/>
            </a:pPr>
            <a:r>
              <a:rPr lang="it-IT" dirty="0" smtClean="0">
                <a:solidFill>
                  <a:schemeClr val="tx2">
                    <a:lumMod val="50000"/>
                  </a:schemeClr>
                </a:solidFill>
              </a:rPr>
              <a:t>	Crea un </a:t>
            </a:r>
            <a:r>
              <a:rPr lang="it-IT" b="1" dirty="0" smtClean="0">
                <a:solidFill>
                  <a:schemeClr val="tx2">
                    <a:lumMod val="50000"/>
                  </a:schemeClr>
                </a:solidFill>
              </a:rPr>
              <a:t>enunciato</a:t>
            </a:r>
            <a:r>
              <a:rPr lang="it-IT" dirty="0" smtClean="0">
                <a:solidFill>
                  <a:schemeClr val="tx2">
                    <a:lumMod val="50000"/>
                  </a:schemeClr>
                </a:solidFill>
              </a:rPr>
              <a:t> più </a:t>
            </a:r>
            <a:r>
              <a:rPr lang="it-IT" b="1" dirty="0" smtClean="0">
                <a:solidFill>
                  <a:schemeClr val="tx2">
                    <a:lumMod val="50000"/>
                  </a:schemeClr>
                </a:solidFill>
              </a:rPr>
              <a:t>idiomatico</a:t>
            </a:r>
            <a:r>
              <a:rPr lang="it-IT" dirty="0" smtClean="0">
                <a:solidFill>
                  <a:schemeClr val="tx2">
                    <a:lumMod val="50000"/>
                  </a:schemeClr>
                </a:solidFill>
              </a:rPr>
              <a:t> nel testo d’arrivo;</a:t>
            </a:r>
            <a:r>
              <a:rPr lang="it-IT" b="1" dirty="0" smtClean="0"/>
              <a:t> </a:t>
            </a:r>
            <a:r>
              <a:rPr lang="it-IT" dirty="0" smtClean="0">
                <a:solidFill>
                  <a:schemeClr val="tx2">
                    <a:lumMod val="50000"/>
                  </a:schemeClr>
                </a:solidFill>
              </a:rPr>
              <a:t>Permette di constatare il modo diverso di </a:t>
            </a:r>
            <a:r>
              <a:rPr lang="it-IT" b="1" dirty="0" smtClean="0">
                <a:solidFill>
                  <a:schemeClr val="tx2">
                    <a:lumMod val="50000"/>
                  </a:schemeClr>
                </a:solidFill>
              </a:rPr>
              <a:t>cogliere una situazione in due culture diverse</a:t>
            </a:r>
            <a:endParaRPr lang="it-IT" dirty="0" smtClean="0">
              <a:solidFill>
                <a:schemeClr val="tx2">
                  <a:lumMod val="50000"/>
                </a:schemeClr>
              </a:solidFill>
            </a:endParaRPr>
          </a:p>
          <a:p>
            <a:pPr>
              <a:buNone/>
            </a:pPr>
            <a:endParaRPr lang="it-IT" dirty="0" smtClean="0">
              <a:solidFill>
                <a:schemeClr val="tx2">
                  <a:lumMod val="50000"/>
                </a:schemeClr>
              </a:solidFill>
            </a:endParaRPr>
          </a:p>
          <a:p>
            <a:pPr>
              <a:buNone/>
            </a:pPr>
            <a:endParaRPr lang="it-IT" dirty="0" smtClean="0">
              <a:solidFill>
                <a:schemeClr val="tx2">
                  <a:lumMod val="50000"/>
                </a:schemeClr>
              </a:solidFill>
            </a:endParaRPr>
          </a:p>
          <a:p>
            <a:pPr>
              <a:buNone/>
            </a:pPr>
            <a:endParaRPr lang="it-IT" dirty="0" smtClean="0"/>
          </a:p>
        </p:txBody>
      </p:sp>
      <p:graphicFrame>
        <p:nvGraphicFramePr>
          <p:cNvPr id="6" name="Tabella 5"/>
          <p:cNvGraphicFramePr>
            <a:graphicFrameLocks noGrp="1"/>
          </p:cNvGraphicFramePr>
          <p:nvPr/>
        </p:nvGraphicFramePr>
        <p:xfrm>
          <a:off x="323528" y="2852936"/>
          <a:ext cx="8568952" cy="3462692"/>
        </p:xfrm>
        <a:graphic>
          <a:graphicData uri="http://schemas.openxmlformats.org/drawingml/2006/table">
            <a:tbl>
              <a:tblPr firstRow="1" bandRow="1">
                <a:tableStyleId>{5C22544A-7EE6-4342-B048-85BDC9FD1C3A}</a:tableStyleId>
              </a:tblPr>
              <a:tblGrid>
                <a:gridCol w="4284476"/>
                <a:gridCol w="4284476"/>
              </a:tblGrid>
              <a:tr h="144016">
                <a:tc>
                  <a:txBody>
                    <a:bodyPr/>
                    <a:lstStyle/>
                    <a:p>
                      <a:r>
                        <a:rPr lang="it-IT" dirty="0" smtClean="0"/>
                        <a:t>Versione originale</a:t>
                      </a:r>
                      <a:endParaRPr lang="it-IT" dirty="0"/>
                    </a:p>
                  </a:txBody>
                  <a:tcPr/>
                </a:tc>
                <a:tc>
                  <a:txBody>
                    <a:bodyPr/>
                    <a:lstStyle/>
                    <a:p>
                      <a:r>
                        <a:rPr lang="it-IT" dirty="0" smtClean="0"/>
                        <a:t>Versione tradotta</a:t>
                      </a:r>
                      <a:endParaRPr lang="it-IT" dirty="0"/>
                    </a:p>
                  </a:txBody>
                  <a:tcPr/>
                </a:tc>
              </a:tr>
              <a:tr h="954106">
                <a:tc>
                  <a:txBody>
                    <a:bodyPr/>
                    <a:lstStyle/>
                    <a:p>
                      <a:r>
                        <a:rPr lang="it-IT" b="1" dirty="0" smtClean="0">
                          <a:solidFill>
                            <a:schemeClr val="accent1">
                              <a:lumMod val="50000"/>
                            </a:schemeClr>
                          </a:solidFill>
                        </a:rPr>
                        <a:t>Che me fai </a:t>
                      </a:r>
                      <a:r>
                        <a:rPr lang="it-IT" b="1" dirty="0" err="1" smtClean="0">
                          <a:solidFill>
                            <a:schemeClr val="accent1">
                              <a:lumMod val="50000"/>
                            </a:schemeClr>
                          </a:solidFill>
                        </a:rPr>
                        <a:t>accenne</a:t>
                      </a:r>
                      <a:r>
                        <a:rPr lang="it-IT" dirty="0" smtClean="0">
                          <a:solidFill>
                            <a:schemeClr val="accent1">
                              <a:lumMod val="50000"/>
                            </a:schemeClr>
                          </a:solidFill>
                        </a:rPr>
                        <a:t>? Chiese</a:t>
                      </a:r>
                      <a:r>
                        <a:rPr lang="it-IT" baseline="0" dirty="0" smtClean="0">
                          <a:solidFill>
                            <a:schemeClr val="accent1">
                              <a:lumMod val="50000"/>
                            </a:schemeClr>
                          </a:solidFill>
                        </a:rPr>
                        <a:t> a Tommaso</a:t>
                      </a:r>
                    </a:p>
                    <a:p>
                      <a:r>
                        <a:rPr lang="it-IT" baseline="0" dirty="0" smtClean="0">
                          <a:solidFill>
                            <a:schemeClr val="accent1">
                              <a:lumMod val="50000"/>
                            </a:schemeClr>
                          </a:solidFill>
                        </a:rPr>
                        <a:t>(Pasolini)</a:t>
                      </a:r>
                      <a:endParaRPr lang="it-IT" dirty="0">
                        <a:solidFill>
                          <a:schemeClr val="accent1">
                            <a:lumMod val="50000"/>
                          </a:schemeClr>
                        </a:solidFill>
                      </a:endParaRPr>
                    </a:p>
                  </a:txBody>
                  <a:tcPr/>
                </a:tc>
                <a:tc>
                  <a:txBody>
                    <a:bodyPr/>
                    <a:lstStyle/>
                    <a:p>
                      <a:r>
                        <a:rPr lang="it-IT" b="1" dirty="0" smtClean="0">
                          <a:solidFill>
                            <a:schemeClr val="accent1">
                              <a:lumMod val="50000"/>
                            </a:schemeClr>
                          </a:solidFill>
                        </a:rPr>
                        <a:t>T’</a:t>
                      </a:r>
                      <a:r>
                        <a:rPr lang="it-IT" b="1" dirty="0" err="1" smtClean="0">
                          <a:solidFill>
                            <a:schemeClr val="accent1">
                              <a:lumMod val="50000"/>
                            </a:schemeClr>
                          </a:solidFill>
                        </a:rPr>
                        <a:t>as</a:t>
                      </a:r>
                      <a:r>
                        <a:rPr lang="it-IT" b="1" dirty="0" smtClean="0">
                          <a:solidFill>
                            <a:schemeClr val="accent1">
                              <a:lumMod val="50000"/>
                            </a:schemeClr>
                          </a:solidFill>
                        </a:rPr>
                        <a:t> </a:t>
                      </a:r>
                      <a:r>
                        <a:rPr lang="it-IT" b="1" dirty="0" err="1" smtClean="0">
                          <a:solidFill>
                            <a:schemeClr val="accent1">
                              <a:lumMod val="50000"/>
                            </a:schemeClr>
                          </a:solidFill>
                        </a:rPr>
                        <a:t>du</a:t>
                      </a:r>
                      <a:r>
                        <a:rPr lang="it-IT" b="1" dirty="0" smtClean="0">
                          <a:solidFill>
                            <a:schemeClr val="accent1">
                              <a:lumMod val="50000"/>
                            </a:schemeClr>
                          </a:solidFill>
                        </a:rPr>
                        <a:t> </a:t>
                      </a:r>
                      <a:r>
                        <a:rPr lang="it-IT" b="1" dirty="0" err="1" smtClean="0">
                          <a:solidFill>
                            <a:schemeClr val="accent1">
                              <a:lumMod val="50000"/>
                            </a:schemeClr>
                          </a:solidFill>
                        </a:rPr>
                        <a:t>feu</a:t>
                      </a:r>
                      <a:r>
                        <a:rPr lang="it-IT" dirty="0" smtClean="0">
                          <a:solidFill>
                            <a:schemeClr val="accent1">
                              <a:lumMod val="50000"/>
                            </a:schemeClr>
                          </a:solidFill>
                        </a:rPr>
                        <a:t>? </a:t>
                      </a:r>
                      <a:r>
                        <a:rPr lang="it-IT" dirty="0" err="1" smtClean="0">
                          <a:solidFill>
                            <a:schemeClr val="accent1">
                              <a:lumMod val="50000"/>
                            </a:schemeClr>
                          </a:solidFill>
                        </a:rPr>
                        <a:t>Demanda-t-il</a:t>
                      </a:r>
                      <a:r>
                        <a:rPr lang="it-IT" dirty="0" smtClean="0">
                          <a:solidFill>
                            <a:schemeClr val="accent1">
                              <a:lumMod val="50000"/>
                            </a:schemeClr>
                          </a:solidFill>
                        </a:rPr>
                        <a:t> à Thomas</a:t>
                      </a:r>
                    </a:p>
                    <a:p>
                      <a:r>
                        <a:rPr lang="it-IT" dirty="0" smtClean="0">
                          <a:solidFill>
                            <a:schemeClr val="accent1">
                              <a:lumMod val="50000"/>
                            </a:schemeClr>
                          </a:solidFill>
                        </a:rPr>
                        <a:t>(Trad. </a:t>
                      </a:r>
                      <a:r>
                        <a:rPr lang="it-IT" dirty="0" err="1" smtClean="0">
                          <a:solidFill>
                            <a:schemeClr val="accent1">
                              <a:lumMod val="50000"/>
                            </a:schemeClr>
                          </a:solidFill>
                        </a:rPr>
                        <a:t>Breitman</a:t>
                      </a:r>
                      <a:r>
                        <a:rPr lang="it-IT" dirty="0" smtClean="0">
                          <a:solidFill>
                            <a:schemeClr val="accent1">
                              <a:lumMod val="50000"/>
                            </a:schemeClr>
                          </a:solidFill>
                        </a:rPr>
                        <a:t>)</a:t>
                      </a:r>
                      <a:endParaRPr lang="it-IT" dirty="0">
                        <a:solidFill>
                          <a:schemeClr val="accent1">
                            <a:lumMod val="50000"/>
                          </a:schemeClr>
                        </a:solidFill>
                      </a:endParaRPr>
                    </a:p>
                  </a:txBody>
                  <a:tcPr/>
                </a:tc>
              </a:tr>
              <a:tr h="954106">
                <a:tc>
                  <a:txBody>
                    <a:bodyPr/>
                    <a:lstStyle/>
                    <a:p>
                      <a:r>
                        <a:rPr lang="it-IT" dirty="0" err="1" smtClean="0">
                          <a:solidFill>
                            <a:schemeClr val="accent1">
                              <a:lumMod val="50000"/>
                            </a:schemeClr>
                          </a:solidFill>
                        </a:rPr>
                        <a:t>Brûlé</a:t>
                      </a:r>
                      <a:r>
                        <a:rPr lang="it-IT" dirty="0" smtClean="0">
                          <a:solidFill>
                            <a:schemeClr val="accent1">
                              <a:lumMod val="50000"/>
                            </a:schemeClr>
                          </a:solidFill>
                        </a:rPr>
                        <a:t>, </a:t>
                      </a:r>
                      <a:r>
                        <a:rPr lang="it-IT" dirty="0" err="1" smtClean="0">
                          <a:solidFill>
                            <a:schemeClr val="accent1">
                              <a:lumMod val="50000"/>
                            </a:schemeClr>
                          </a:solidFill>
                        </a:rPr>
                        <a:t>cet</a:t>
                      </a:r>
                      <a:r>
                        <a:rPr lang="it-IT" dirty="0" smtClean="0">
                          <a:solidFill>
                            <a:schemeClr val="accent1">
                              <a:lumMod val="50000"/>
                            </a:schemeClr>
                          </a:solidFill>
                        </a:rPr>
                        <a:t> </a:t>
                      </a:r>
                      <a:r>
                        <a:rPr lang="it-IT" dirty="0" err="1" smtClean="0">
                          <a:solidFill>
                            <a:schemeClr val="accent1">
                              <a:lumMod val="50000"/>
                            </a:schemeClr>
                          </a:solidFill>
                        </a:rPr>
                        <a:t>îlot</a:t>
                      </a:r>
                      <a:r>
                        <a:rPr lang="it-IT" dirty="0" smtClean="0">
                          <a:solidFill>
                            <a:schemeClr val="accent1">
                              <a:lumMod val="50000"/>
                            </a:schemeClr>
                          </a:solidFill>
                        </a:rPr>
                        <a:t>, </a:t>
                      </a:r>
                      <a:r>
                        <a:rPr lang="it-IT" dirty="0" err="1" smtClean="0">
                          <a:solidFill>
                            <a:schemeClr val="accent1">
                              <a:lumMod val="50000"/>
                            </a:schemeClr>
                          </a:solidFill>
                        </a:rPr>
                        <a:t>comme</a:t>
                      </a:r>
                      <a:r>
                        <a:rPr lang="it-IT" dirty="0" smtClean="0">
                          <a:solidFill>
                            <a:schemeClr val="accent1">
                              <a:lumMod val="50000"/>
                            </a:schemeClr>
                          </a:solidFill>
                        </a:rPr>
                        <a:t> une </a:t>
                      </a:r>
                      <a:r>
                        <a:rPr lang="it-IT" b="1" dirty="0" err="1" smtClean="0">
                          <a:solidFill>
                            <a:schemeClr val="accent1">
                              <a:lumMod val="50000"/>
                            </a:schemeClr>
                          </a:solidFill>
                        </a:rPr>
                        <a:t>galette</a:t>
                      </a:r>
                      <a:r>
                        <a:rPr lang="it-IT" b="1" dirty="0" smtClean="0">
                          <a:solidFill>
                            <a:schemeClr val="accent1">
                              <a:lumMod val="50000"/>
                            </a:schemeClr>
                          </a:solidFill>
                        </a:rPr>
                        <a:t> </a:t>
                      </a:r>
                      <a:r>
                        <a:rPr lang="it-IT" b="1" dirty="0" err="1" smtClean="0">
                          <a:solidFill>
                            <a:schemeClr val="accent1">
                              <a:lumMod val="50000"/>
                            </a:schemeClr>
                          </a:solidFill>
                        </a:rPr>
                        <a:t>des</a:t>
                      </a:r>
                      <a:r>
                        <a:rPr lang="it-IT" b="1" dirty="0" smtClean="0">
                          <a:solidFill>
                            <a:schemeClr val="accent1">
                              <a:lumMod val="50000"/>
                            </a:schemeClr>
                          </a:solidFill>
                        </a:rPr>
                        <a:t> </a:t>
                      </a:r>
                      <a:r>
                        <a:rPr lang="it-IT" b="1" dirty="0" err="1" smtClean="0">
                          <a:solidFill>
                            <a:schemeClr val="accent1">
                              <a:lumMod val="50000"/>
                            </a:schemeClr>
                          </a:solidFill>
                        </a:rPr>
                        <a:t>rois</a:t>
                      </a:r>
                      <a:r>
                        <a:rPr lang="it-IT" dirty="0" smtClean="0">
                          <a:solidFill>
                            <a:schemeClr val="accent1">
                              <a:lumMod val="50000"/>
                            </a:schemeClr>
                          </a:solidFill>
                        </a:rPr>
                        <a:t> </a:t>
                      </a:r>
                      <a:r>
                        <a:rPr lang="it-IT" dirty="0" err="1" smtClean="0">
                          <a:solidFill>
                            <a:schemeClr val="accent1">
                              <a:lumMod val="50000"/>
                            </a:schemeClr>
                          </a:solidFill>
                        </a:rPr>
                        <a:t>trop</a:t>
                      </a:r>
                      <a:r>
                        <a:rPr lang="it-IT" dirty="0" smtClean="0">
                          <a:solidFill>
                            <a:schemeClr val="accent1">
                              <a:lumMod val="50000"/>
                            </a:schemeClr>
                          </a:solidFill>
                        </a:rPr>
                        <a:t> </a:t>
                      </a:r>
                      <a:r>
                        <a:rPr lang="it-IT" dirty="0" err="1" smtClean="0">
                          <a:solidFill>
                            <a:schemeClr val="accent1">
                              <a:lumMod val="50000"/>
                            </a:schemeClr>
                          </a:solidFill>
                        </a:rPr>
                        <a:t>longtemps</a:t>
                      </a:r>
                      <a:r>
                        <a:rPr lang="it-IT" dirty="0" smtClean="0">
                          <a:solidFill>
                            <a:schemeClr val="accent1">
                              <a:lumMod val="50000"/>
                            </a:schemeClr>
                          </a:solidFill>
                        </a:rPr>
                        <a:t> </a:t>
                      </a:r>
                      <a:r>
                        <a:rPr lang="it-IT" dirty="0" err="1" smtClean="0">
                          <a:solidFill>
                            <a:schemeClr val="accent1">
                              <a:lumMod val="50000"/>
                            </a:schemeClr>
                          </a:solidFill>
                        </a:rPr>
                        <a:t>laissée</a:t>
                      </a:r>
                      <a:r>
                        <a:rPr lang="it-IT" dirty="0" smtClean="0">
                          <a:solidFill>
                            <a:schemeClr val="accent1">
                              <a:lumMod val="50000"/>
                            </a:schemeClr>
                          </a:solidFill>
                        </a:rPr>
                        <a:t> </a:t>
                      </a:r>
                      <a:r>
                        <a:rPr lang="it-IT" dirty="0" err="1" smtClean="0">
                          <a:solidFill>
                            <a:schemeClr val="accent1">
                              <a:lumMod val="50000"/>
                            </a:schemeClr>
                          </a:solidFill>
                        </a:rPr>
                        <a:t>dans</a:t>
                      </a:r>
                      <a:r>
                        <a:rPr lang="it-IT" dirty="0" smtClean="0">
                          <a:solidFill>
                            <a:schemeClr val="accent1">
                              <a:lumMod val="50000"/>
                            </a:schemeClr>
                          </a:solidFill>
                        </a:rPr>
                        <a:t> le </a:t>
                      </a:r>
                      <a:r>
                        <a:rPr lang="it-IT" dirty="0" err="1" smtClean="0">
                          <a:solidFill>
                            <a:schemeClr val="accent1">
                              <a:lumMod val="50000"/>
                            </a:schemeClr>
                          </a:solidFill>
                        </a:rPr>
                        <a:t>four</a:t>
                      </a:r>
                      <a:r>
                        <a:rPr lang="it-IT" dirty="0" smtClean="0">
                          <a:solidFill>
                            <a:schemeClr val="accent1">
                              <a:lumMod val="50000"/>
                            </a:schemeClr>
                          </a:solidFill>
                        </a:rPr>
                        <a:t>.</a:t>
                      </a:r>
                    </a:p>
                    <a:p>
                      <a:r>
                        <a:rPr lang="it-IT" dirty="0" smtClean="0">
                          <a:solidFill>
                            <a:schemeClr val="accent1">
                              <a:lumMod val="50000"/>
                            </a:schemeClr>
                          </a:solidFill>
                        </a:rPr>
                        <a:t>(</a:t>
                      </a:r>
                      <a:r>
                        <a:rPr lang="it-IT" dirty="0" err="1" smtClean="0">
                          <a:solidFill>
                            <a:schemeClr val="accent1">
                              <a:lumMod val="50000"/>
                            </a:schemeClr>
                          </a:solidFill>
                        </a:rPr>
                        <a:t>Orsenna</a:t>
                      </a:r>
                      <a:r>
                        <a:rPr lang="it-IT" dirty="0" smtClean="0">
                          <a:solidFill>
                            <a:schemeClr val="accent1">
                              <a:lumMod val="50000"/>
                            </a:schemeClr>
                          </a:solidFill>
                        </a:rPr>
                        <a:t>)</a:t>
                      </a:r>
                      <a:endParaRPr lang="it-IT" dirty="0">
                        <a:solidFill>
                          <a:schemeClr val="accent1">
                            <a:lumMod val="50000"/>
                          </a:schemeClr>
                        </a:solidFill>
                      </a:endParaRPr>
                    </a:p>
                  </a:txBody>
                  <a:tcPr/>
                </a:tc>
                <a:tc>
                  <a:txBody>
                    <a:bodyPr/>
                    <a:lstStyle/>
                    <a:p>
                      <a:r>
                        <a:rPr lang="it-IT" dirty="0" smtClean="0">
                          <a:solidFill>
                            <a:schemeClr val="accent1">
                              <a:lumMod val="50000"/>
                            </a:schemeClr>
                          </a:solidFill>
                        </a:rPr>
                        <a:t>Bruciato, questo isolotto, come una </a:t>
                      </a:r>
                      <a:r>
                        <a:rPr lang="it-IT" b="1" dirty="0" smtClean="0">
                          <a:solidFill>
                            <a:schemeClr val="accent1">
                              <a:lumMod val="50000"/>
                            </a:schemeClr>
                          </a:solidFill>
                        </a:rPr>
                        <a:t>torta di pasta sfoglia</a:t>
                      </a:r>
                      <a:r>
                        <a:rPr lang="it-IT" b="1" baseline="0" dirty="0" smtClean="0">
                          <a:solidFill>
                            <a:schemeClr val="accent1">
                              <a:lumMod val="50000"/>
                            </a:schemeClr>
                          </a:solidFill>
                        </a:rPr>
                        <a:t> </a:t>
                      </a:r>
                      <a:r>
                        <a:rPr lang="it-IT" baseline="0" dirty="0" smtClean="0">
                          <a:solidFill>
                            <a:schemeClr val="accent1">
                              <a:lumMod val="50000"/>
                            </a:schemeClr>
                          </a:solidFill>
                        </a:rPr>
                        <a:t>rimasta troppo a lungo in forno. </a:t>
                      </a:r>
                    </a:p>
                    <a:p>
                      <a:r>
                        <a:rPr lang="it-IT" baseline="0" dirty="0" smtClean="0">
                          <a:solidFill>
                            <a:schemeClr val="accent1">
                              <a:lumMod val="50000"/>
                            </a:schemeClr>
                          </a:solidFill>
                        </a:rPr>
                        <a:t>(Trad. Bruno)</a:t>
                      </a:r>
                      <a:endParaRPr lang="it-IT" dirty="0">
                        <a:solidFill>
                          <a:schemeClr val="accent1">
                            <a:lumMod val="50000"/>
                          </a:schemeClr>
                        </a:solidFill>
                      </a:endParaRPr>
                    </a:p>
                  </a:txBody>
                  <a:tcPr/>
                </a:tc>
              </a:tr>
              <a:tr h="954106">
                <a:tc>
                  <a:txBody>
                    <a:bodyPr/>
                    <a:lstStyle/>
                    <a:p>
                      <a:r>
                        <a:rPr lang="it-IT" dirty="0" smtClean="0">
                          <a:solidFill>
                            <a:schemeClr val="accent1">
                              <a:lumMod val="50000"/>
                            </a:schemeClr>
                          </a:solidFill>
                        </a:rPr>
                        <a:t>“</a:t>
                      </a:r>
                      <a:r>
                        <a:rPr lang="it-IT" dirty="0" err="1" smtClean="0">
                          <a:solidFill>
                            <a:schemeClr val="accent1">
                              <a:lumMod val="50000"/>
                            </a:schemeClr>
                          </a:solidFill>
                        </a:rPr>
                        <a:t>je</a:t>
                      </a:r>
                      <a:r>
                        <a:rPr lang="it-IT" dirty="0" smtClean="0">
                          <a:solidFill>
                            <a:schemeClr val="accent1">
                              <a:lumMod val="50000"/>
                            </a:schemeClr>
                          </a:solidFill>
                        </a:rPr>
                        <a:t> </a:t>
                      </a:r>
                      <a:r>
                        <a:rPr lang="it-IT" dirty="0" err="1" smtClean="0">
                          <a:solidFill>
                            <a:schemeClr val="accent1">
                              <a:lumMod val="50000"/>
                            </a:schemeClr>
                          </a:solidFill>
                        </a:rPr>
                        <a:t>vais</a:t>
                      </a:r>
                      <a:r>
                        <a:rPr lang="it-IT" dirty="0" smtClean="0">
                          <a:solidFill>
                            <a:schemeClr val="accent1">
                              <a:lumMod val="50000"/>
                            </a:schemeClr>
                          </a:solidFill>
                        </a:rPr>
                        <a:t> </a:t>
                      </a:r>
                      <a:r>
                        <a:rPr lang="it-IT" dirty="0" err="1" smtClean="0">
                          <a:solidFill>
                            <a:schemeClr val="accent1">
                              <a:lumMod val="50000"/>
                            </a:schemeClr>
                          </a:solidFill>
                        </a:rPr>
                        <a:t>enfin</a:t>
                      </a:r>
                      <a:r>
                        <a:rPr lang="it-IT" dirty="0" smtClean="0">
                          <a:solidFill>
                            <a:schemeClr val="accent1">
                              <a:lumMod val="50000"/>
                            </a:schemeClr>
                          </a:solidFill>
                        </a:rPr>
                        <a:t> </a:t>
                      </a:r>
                      <a:r>
                        <a:rPr lang="it-IT" dirty="0" err="1" smtClean="0">
                          <a:solidFill>
                            <a:schemeClr val="accent1">
                              <a:lumMod val="50000"/>
                            </a:schemeClr>
                          </a:solidFill>
                        </a:rPr>
                        <a:t>pouvoir</a:t>
                      </a:r>
                      <a:r>
                        <a:rPr lang="it-IT" dirty="0" smtClean="0">
                          <a:solidFill>
                            <a:schemeClr val="accent1">
                              <a:lumMod val="50000"/>
                            </a:schemeClr>
                          </a:solidFill>
                        </a:rPr>
                        <a:t> </a:t>
                      </a:r>
                      <a:r>
                        <a:rPr lang="it-IT" b="1" dirty="0" err="1" smtClean="0">
                          <a:solidFill>
                            <a:schemeClr val="accent1">
                              <a:lumMod val="50000"/>
                            </a:schemeClr>
                          </a:solidFill>
                        </a:rPr>
                        <a:t>planter</a:t>
                      </a:r>
                      <a:r>
                        <a:rPr lang="it-IT" b="1" dirty="0" smtClean="0">
                          <a:solidFill>
                            <a:schemeClr val="accent1">
                              <a:lumMod val="50000"/>
                            </a:schemeClr>
                          </a:solidFill>
                        </a:rPr>
                        <a:t> </a:t>
                      </a:r>
                      <a:r>
                        <a:rPr lang="it-IT" b="1" dirty="0" err="1" smtClean="0">
                          <a:solidFill>
                            <a:schemeClr val="accent1">
                              <a:lumMod val="50000"/>
                            </a:schemeClr>
                          </a:solidFill>
                        </a:rPr>
                        <a:t>mes</a:t>
                      </a:r>
                      <a:r>
                        <a:rPr lang="it-IT" b="1" dirty="0" smtClean="0">
                          <a:solidFill>
                            <a:schemeClr val="accent1">
                              <a:lumMod val="50000"/>
                            </a:schemeClr>
                          </a:solidFill>
                        </a:rPr>
                        <a:t> </a:t>
                      </a:r>
                      <a:r>
                        <a:rPr lang="it-IT" b="1" dirty="0" err="1" smtClean="0">
                          <a:solidFill>
                            <a:schemeClr val="accent1">
                              <a:lumMod val="50000"/>
                            </a:schemeClr>
                          </a:solidFill>
                        </a:rPr>
                        <a:t>choux</a:t>
                      </a:r>
                      <a:r>
                        <a:rPr lang="it-IT" dirty="0" smtClean="0">
                          <a:solidFill>
                            <a:schemeClr val="accent1">
                              <a:lumMod val="50000"/>
                            </a:schemeClr>
                          </a:solidFill>
                        </a:rPr>
                        <a:t>”</a:t>
                      </a:r>
                    </a:p>
                    <a:p>
                      <a:r>
                        <a:rPr lang="it-IT" dirty="0" smtClean="0">
                          <a:solidFill>
                            <a:schemeClr val="accent1">
                              <a:lumMod val="50000"/>
                            </a:schemeClr>
                          </a:solidFill>
                        </a:rPr>
                        <a:t>(</a:t>
                      </a:r>
                      <a:r>
                        <a:rPr lang="it-IT" dirty="0" err="1" smtClean="0">
                          <a:solidFill>
                            <a:schemeClr val="accent1">
                              <a:lumMod val="50000"/>
                            </a:schemeClr>
                          </a:solidFill>
                        </a:rPr>
                        <a:t>Pagnol</a:t>
                      </a:r>
                      <a:r>
                        <a:rPr lang="it-IT" dirty="0" smtClean="0">
                          <a:solidFill>
                            <a:schemeClr val="accent1">
                              <a:lumMod val="50000"/>
                            </a:schemeClr>
                          </a:solidFill>
                        </a:rPr>
                        <a:t>)</a:t>
                      </a:r>
                      <a:endParaRPr lang="it-IT" dirty="0">
                        <a:solidFill>
                          <a:schemeClr val="accent1">
                            <a:lumMod val="50000"/>
                          </a:schemeClr>
                        </a:solidFill>
                      </a:endParaRPr>
                    </a:p>
                  </a:txBody>
                  <a:tcPr/>
                </a:tc>
                <a:tc>
                  <a:txBody>
                    <a:bodyPr/>
                    <a:lstStyle/>
                    <a:p>
                      <a:r>
                        <a:rPr lang="it-IT" dirty="0" smtClean="0">
                          <a:solidFill>
                            <a:schemeClr val="accent1">
                              <a:lumMod val="50000"/>
                            </a:schemeClr>
                          </a:solidFill>
                        </a:rPr>
                        <a:t>“Finalmente posso</a:t>
                      </a:r>
                      <a:r>
                        <a:rPr lang="it-IT" baseline="0" dirty="0" smtClean="0">
                          <a:solidFill>
                            <a:schemeClr val="accent1">
                              <a:lumMod val="50000"/>
                            </a:schemeClr>
                          </a:solidFill>
                        </a:rPr>
                        <a:t> </a:t>
                      </a:r>
                      <a:r>
                        <a:rPr lang="it-IT" b="1" baseline="0" dirty="0" smtClean="0">
                          <a:solidFill>
                            <a:schemeClr val="accent1">
                              <a:lumMod val="50000"/>
                            </a:schemeClr>
                          </a:solidFill>
                        </a:rPr>
                        <a:t>ritirarmi in campagna”</a:t>
                      </a:r>
                    </a:p>
                    <a:p>
                      <a:r>
                        <a:rPr lang="it-IT" baseline="0" dirty="0" smtClean="0">
                          <a:solidFill>
                            <a:schemeClr val="accent1">
                              <a:lumMod val="50000"/>
                            </a:schemeClr>
                          </a:solidFill>
                        </a:rPr>
                        <a:t>(Cavalli)</a:t>
                      </a:r>
                      <a:endParaRPr lang="it-IT" dirty="0">
                        <a:solidFill>
                          <a:schemeClr val="accent1">
                            <a:lumMod val="50000"/>
                          </a:schemeClr>
                        </a:solidFill>
                      </a:endParaRPr>
                    </a:p>
                  </a:txBody>
                  <a:tcPr/>
                </a:tc>
              </a:tr>
            </a:tbl>
          </a:graphicData>
        </a:graphic>
      </p:graphicFrame>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t>Metonimia e traduzione</a:t>
            </a:r>
            <a:endParaRPr lang="it-IT" b="1" dirty="0"/>
          </a:p>
        </p:txBody>
      </p:sp>
      <p:sp>
        <p:nvSpPr>
          <p:cNvPr id="3" name="Segnaposto piè di pagina 2"/>
          <p:cNvSpPr>
            <a:spLocks noGrp="1"/>
          </p:cNvSpPr>
          <p:nvPr>
            <p:ph type="ftr" sz="quarter" idx="11"/>
          </p:nvPr>
        </p:nvSpPr>
        <p:spPr/>
        <p:txBody>
          <a:bodyPr/>
          <a:lstStyle/>
          <a:p>
            <a:r>
              <a:rPr lang="it-IT" smtClean="0"/>
              <a:t>Alessandrini Sabrina _ Università di Macerata</a:t>
            </a:r>
            <a:endParaRPr lang="it-IT"/>
          </a:p>
        </p:txBody>
      </p:sp>
      <p:sp>
        <p:nvSpPr>
          <p:cNvPr id="4" name="Segnaposto numero diapositiva 3"/>
          <p:cNvSpPr>
            <a:spLocks noGrp="1"/>
          </p:cNvSpPr>
          <p:nvPr>
            <p:ph type="sldNum" sz="quarter" idx="12"/>
          </p:nvPr>
        </p:nvSpPr>
        <p:spPr/>
        <p:txBody>
          <a:bodyPr/>
          <a:lstStyle/>
          <a:p>
            <a:fld id="{8E1BA9F5-FEC7-449B-9A77-1FA26A0B8BD4}" type="slidenum">
              <a:rPr lang="it-IT" smtClean="0"/>
              <a:pPr/>
              <a:t>46</a:t>
            </a:fld>
            <a:endParaRPr lang="it-IT"/>
          </a:p>
        </p:txBody>
      </p:sp>
      <p:sp>
        <p:nvSpPr>
          <p:cNvPr id="5" name="Segnaposto contenuto 4"/>
          <p:cNvSpPr>
            <a:spLocks noGrp="1"/>
          </p:cNvSpPr>
          <p:nvPr>
            <p:ph sz="quarter" idx="1"/>
          </p:nvPr>
        </p:nvSpPr>
        <p:spPr>
          <a:xfrm>
            <a:off x="301752" y="1340768"/>
            <a:ext cx="8503920" cy="4758280"/>
          </a:xfrm>
        </p:spPr>
        <p:txBody>
          <a:bodyPr>
            <a:normAutofit/>
          </a:bodyPr>
          <a:lstStyle/>
          <a:p>
            <a:pPr algn="ctr">
              <a:buNone/>
            </a:pPr>
            <a:r>
              <a:rPr lang="it-IT" sz="2800" b="1" dirty="0" smtClean="0">
                <a:solidFill>
                  <a:schemeClr val="tx2">
                    <a:lumMod val="50000"/>
                  </a:schemeClr>
                </a:solidFill>
              </a:rPr>
              <a:t>Metonimia </a:t>
            </a:r>
            <a:r>
              <a:rPr lang="it-IT" sz="2800" dirty="0" smtClean="0">
                <a:solidFill>
                  <a:schemeClr val="tx2">
                    <a:lumMod val="50000"/>
                  </a:schemeClr>
                </a:solidFill>
              </a:rPr>
              <a:t>:</a:t>
            </a:r>
            <a:r>
              <a:rPr lang="it-IT" sz="2800" b="1" dirty="0" smtClean="0">
                <a:solidFill>
                  <a:schemeClr val="tx2">
                    <a:lumMod val="50000"/>
                  </a:schemeClr>
                </a:solidFill>
              </a:rPr>
              <a:t>legame che unisce 2 termini</a:t>
            </a:r>
            <a:endParaRPr lang="it-IT" sz="2800" dirty="0">
              <a:solidFill>
                <a:schemeClr val="tx2">
                  <a:lumMod val="50000"/>
                </a:schemeClr>
              </a:solidFill>
            </a:endParaRPr>
          </a:p>
        </p:txBody>
      </p:sp>
      <p:graphicFrame>
        <p:nvGraphicFramePr>
          <p:cNvPr id="6" name="Tabella 5"/>
          <p:cNvGraphicFramePr>
            <a:graphicFrameLocks noGrp="1"/>
          </p:cNvGraphicFramePr>
          <p:nvPr/>
        </p:nvGraphicFramePr>
        <p:xfrm>
          <a:off x="179512" y="2060849"/>
          <a:ext cx="8784976" cy="4322338"/>
        </p:xfrm>
        <a:graphic>
          <a:graphicData uri="http://schemas.openxmlformats.org/drawingml/2006/table">
            <a:tbl>
              <a:tblPr firstRow="1" bandRow="1">
                <a:tableStyleId>{5C22544A-7EE6-4342-B048-85BDC9FD1C3A}</a:tableStyleId>
              </a:tblPr>
              <a:tblGrid>
                <a:gridCol w="3944533"/>
                <a:gridCol w="4840443"/>
              </a:tblGrid>
              <a:tr h="524479">
                <a:tc>
                  <a:txBody>
                    <a:bodyPr/>
                    <a:lstStyle/>
                    <a:p>
                      <a:pPr algn="ctr"/>
                      <a:r>
                        <a:rPr lang="it-IT" sz="2800" dirty="0" smtClean="0"/>
                        <a:t>Métonimia</a:t>
                      </a:r>
                      <a:endParaRPr lang="it-IT" sz="2800" dirty="0"/>
                    </a:p>
                  </a:txBody>
                  <a:tcPr/>
                </a:tc>
                <a:tc>
                  <a:txBody>
                    <a:bodyPr/>
                    <a:lstStyle/>
                    <a:p>
                      <a:endParaRPr lang="it-IT"/>
                    </a:p>
                  </a:txBody>
                  <a:tcPr/>
                </a:tc>
              </a:tr>
              <a:tr h="1146969">
                <a:tc>
                  <a:txBody>
                    <a:bodyPr/>
                    <a:lstStyle/>
                    <a:p>
                      <a:endParaRPr lang="it-IT" dirty="0" smtClean="0">
                        <a:solidFill>
                          <a:schemeClr val="accent1">
                            <a:lumMod val="50000"/>
                          </a:schemeClr>
                        </a:solidFill>
                      </a:endParaRPr>
                    </a:p>
                    <a:p>
                      <a:r>
                        <a:rPr lang="it-IT" dirty="0" smtClean="0">
                          <a:solidFill>
                            <a:schemeClr val="accent1">
                              <a:lumMod val="50000"/>
                            </a:schemeClr>
                          </a:solidFill>
                        </a:rPr>
                        <a:t>Il contenitore per il contenuto</a:t>
                      </a:r>
                      <a:endParaRPr lang="it-IT" dirty="0">
                        <a:solidFill>
                          <a:schemeClr val="accent1">
                            <a:lumMod val="50000"/>
                          </a:schemeClr>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it-IT" sz="1800" b="0" kern="1200" dirty="0" smtClean="0">
                          <a:solidFill>
                            <a:schemeClr val="accent1">
                              <a:lumMod val="50000"/>
                            </a:schemeClr>
                          </a:solidFill>
                          <a:latin typeface="+mn-lt"/>
                          <a:ea typeface="+mn-ea"/>
                          <a:cs typeface="+mn-cs"/>
                        </a:rPr>
                        <a:t>Ex. Si dice: ‘</a:t>
                      </a:r>
                      <a:r>
                        <a:rPr kumimoji="0" lang="it-IT" sz="1800" b="1" kern="1200" dirty="0" smtClean="0">
                          <a:solidFill>
                            <a:schemeClr val="accent1">
                              <a:lumMod val="50000"/>
                            </a:schemeClr>
                          </a:solidFill>
                          <a:latin typeface="+mn-lt"/>
                          <a:ea typeface="+mn-ea"/>
                          <a:cs typeface="+mn-cs"/>
                        </a:rPr>
                        <a:t>Bere un bicchiere</a:t>
                      </a:r>
                      <a:r>
                        <a:rPr kumimoji="0" lang="it-IT" sz="1800" b="0" kern="1200" dirty="0" smtClean="0">
                          <a:solidFill>
                            <a:schemeClr val="accent1">
                              <a:lumMod val="50000"/>
                            </a:schemeClr>
                          </a:solidFill>
                          <a:latin typeface="+mn-lt"/>
                          <a:ea typeface="+mn-ea"/>
                          <a:cs typeface="+mn-cs"/>
                        </a:rPr>
                        <a:t>’ per dire ‘</a:t>
                      </a:r>
                      <a:r>
                        <a:rPr kumimoji="0" lang="it-IT" sz="1800" b="1" kern="1200" dirty="0" smtClean="0">
                          <a:solidFill>
                            <a:schemeClr val="accent1">
                              <a:lumMod val="50000"/>
                            </a:schemeClr>
                          </a:solidFill>
                          <a:latin typeface="+mn-lt"/>
                          <a:ea typeface="+mn-ea"/>
                          <a:cs typeface="+mn-cs"/>
                        </a:rPr>
                        <a:t>bere il contenuto di un bicchiere</a:t>
                      </a:r>
                      <a:r>
                        <a:rPr kumimoji="0" lang="it-IT" sz="1800" b="0" kern="1200" dirty="0" smtClean="0">
                          <a:solidFill>
                            <a:schemeClr val="accent1">
                              <a:lumMod val="50000"/>
                            </a:schemeClr>
                          </a:solidFill>
                          <a:latin typeface="+mn-lt"/>
                          <a:ea typeface="+mn-ea"/>
                          <a:cs typeface="+mn-cs"/>
                        </a:rPr>
                        <a:t>’ (un bicchiere di vino)</a:t>
                      </a:r>
                    </a:p>
                    <a:p>
                      <a:endParaRPr lang="it-IT" dirty="0">
                        <a:solidFill>
                          <a:schemeClr val="accent1">
                            <a:lumMod val="50000"/>
                          </a:schemeClr>
                        </a:solidFill>
                      </a:endParaRPr>
                    </a:p>
                  </a:txBody>
                  <a:tcPr/>
                </a:tc>
              </a:tr>
              <a:tr h="882283">
                <a:tc>
                  <a:txBody>
                    <a:bodyPr/>
                    <a:lstStyle/>
                    <a:p>
                      <a:r>
                        <a:rPr lang="it-IT" dirty="0" smtClean="0">
                          <a:solidFill>
                            <a:schemeClr val="accent1">
                              <a:lumMod val="50000"/>
                            </a:schemeClr>
                          </a:solidFill>
                        </a:rPr>
                        <a:t>Il luogo per la persona o la cosa</a:t>
                      </a:r>
                      <a:endParaRPr lang="it-IT" dirty="0">
                        <a:solidFill>
                          <a:schemeClr val="accent1">
                            <a:lumMod val="50000"/>
                          </a:schemeClr>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it-IT" sz="1800" b="0" kern="1200" dirty="0" smtClean="0">
                          <a:solidFill>
                            <a:schemeClr val="accent1">
                              <a:lumMod val="50000"/>
                            </a:schemeClr>
                          </a:solidFill>
                          <a:latin typeface="+mn-lt"/>
                          <a:ea typeface="+mn-ea"/>
                          <a:cs typeface="+mn-cs"/>
                        </a:rPr>
                        <a:t>Ex. Si dice ‘</a:t>
                      </a:r>
                      <a:r>
                        <a:rPr kumimoji="0" lang="it-IT" sz="1800" b="1" kern="1200" dirty="0" smtClean="0">
                          <a:solidFill>
                            <a:schemeClr val="accent1">
                              <a:lumMod val="50000"/>
                            </a:schemeClr>
                          </a:solidFill>
                          <a:latin typeface="+mn-lt"/>
                          <a:ea typeface="+mn-ea"/>
                          <a:cs typeface="+mn-cs"/>
                        </a:rPr>
                        <a:t>l’Eliseo</a:t>
                      </a:r>
                      <a:r>
                        <a:rPr kumimoji="0" lang="it-IT" sz="1800" b="0" kern="1200" dirty="0" smtClean="0">
                          <a:solidFill>
                            <a:schemeClr val="accent1">
                              <a:lumMod val="50000"/>
                            </a:schemeClr>
                          </a:solidFill>
                          <a:latin typeface="+mn-lt"/>
                          <a:ea typeface="+mn-ea"/>
                          <a:cs typeface="+mn-cs"/>
                        </a:rPr>
                        <a:t>’ per indicare ‘</a:t>
                      </a:r>
                      <a:r>
                        <a:rPr kumimoji="0" lang="it-IT" sz="1800" b="1" kern="1200" dirty="0" smtClean="0">
                          <a:solidFill>
                            <a:schemeClr val="accent1">
                              <a:lumMod val="50000"/>
                            </a:schemeClr>
                          </a:solidFill>
                          <a:latin typeface="+mn-lt"/>
                          <a:ea typeface="+mn-ea"/>
                          <a:cs typeface="+mn-cs"/>
                        </a:rPr>
                        <a:t>il Presidente della Repubblica francese</a:t>
                      </a:r>
                      <a:r>
                        <a:rPr kumimoji="0" lang="it-IT" sz="1800" b="0" kern="1200" dirty="0" smtClean="0">
                          <a:solidFill>
                            <a:schemeClr val="accent1">
                              <a:lumMod val="50000"/>
                            </a:schemeClr>
                          </a:solidFill>
                          <a:latin typeface="+mn-lt"/>
                          <a:ea typeface="+mn-ea"/>
                          <a:cs typeface="+mn-cs"/>
                        </a:rPr>
                        <a:t>’</a:t>
                      </a:r>
                    </a:p>
                    <a:p>
                      <a:endParaRPr lang="it-IT" dirty="0">
                        <a:solidFill>
                          <a:schemeClr val="accent1">
                            <a:lumMod val="50000"/>
                          </a:schemeClr>
                        </a:solidFill>
                      </a:endParaRPr>
                    </a:p>
                  </a:txBody>
                  <a:tcPr/>
                </a:tc>
              </a:tr>
              <a:tr h="1007087">
                <a:tc>
                  <a:txBody>
                    <a:bodyPr/>
                    <a:lstStyle/>
                    <a:p>
                      <a:r>
                        <a:rPr lang="it-IT" dirty="0" smtClean="0">
                          <a:solidFill>
                            <a:schemeClr val="accent1">
                              <a:lumMod val="50000"/>
                            </a:schemeClr>
                          </a:solidFill>
                        </a:rPr>
                        <a:t>La persona per l’opera</a:t>
                      </a:r>
                      <a:endParaRPr lang="it-IT" dirty="0">
                        <a:solidFill>
                          <a:schemeClr val="accent1">
                            <a:lumMod val="50000"/>
                          </a:schemeClr>
                        </a:solidFill>
                      </a:endParaRPr>
                    </a:p>
                  </a:txBody>
                  <a:tcPr/>
                </a:tc>
                <a:tc>
                  <a:txBody>
                    <a:bodyPr/>
                    <a:lstStyle/>
                    <a:p>
                      <a:r>
                        <a:rPr kumimoji="0" lang="it-IT" sz="1800" b="0" kern="1200" dirty="0" smtClean="0">
                          <a:solidFill>
                            <a:schemeClr val="accent1">
                              <a:lumMod val="50000"/>
                            </a:schemeClr>
                          </a:solidFill>
                          <a:latin typeface="+mn-lt"/>
                          <a:ea typeface="+mn-ea"/>
                          <a:cs typeface="+mn-cs"/>
                        </a:rPr>
                        <a:t>Ex. Si dice : ‘</a:t>
                      </a:r>
                      <a:r>
                        <a:rPr kumimoji="0" lang="it-IT" sz="1800" b="1" kern="1200" dirty="0" smtClean="0">
                          <a:solidFill>
                            <a:schemeClr val="accent1">
                              <a:lumMod val="50000"/>
                            </a:schemeClr>
                          </a:solidFill>
                          <a:latin typeface="+mn-lt"/>
                          <a:ea typeface="+mn-ea"/>
                          <a:cs typeface="+mn-cs"/>
                        </a:rPr>
                        <a:t>un Picasso</a:t>
                      </a:r>
                      <a:r>
                        <a:rPr kumimoji="0" lang="it-IT" sz="1800" b="0" kern="1200" dirty="0" smtClean="0">
                          <a:solidFill>
                            <a:schemeClr val="accent1">
                              <a:lumMod val="50000"/>
                            </a:schemeClr>
                          </a:solidFill>
                          <a:latin typeface="+mn-lt"/>
                          <a:ea typeface="+mn-ea"/>
                          <a:cs typeface="+mn-cs"/>
                        </a:rPr>
                        <a:t>’ per indicare ‘</a:t>
                      </a:r>
                      <a:r>
                        <a:rPr kumimoji="0" lang="it-IT" sz="1800" b="1" kern="1200" dirty="0" smtClean="0">
                          <a:solidFill>
                            <a:schemeClr val="accent1">
                              <a:lumMod val="50000"/>
                            </a:schemeClr>
                          </a:solidFill>
                          <a:latin typeface="+mn-lt"/>
                          <a:ea typeface="+mn-ea"/>
                          <a:cs typeface="+mn-cs"/>
                        </a:rPr>
                        <a:t>un’opera di Picasso</a:t>
                      </a:r>
                      <a:r>
                        <a:rPr kumimoji="0" lang="it-IT" sz="1800" b="0" kern="1200" dirty="0" smtClean="0">
                          <a:solidFill>
                            <a:schemeClr val="accent1">
                              <a:lumMod val="50000"/>
                            </a:schemeClr>
                          </a:solidFill>
                          <a:latin typeface="+mn-lt"/>
                          <a:ea typeface="+mn-ea"/>
                          <a:cs typeface="+mn-cs"/>
                        </a:rPr>
                        <a:t>’</a:t>
                      </a:r>
                    </a:p>
                    <a:p>
                      <a:r>
                        <a:rPr kumimoji="0" lang="it-IT" sz="1800" b="0" kern="1200" dirty="0" smtClean="0">
                          <a:solidFill>
                            <a:schemeClr val="accent1">
                              <a:lumMod val="50000"/>
                            </a:schemeClr>
                          </a:solidFill>
                          <a:latin typeface="+mn-lt"/>
                          <a:ea typeface="+mn-ea"/>
                          <a:cs typeface="+mn-cs"/>
                        </a:rPr>
                        <a:t>‘</a:t>
                      </a:r>
                      <a:r>
                        <a:rPr kumimoji="0" lang="it-IT" sz="1800" b="1" kern="1200" dirty="0" smtClean="0">
                          <a:solidFill>
                            <a:schemeClr val="accent1">
                              <a:lumMod val="50000"/>
                            </a:schemeClr>
                          </a:solidFill>
                          <a:latin typeface="+mn-lt"/>
                          <a:ea typeface="+mn-ea"/>
                          <a:cs typeface="+mn-cs"/>
                        </a:rPr>
                        <a:t>Un </a:t>
                      </a:r>
                      <a:r>
                        <a:rPr kumimoji="0" lang="it-IT" sz="1800" b="1" kern="1200" dirty="0" err="1" smtClean="0">
                          <a:solidFill>
                            <a:schemeClr val="accent1">
                              <a:lumMod val="50000"/>
                            </a:schemeClr>
                          </a:solidFill>
                          <a:latin typeface="+mn-lt"/>
                          <a:ea typeface="+mn-ea"/>
                          <a:cs typeface="+mn-cs"/>
                        </a:rPr>
                        <a:t>Rodin</a:t>
                      </a:r>
                      <a:r>
                        <a:rPr kumimoji="0" lang="it-IT" sz="1800" b="0" kern="1200" dirty="0" smtClean="0">
                          <a:solidFill>
                            <a:schemeClr val="accent1">
                              <a:lumMod val="50000"/>
                            </a:schemeClr>
                          </a:solidFill>
                          <a:latin typeface="+mn-lt"/>
                          <a:ea typeface="+mn-ea"/>
                          <a:cs typeface="+mn-cs"/>
                        </a:rPr>
                        <a:t>’ : ‘</a:t>
                      </a:r>
                      <a:r>
                        <a:rPr kumimoji="0" lang="it-IT" sz="1800" b="1" kern="1200" dirty="0" smtClean="0">
                          <a:solidFill>
                            <a:schemeClr val="accent1">
                              <a:lumMod val="50000"/>
                            </a:schemeClr>
                          </a:solidFill>
                          <a:latin typeface="+mn-lt"/>
                          <a:ea typeface="+mn-ea"/>
                          <a:cs typeface="+mn-cs"/>
                        </a:rPr>
                        <a:t>una scultura di </a:t>
                      </a:r>
                      <a:r>
                        <a:rPr kumimoji="0" lang="it-IT" sz="1800" b="1" kern="1200" dirty="0" err="1" smtClean="0">
                          <a:solidFill>
                            <a:schemeClr val="accent1">
                              <a:lumMod val="50000"/>
                            </a:schemeClr>
                          </a:solidFill>
                          <a:latin typeface="+mn-lt"/>
                          <a:ea typeface="+mn-ea"/>
                          <a:cs typeface="+mn-cs"/>
                        </a:rPr>
                        <a:t>Rodin</a:t>
                      </a:r>
                      <a:r>
                        <a:rPr kumimoji="0" lang="it-IT" sz="1800" b="0" kern="1200" dirty="0" smtClean="0">
                          <a:solidFill>
                            <a:schemeClr val="accent1">
                              <a:lumMod val="50000"/>
                            </a:schemeClr>
                          </a:solidFill>
                          <a:latin typeface="+mn-lt"/>
                          <a:ea typeface="+mn-ea"/>
                          <a:cs typeface="+mn-cs"/>
                        </a:rPr>
                        <a:t>’</a:t>
                      </a:r>
                      <a:endParaRPr lang="it-IT" dirty="0">
                        <a:solidFill>
                          <a:schemeClr val="accent1">
                            <a:lumMod val="50000"/>
                          </a:schemeClr>
                        </a:solidFill>
                      </a:endParaRPr>
                    </a:p>
                  </a:txBody>
                  <a:tcPr/>
                </a:tc>
              </a:tr>
              <a:tr h="687652">
                <a:tc>
                  <a:txBody>
                    <a:bodyPr/>
                    <a:lstStyle/>
                    <a:p>
                      <a:r>
                        <a:rPr lang="it-IT" dirty="0" err="1" smtClean="0">
                          <a:solidFill>
                            <a:schemeClr val="accent1">
                              <a:lumMod val="50000"/>
                            </a:schemeClr>
                          </a:solidFill>
                        </a:rPr>
                        <a:t>Ecc…</a:t>
                      </a:r>
                      <a:endParaRPr lang="it-IT" dirty="0">
                        <a:solidFill>
                          <a:schemeClr val="accent1">
                            <a:lumMod val="50000"/>
                          </a:schemeClr>
                        </a:solidFill>
                      </a:endParaRPr>
                    </a:p>
                  </a:txBody>
                  <a:tcPr/>
                </a:tc>
                <a:tc>
                  <a:txBody>
                    <a:bodyPr/>
                    <a:lstStyle/>
                    <a:p>
                      <a:r>
                        <a:rPr kumimoji="0" lang="it-IT" sz="1800" b="0" kern="1200" dirty="0" err="1" smtClean="0">
                          <a:solidFill>
                            <a:schemeClr val="accent1">
                              <a:lumMod val="50000"/>
                            </a:schemeClr>
                          </a:solidFill>
                          <a:latin typeface="+mn-lt"/>
                          <a:ea typeface="+mn-ea"/>
                          <a:cs typeface="+mn-cs"/>
                        </a:rPr>
                        <a:t>Ecc…</a:t>
                      </a:r>
                      <a:endParaRPr lang="it-IT" dirty="0">
                        <a:solidFill>
                          <a:schemeClr val="accent1">
                            <a:lumMod val="50000"/>
                          </a:schemeClr>
                        </a:solidFill>
                      </a:endParaRPr>
                    </a:p>
                  </a:txBody>
                  <a:tcPr/>
                </a:tc>
              </a:tr>
            </a:tbl>
          </a:graphicData>
        </a:graphic>
      </p:graphicFrame>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t>Esempi</a:t>
            </a:r>
            <a:endParaRPr lang="it-IT" b="1" dirty="0"/>
          </a:p>
        </p:txBody>
      </p:sp>
      <p:sp>
        <p:nvSpPr>
          <p:cNvPr id="3" name="Segnaposto piè di pagina 2"/>
          <p:cNvSpPr>
            <a:spLocks noGrp="1"/>
          </p:cNvSpPr>
          <p:nvPr>
            <p:ph type="ftr" sz="quarter" idx="11"/>
          </p:nvPr>
        </p:nvSpPr>
        <p:spPr/>
        <p:txBody>
          <a:bodyPr/>
          <a:lstStyle/>
          <a:p>
            <a:r>
              <a:rPr lang="it-IT" smtClean="0"/>
              <a:t>Alessandrini Sabrina _ Università di Macerata</a:t>
            </a:r>
            <a:endParaRPr lang="it-IT"/>
          </a:p>
        </p:txBody>
      </p:sp>
      <p:sp>
        <p:nvSpPr>
          <p:cNvPr id="4" name="Segnaposto numero diapositiva 3"/>
          <p:cNvSpPr>
            <a:spLocks noGrp="1"/>
          </p:cNvSpPr>
          <p:nvPr>
            <p:ph type="sldNum" sz="quarter" idx="12"/>
          </p:nvPr>
        </p:nvSpPr>
        <p:spPr/>
        <p:txBody>
          <a:bodyPr/>
          <a:lstStyle/>
          <a:p>
            <a:fld id="{8E1BA9F5-FEC7-449B-9A77-1FA26A0B8BD4}" type="slidenum">
              <a:rPr lang="it-IT" smtClean="0"/>
              <a:pPr/>
              <a:t>47</a:t>
            </a:fld>
            <a:endParaRPr lang="it-IT"/>
          </a:p>
        </p:txBody>
      </p:sp>
      <p:sp>
        <p:nvSpPr>
          <p:cNvPr id="5" name="Segnaposto contenuto 4"/>
          <p:cNvSpPr>
            <a:spLocks noGrp="1"/>
          </p:cNvSpPr>
          <p:nvPr>
            <p:ph sz="quarter" idx="1"/>
          </p:nvPr>
        </p:nvSpPr>
        <p:spPr/>
        <p:txBody>
          <a:bodyPr/>
          <a:lstStyle/>
          <a:p>
            <a:pPr algn="ctr">
              <a:buNone/>
            </a:pPr>
            <a:r>
              <a:rPr lang="it-IT" b="1" dirty="0" smtClean="0">
                <a:solidFill>
                  <a:schemeClr val="tx2">
                    <a:lumMod val="50000"/>
                  </a:schemeClr>
                </a:solidFill>
              </a:rPr>
              <a:t>Metonimia </a:t>
            </a:r>
            <a:r>
              <a:rPr lang="it-IT" sz="3200" b="1" dirty="0" smtClean="0">
                <a:solidFill>
                  <a:schemeClr val="tx2">
                    <a:lumMod val="50000"/>
                  </a:schemeClr>
                </a:solidFill>
              </a:rPr>
              <a:t>causa/effetto</a:t>
            </a:r>
            <a:r>
              <a:rPr lang="it-IT" b="1" dirty="0" smtClean="0">
                <a:solidFill>
                  <a:schemeClr val="tx2">
                    <a:lumMod val="50000"/>
                  </a:schemeClr>
                </a:solidFill>
              </a:rPr>
              <a:t> e </a:t>
            </a:r>
            <a:r>
              <a:rPr lang="it-IT" sz="3200" b="1" dirty="0" smtClean="0">
                <a:solidFill>
                  <a:schemeClr val="tx2">
                    <a:lumMod val="50000"/>
                  </a:schemeClr>
                </a:solidFill>
              </a:rPr>
              <a:t>effetto/causa</a:t>
            </a:r>
          </a:p>
          <a:p>
            <a:pPr algn="ctr">
              <a:buNone/>
            </a:pPr>
            <a:endParaRPr lang="it-IT" sz="3200" dirty="0" smtClean="0">
              <a:solidFill>
                <a:schemeClr val="tx2">
                  <a:lumMod val="50000"/>
                </a:schemeClr>
              </a:solidFill>
            </a:endParaRPr>
          </a:p>
          <a:p>
            <a:pPr algn="ctr">
              <a:buNone/>
            </a:pPr>
            <a:endParaRPr lang="it-IT" b="1" dirty="0">
              <a:solidFill>
                <a:schemeClr val="tx2">
                  <a:lumMod val="50000"/>
                </a:schemeClr>
              </a:solidFill>
            </a:endParaRPr>
          </a:p>
        </p:txBody>
      </p:sp>
      <p:graphicFrame>
        <p:nvGraphicFramePr>
          <p:cNvPr id="6" name="Tabella 5"/>
          <p:cNvGraphicFramePr>
            <a:graphicFrameLocks noGrp="1"/>
          </p:cNvGraphicFramePr>
          <p:nvPr/>
        </p:nvGraphicFramePr>
        <p:xfrm>
          <a:off x="251520" y="2204863"/>
          <a:ext cx="8640960" cy="4105241"/>
        </p:xfrm>
        <a:graphic>
          <a:graphicData uri="http://schemas.openxmlformats.org/drawingml/2006/table">
            <a:tbl>
              <a:tblPr firstRow="1" bandRow="1">
                <a:tableStyleId>{5C22544A-7EE6-4342-B048-85BDC9FD1C3A}</a:tableStyleId>
              </a:tblPr>
              <a:tblGrid>
                <a:gridCol w="4320480"/>
                <a:gridCol w="4320480"/>
              </a:tblGrid>
              <a:tr h="534665">
                <a:tc>
                  <a:txBody>
                    <a:bodyPr/>
                    <a:lstStyle/>
                    <a:p>
                      <a:pPr marL="0" algn="ctr" rtl="0" eaLnBrk="1" latinLnBrk="0" hangingPunct="1"/>
                      <a:r>
                        <a:rPr kumimoji="0" lang="it-IT" sz="2400" i="1" kern="1200" dirty="0" smtClean="0">
                          <a:solidFill>
                            <a:schemeClr val="accent1">
                              <a:lumMod val="50000"/>
                            </a:schemeClr>
                          </a:solidFill>
                          <a:latin typeface="+mn-lt"/>
                          <a:ea typeface="+mn-ea"/>
                          <a:cs typeface="+mn-cs"/>
                        </a:rPr>
                        <a:t>Causa</a:t>
                      </a:r>
                      <a:endParaRPr kumimoji="0" lang="it-IT" sz="2400" i="1" kern="1200" dirty="0">
                        <a:solidFill>
                          <a:schemeClr val="accent1">
                            <a:lumMod val="50000"/>
                          </a:schemeClr>
                        </a:solidFill>
                        <a:latin typeface="+mn-lt"/>
                        <a:ea typeface="+mn-ea"/>
                        <a:cs typeface="+mn-cs"/>
                      </a:endParaRPr>
                    </a:p>
                  </a:txBody>
                  <a:tcPr>
                    <a:solidFill>
                      <a:schemeClr val="accent1">
                        <a:lumMod val="20000"/>
                        <a:lumOff val="80000"/>
                      </a:schemeClr>
                    </a:solidFill>
                  </a:tcPr>
                </a:tc>
                <a:tc>
                  <a:txBody>
                    <a:bodyPr/>
                    <a:lstStyle/>
                    <a:p>
                      <a:pPr marL="0" algn="ctr" rtl="0" eaLnBrk="1" latinLnBrk="0" hangingPunct="1"/>
                      <a:r>
                        <a:rPr kumimoji="0" lang="it-IT" sz="2400" i="1" kern="1200" dirty="0" smtClean="0">
                          <a:solidFill>
                            <a:schemeClr val="accent1">
                              <a:lumMod val="50000"/>
                            </a:schemeClr>
                          </a:solidFill>
                          <a:latin typeface="+mn-lt"/>
                          <a:ea typeface="+mn-ea"/>
                          <a:cs typeface="+mn-cs"/>
                        </a:rPr>
                        <a:t>Effetto</a:t>
                      </a:r>
                      <a:endParaRPr kumimoji="0" lang="it-IT" sz="2400" i="1" kern="1200" dirty="0">
                        <a:solidFill>
                          <a:schemeClr val="accent1">
                            <a:lumMod val="50000"/>
                          </a:schemeClr>
                        </a:solidFill>
                        <a:latin typeface="+mn-lt"/>
                        <a:ea typeface="+mn-ea"/>
                        <a:cs typeface="+mn-cs"/>
                      </a:endParaRPr>
                    </a:p>
                  </a:txBody>
                  <a:tcPr>
                    <a:solidFill>
                      <a:schemeClr val="accent1">
                        <a:lumMod val="20000"/>
                        <a:lumOff val="80000"/>
                      </a:schemeClr>
                    </a:solidFill>
                  </a:tcPr>
                </a:tc>
              </a:tr>
              <a:tr h="809638">
                <a:tc>
                  <a:txBody>
                    <a:bodyPr/>
                    <a:lstStyle/>
                    <a:p>
                      <a:r>
                        <a:rPr lang="fr-FR" sz="2000" noProof="0" dirty="0" smtClean="0">
                          <a:solidFill>
                            <a:schemeClr val="accent1">
                              <a:lumMod val="50000"/>
                            </a:schemeClr>
                          </a:solidFill>
                        </a:rPr>
                        <a:t>Si on va trop vite, on est en transpiration</a:t>
                      </a:r>
                      <a:r>
                        <a:rPr lang="fr-FR" sz="2000" baseline="0" noProof="0" dirty="0" smtClean="0">
                          <a:solidFill>
                            <a:schemeClr val="accent1">
                              <a:lumMod val="50000"/>
                            </a:schemeClr>
                          </a:solidFill>
                        </a:rPr>
                        <a:t> et dans l’église on attrape </a:t>
                      </a:r>
                      <a:r>
                        <a:rPr lang="fr-FR" sz="2000" b="1" baseline="0" noProof="0" dirty="0" smtClean="0">
                          <a:solidFill>
                            <a:schemeClr val="accent1">
                              <a:lumMod val="50000"/>
                            </a:schemeClr>
                          </a:solidFill>
                        </a:rPr>
                        <a:t>un chaud et froid. </a:t>
                      </a:r>
                      <a:r>
                        <a:rPr lang="fr-FR" sz="2000" b="0" baseline="0" noProof="0" dirty="0" smtClean="0">
                          <a:solidFill>
                            <a:schemeClr val="accent1">
                              <a:lumMod val="50000"/>
                            </a:schemeClr>
                          </a:solidFill>
                        </a:rPr>
                        <a:t>[…]</a:t>
                      </a:r>
                    </a:p>
                    <a:p>
                      <a:r>
                        <a:rPr lang="fr-FR" sz="2000" b="1" baseline="0" noProof="0" dirty="0" smtClean="0">
                          <a:solidFill>
                            <a:schemeClr val="accent1">
                              <a:lumMod val="50000"/>
                            </a:schemeClr>
                          </a:solidFill>
                        </a:rPr>
                        <a:t>C’est vrai. </a:t>
                      </a:r>
                      <a:r>
                        <a:rPr lang="fr-FR" sz="2000" baseline="0" noProof="0" dirty="0" smtClean="0">
                          <a:solidFill>
                            <a:schemeClr val="accent1">
                              <a:lumMod val="50000"/>
                            </a:schemeClr>
                          </a:solidFill>
                        </a:rPr>
                        <a:t> </a:t>
                      </a:r>
                      <a:r>
                        <a:rPr lang="fr-FR" baseline="0" noProof="0" dirty="0" smtClean="0">
                          <a:solidFill>
                            <a:schemeClr val="accent1">
                              <a:lumMod val="50000"/>
                            </a:schemeClr>
                          </a:solidFill>
                        </a:rPr>
                        <a:t>(A. Camus, </a:t>
                      </a:r>
                      <a:r>
                        <a:rPr lang="fr-FR" i="1" baseline="0" noProof="0" dirty="0" smtClean="0">
                          <a:solidFill>
                            <a:schemeClr val="accent1">
                              <a:lumMod val="50000"/>
                            </a:schemeClr>
                          </a:solidFill>
                        </a:rPr>
                        <a:t>L’étranger</a:t>
                      </a:r>
                      <a:r>
                        <a:rPr lang="fr-FR" baseline="0" noProof="0" dirty="0" smtClean="0">
                          <a:solidFill>
                            <a:schemeClr val="accent1">
                              <a:lumMod val="50000"/>
                            </a:schemeClr>
                          </a:solidFill>
                        </a:rPr>
                        <a:t>)</a:t>
                      </a:r>
                      <a:endParaRPr lang="fr-FR" noProof="0" dirty="0">
                        <a:solidFill>
                          <a:schemeClr val="accent1">
                            <a:lumMod val="50000"/>
                          </a:schemeClr>
                        </a:solidFill>
                      </a:endParaRPr>
                    </a:p>
                  </a:txBody>
                  <a:tcPr/>
                </a:tc>
                <a:tc>
                  <a:txBody>
                    <a:bodyPr/>
                    <a:lstStyle/>
                    <a:p>
                      <a:pPr marL="0" algn="l" rtl="0" eaLnBrk="1" latinLnBrk="0" hangingPunct="1"/>
                      <a:r>
                        <a:rPr kumimoji="0" lang="it-IT" sz="2000" kern="1200" noProof="0" dirty="0" smtClean="0">
                          <a:solidFill>
                            <a:schemeClr val="accent1">
                              <a:lumMod val="50000"/>
                            </a:schemeClr>
                          </a:solidFill>
                          <a:latin typeface="+mn-lt"/>
                          <a:ea typeface="+mn-ea"/>
                          <a:cs typeface="+mn-cs"/>
                        </a:rPr>
                        <a:t>Se si va troppo in fretta e si suda, e in chiesa ci si busca </a:t>
                      </a:r>
                      <a:r>
                        <a:rPr kumimoji="0" lang="it-IT" sz="2000" b="1" kern="1200" noProof="0" dirty="0" smtClean="0">
                          <a:solidFill>
                            <a:schemeClr val="accent1">
                              <a:lumMod val="50000"/>
                            </a:schemeClr>
                          </a:solidFill>
                          <a:latin typeface="+mn-lt"/>
                          <a:ea typeface="+mn-ea"/>
                          <a:cs typeface="+mn-cs"/>
                        </a:rPr>
                        <a:t>un raffreddore</a:t>
                      </a:r>
                      <a:r>
                        <a:rPr kumimoji="0" lang="it-IT" sz="2000" kern="1200" noProof="0" dirty="0" smtClean="0">
                          <a:solidFill>
                            <a:schemeClr val="accent1">
                              <a:lumMod val="50000"/>
                            </a:schemeClr>
                          </a:solidFill>
                          <a:latin typeface="+mn-lt"/>
                          <a:ea typeface="+mn-ea"/>
                          <a:cs typeface="+mn-cs"/>
                        </a:rPr>
                        <a:t>. […]</a:t>
                      </a:r>
                    </a:p>
                    <a:p>
                      <a:pPr marL="0" algn="l" rtl="0" eaLnBrk="1" latinLnBrk="0" hangingPunct="1"/>
                      <a:r>
                        <a:rPr kumimoji="0" lang="it-IT" sz="2000" kern="1200" baseline="0" noProof="0" dirty="0" smtClean="0">
                          <a:solidFill>
                            <a:schemeClr val="accent1">
                              <a:lumMod val="50000"/>
                            </a:schemeClr>
                          </a:solidFill>
                          <a:latin typeface="+mn-lt"/>
                          <a:ea typeface="+mn-ea"/>
                          <a:cs typeface="+mn-cs"/>
                        </a:rPr>
                        <a:t> </a:t>
                      </a:r>
                      <a:r>
                        <a:rPr kumimoji="0" lang="it-IT" sz="2000" b="1" kern="1200" noProof="0" dirty="0" smtClean="0">
                          <a:solidFill>
                            <a:schemeClr val="accent1">
                              <a:lumMod val="50000"/>
                            </a:schemeClr>
                          </a:solidFill>
                          <a:latin typeface="+mn-lt"/>
                          <a:ea typeface="+mn-ea"/>
                          <a:cs typeface="+mn-cs"/>
                        </a:rPr>
                        <a:t>Aveva ragione.</a:t>
                      </a:r>
                      <a:r>
                        <a:rPr kumimoji="0" lang="it-IT" sz="2000" b="1" kern="1200" baseline="0" noProof="0" dirty="0" smtClean="0">
                          <a:solidFill>
                            <a:schemeClr val="accent1">
                              <a:lumMod val="50000"/>
                            </a:schemeClr>
                          </a:solidFill>
                          <a:latin typeface="+mn-lt"/>
                          <a:ea typeface="+mn-ea"/>
                          <a:cs typeface="+mn-cs"/>
                        </a:rPr>
                        <a:t>  </a:t>
                      </a:r>
                      <a:r>
                        <a:rPr lang="it-IT" dirty="0" smtClean="0">
                          <a:solidFill>
                            <a:schemeClr val="accent1">
                              <a:lumMod val="50000"/>
                            </a:schemeClr>
                          </a:solidFill>
                        </a:rPr>
                        <a:t>(Trad. A. Zevi)</a:t>
                      </a:r>
                      <a:endParaRPr lang="it-IT" dirty="0">
                        <a:solidFill>
                          <a:schemeClr val="accent1">
                            <a:lumMod val="50000"/>
                          </a:schemeClr>
                        </a:solidFill>
                      </a:endParaRPr>
                    </a:p>
                  </a:txBody>
                  <a:tcPr/>
                </a:tc>
              </a:tr>
              <a:tr h="674976">
                <a:tc>
                  <a:txBody>
                    <a:bodyPr/>
                    <a:lstStyle/>
                    <a:p>
                      <a:pPr marL="0" algn="ctr" rtl="0" eaLnBrk="1" latinLnBrk="0" hangingPunct="1"/>
                      <a:r>
                        <a:rPr kumimoji="0" lang="it-IT" sz="2400" b="1" i="1" kern="1200" dirty="0" smtClean="0">
                          <a:solidFill>
                            <a:schemeClr val="accent1">
                              <a:lumMod val="50000"/>
                            </a:schemeClr>
                          </a:solidFill>
                          <a:latin typeface="+mn-lt"/>
                          <a:ea typeface="+mn-ea"/>
                          <a:cs typeface="+mn-cs"/>
                        </a:rPr>
                        <a:t>Effetto</a:t>
                      </a:r>
                    </a:p>
                  </a:txBody>
                  <a:tcPr/>
                </a:tc>
                <a:tc>
                  <a:txBody>
                    <a:bodyPr/>
                    <a:lstStyle/>
                    <a:p>
                      <a:pPr marL="0" algn="ctr" rtl="0" eaLnBrk="1" latinLnBrk="0" hangingPunct="1"/>
                      <a:r>
                        <a:rPr lang="it-IT" dirty="0" smtClean="0"/>
                        <a:t> </a:t>
                      </a:r>
                      <a:r>
                        <a:rPr kumimoji="0" lang="it-IT" sz="2400" b="1" i="1" kern="1200" dirty="0" smtClean="0">
                          <a:solidFill>
                            <a:schemeClr val="accent1">
                              <a:lumMod val="50000"/>
                            </a:schemeClr>
                          </a:solidFill>
                          <a:latin typeface="+mn-lt"/>
                          <a:ea typeface="+mn-ea"/>
                          <a:cs typeface="+mn-cs"/>
                        </a:rPr>
                        <a:t>Causa</a:t>
                      </a:r>
                    </a:p>
                  </a:txBody>
                  <a:tcPr/>
                </a:tc>
              </a:tr>
              <a:tr h="809638">
                <a:tc>
                  <a:txBody>
                    <a:bodyPr/>
                    <a:lstStyle/>
                    <a:p>
                      <a:r>
                        <a:rPr lang="fr-FR" sz="2000" noProof="0" dirty="0" smtClean="0">
                          <a:solidFill>
                            <a:schemeClr val="accent1">
                              <a:lumMod val="50000"/>
                            </a:schemeClr>
                          </a:solidFill>
                        </a:rPr>
                        <a:t>Il était petit et </a:t>
                      </a:r>
                      <a:r>
                        <a:rPr lang="fr-FR" sz="2000" b="1" noProof="0" dirty="0" smtClean="0">
                          <a:solidFill>
                            <a:schemeClr val="accent1">
                              <a:lumMod val="50000"/>
                            </a:schemeClr>
                          </a:solidFill>
                        </a:rPr>
                        <a:t>rond</a:t>
                      </a:r>
                      <a:r>
                        <a:rPr lang="fr-FR" sz="2000" noProof="0" dirty="0" smtClean="0">
                          <a:solidFill>
                            <a:schemeClr val="accent1">
                              <a:lumMod val="50000"/>
                            </a:schemeClr>
                          </a:solidFill>
                        </a:rPr>
                        <a:t>, assez jeune, les cheveux soigneusement </a:t>
                      </a:r>
                      <a:r>
                        <a:rPr lang="fr-FR" sz="2000" b="1" noProof="0" dirty="0" smtClean="0">
                          <a:solidFill>
                            <a:schemeClr val="accent1">
                              <a:lumMod val="50000"/>
                            </a:schemeClr>
                          </a:solidFill>
                        </a:rPr>
                        <a:t>collés</a:t>
                      </a:r>
                      <a:r>
                        <a:rPr lang="fr-FR" sz="2000" noProof="0" dirty="0" smtClean="0">
                          <a:solidFill>
                            <a:schemeClr val="accent1">
                              <a:lumMod val="50000"/>
                            </a:schemeClr>
                          </a:solidFill>
                        </a:rPr>
                        <a:t>.</a:t>
                      </a:r>
                    </a:p>
                    <a:p>
                      <a:r>
                        <a:rPr lang="fr-FR" sz="2000" noProof="0" dirty="0" smtClean="0">
                          <a:solidFill>
                            <a:schemeClr val="accent1">
                              <a:lumMod val="50000"/>
                            </a:schemeClr>
                          </a:solidFill>
                        </a:rPr>
                        <a:t>(A. Camus, </a:t>
                      </a:r>
                      <a:r>
                        <a:rPr lang="fr-FR" sz="2000" i="1" baseline="0" noProof="0" dirty="0" smtClean="0">
                          <a:solidFill>
                            <a:schemeClr val="accent1">
                              <a:lumMod val="50000"/>
                            </a:schemeClr>
                          </a:solidFill>
                        </a:rPr>
                        <a:t>L’étranger</a:t>
                      </a:r>
                      <a:r>
                        <a:rPr lang="fr-FR" sz="2000" noProof="0" dirty="0" smtClean="0"/>
                        <a:t>)</a:t>
                      </a:r>
                      <a:endParaRPr lang="fr-FR" sz="2000" noProof="0" dirty="0"/>
                    </a:p>
                  </a:txBody>
                  <a:tcPr/>
                </a:tc>
                <a:tc>
                  <a:txBody>
                    <a:bodyPr/>
                    <a:lstStyle/>
                    <a:p>
                      <a:r>
                        <a:rPr lang="it-IT" sz="2000" dirty="0" smtClean="0">
                          <a:solidFill>
                            <a:schemeClr val="accent1">
                              <a:lumMod val="50000"/>
                            </a:schemeClr>
                          </a:solidFill>
                        </a:rPr>
                        <a:t>Era piccolo, </a:t>
                      </a:r>
                      <a:r>
                        <a:rPr lang="it-IT" sz="2000" b="1" dirty="0" smtClean="0">
                          <a:solidFill>
                            <a:schemeClr val="accent1">
                              <a:lumMod val="50000"/>
                            </a:schemeClr>
                          </a:solidFill>
                        </a:rPr>
                        <a:t>grassoccio</a:t>
                      </a:r>
                      <a:r>
                        <a:rPr lang="it-IT" sz="2000" dirty="0" smtClean="0">
                          <a:solidFill>
                            <a:schemeClr val="accent1">
                              <a:lumMod val="50000"/>
                            </a:schemeClr>
                          </a:solidFill>
                        </a:rPr>
                        <a:t>, abbastanza giovane, i capelli </a:t>
                      </a:r>
                      <a:r>
                        <a:rPr lang="it-IT" sz="2000" b="1" dirty="0" smtClean="0">
                          <a:solidFill>
                            <a:schemeClr val="accent1">
                              <a:lumMod val="50000"/>
                            </a:schemeClr>
                          </a:solidFill>
                        </a:rPr>
                        <a:t>impomatati</a:t>
                      </a:r>
                      <a:r>
                        <a:rPr lang="it-IT" sz="2000" dirty="0" smtClean="0">
                          <a:solidFill>
                            <a:schemeClr val="accent1">
                              <a:lumMod val="50000"/>
                            </a:schemeClr>
                          </a:solidFill>
                        </a:rPr>
                        <a:t> con cura.</a:t>
                      </a:r>
                    </a:p>
                    <a:p>
                      <a:r>
                        <a:rPr lang="it-IT" sz="2000" dirty="0" smtClean="0">
                          <a:solidFill>
                            <a:schemeClr val="accent1">
                              <a:lumMod val="50000"/>
                            </a:schemeClr>
                          </a:solidFill>
                        </a:rPr>
                        <a:t>(Trad. A. Zevi)</a:t>
                      </a:r>
                    </a:p>
                    <a:p>
                      <a:endParaRPr lang="it-IT" dirty="0"/>
                    </a:p>
                  </a:txBody>
                  <a:tcPr/>
                </a:tc>
              </a:tr>
            </a:tbl>
          </a:graphicData>
        </a:graphic>
      </p:graphicFrame>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79512" y="228600"/>
            <a:ext cx="8784976" cy="824136"/>
          </a:xfrm>
        </p:spPr>
        <p:txBody>
          <a:bodyPr>
            <a:normAutofit fontScale="90000"/>
          </a:bodyPr>
          <a:lstStyle/>
          <a:p>
            <a:r>
              <a:rPr lang="it-IT" sz="2800" b="1" dirty="0" smtClean="0"/>
              <a:t>Contenuto/contenitore e contenitore /contenuto</a:t>
            </a:r>
            <a:endParaRPr lang="it-IT" sz="2800" b="1" dirty="0"/>
          </a:p>
        </p:txBody>
      </p:sp>
      <p:sp>
        <p:nvSpPr>
          <p:cNvPr id="3" name="Segnaposto piè di pagina 2"/>
          <p:cNvSpPr>
            <a:spLocks noGrp="1"/>
          </p:cNvSpPr>
          <p:nvPr>
            <p:ph type="ftr" sz="quarter" idx="11"/>
          </p:nvPr>
        </p:nvSpPr>
        <p:spPr/>
        <p:txBody>
          <a:bodyPr/>
          <a:lstStyle/>
          <a:p>
            <a:r>
              <a:rPr lang="it-IT" smtClean="0"/>
              <a:t>Alessandrini Sabrina _ Università di Macerata</a:t>
            </a:r>
            <a:endParaRPr lang="it-IT"/>
          </a:p>
        </p:txBody>
      </p:sp>
      <p:sp>
        <p:nvSpPr>
          <p:cNvPr id="4" name="Segnaposto numero diapositiva 3"/>
          <p:cNvSpPr>
            <a:spLocks noGrp="1"/>
          </p:cNvSpPr>
          <p:nvPr>
            <p:ph type="sldNum" sz="quarter" idx="12"/>
          </p:nvPr>
        </p:nvSpPr>
        <p:spPr/>
        <p:txBody>
          <a:bodyPr/>
          <a:lstStyle/>
          <a:p>
            <a:fld id="{8E1BA9F5-FEC7-449B-9A77-1FA26A0B8BD4}" type="slidenum">
              <a:rPr lang="it-IT" smtClean="0"/>
              <a:pPr/>
              <a:t>48</a:t>
            </a:fld>
            <a:endParaRPr lang="it-IT"/>
          </a:p>
        </p:txBody>
      </p:sp>
      <p:graphicFrame>
        <p:nvGraphicFramePr>
          <p:cNvPr id="6" name="Segnaposto contenuto 5"/>
          <p:cNvGraphicFramePr>
            <a:graphicFrameLocks noGrp="1"/>
          </p:cNvGraphicFramePr>
          <p:nvPr>
            <p:ph sz="quarter" idx="1"/>
          </p:nvPr>
        </p:nvGraphicFramePr>
        <p:xfrm>
          <a:off x="301625" y="1527175"/>
          <a:ext cx="8504238" cy="4638129"/>
        </p:xfrm>
        <a:graphic>
          <a:graphicData uri="http://schemas.openxmlformats.org/drawingml/2006/table">
            <a:tbl>
              <a:tblPr firstRow="1" bandRow="1">
                <a:tableStyleId>{5C22544A-7EE6-4342-B048-85BDC9FD1C3A}</a:tableStyleId>
              </a:tblPr>
              <a:tblGrid>
                <a:gridCol w="4252119"/>
                <a:gridCol w="4252119"/>
              </a:tblGrid>
              <a:tr h="646114">
                <a:tc>
                  <a:txBody>
                    <a:bodyPr/>
                    <a:lstStyle/>
                    <a:p>
                      <a:pPr algn="ctr"/>
                      <a:r>
                        <a:rPr lang="it-IT" dirty="0" smtClean="0">
                          <a:solidFill>
                            <a:schemeClr val="accent1">
                              <a:lumMod val="50000"/>
                            </a:schemeClr>
                          </a:solidFill>
                        </a:rPr>
                        <a:t>CONTENUTO</a:t>
                      </a:r>
                      <a:endParaRPr lang="it-IT" dirty="0">
                        <a:solidFill>
                          <a:schemeClr val="accent1">
                            <a:lumMod val="50000"/>
                          </a:schemeClr>
                        </a:solidFill>
                      </a:endParaRPr>
                    </a:p>
                  </a:txBody>
                  <a:tcPr>
                    <a:solidFill>
                      <a:schemeClr val="accent1">
                        <a:lumMod val="20000"/>
                        <a:lumOff val="80000"/>
                      </a:schemeClr>
                    </a:solidFill>
                  </a:tcPr>
                </a:tc>
                <a:tc>
                  <a:txBody>
                    <a:bodyPr/>
                    <a:lstStyle/>
                    <a:p>
                      <a:pPr marL="0" algn="ctr" rtl="0" eaLnBrk="1" latinLnBrk="0" hangingPunct="1"/>
                      <a:r>
                        <a:rPr kumimoji="0" lang="it-IT" b="1" kern="1200" dirty="0" smtClean="0">
                          <a:solidFill>
                            <a:schemeClr val="accent1">
                              <a:lumMod val="50000"/>
                            </a:schemeClr>
                          </a:solidFill>
                          <a:latin typeface="+mn-lt"/>
                          <a:ea typeface="+mn-ea"/>
                          <a:cs typeface="+mn-cs"/>
                        </a:rPr>
                        <a:t>CONTENITORE</a:t>
                      </a:r>
                    </a:p>
                  </a:txBody>
                  <a:tcPr>
                    <a:solidFill>
                      <a:schemeClr val="accent1">
                        <a:lumMod val="20000"/>
                        <a:lumOff val="80000"/>
                      </a:schemeClr>
                    </a:solidFill>
                  </a:tcPr>
                </a:tc>
              </a:tr>
              <a:tr h="1663648">
                <a:tc>
                  <a:txBody>
                    <a:bodyPr/>
                    <a:lstStyle/>
                    <a:p>
                      <a:r>
                        <a:rPr lang="fr-FR" sz="2800" noProof="0" dirty="0" smtClean="0">
                          <a:solidFill>
                            <a:schemeClr val="accent1">
                              <a:lumMod val="50000"/>
                            </a:schemeClr>
                          </a:solidFill>
                        </a:rPr>
                        <a:t>Tu vas me payer </a:t>
                      </a:r>
                      <a:r>
                        <a:rPr lang="fr-FR" sz="2800" b="1" noProof="0" dirty="0" smtClean="0">
                          <a:solidFill>
                            <a:schemeClr val="accent1">
                              <a:lumMod val="50000"/>
                            </a:schemeClr>
                          </a:solidFill>
                        </a:rPr>
                        <a:t>l’eau d’</a:t>
                      </a:r>
                      <a:r>
                        <a:rPr lang="fr-FR" sz="2800" b="1" noProof="0" dirty="0" err="1" smtClean="0">
                          <a:solidFill>
                            <a:schemeClr val="accent1">
                              <a:lumMod val="50000"/>
                            </a:schemeClr>
                          </a:solidFill>
                        </a:rPr>
                        <a:t>aff</a:t>
                      </a:r>
                      <a:r>
                        <a:rPr lang="fr-FR" sz="2800" b="1" noProof="0" dirty="0" smtClean="0">
                          <a:solidFill>
                            <a:schemeClr val="accent1">
                              <a:lumMod val="50000"/>
                            </a:schemeClr>
                          </a:solidFill>
                        </a:rPr>
                        <a:t>.</a:t>
                      </a:r>
                    </a:p>
                    <a:p>
                      <a:r>
                        <a:rPr lang="fr-FR" sz="2000" noProof="0" dirty="0" smtClean="0">
                          <a:solidFill>
                            <a:schemeClr val="accent1">
                              <a:lumMod val="50000"/>
                            </a:schemeClr>
                          </a:solidFill>
                        </a:rPr>
                        <a:t>(E. Sue. </a:t>
                      </a:r>
                      <a:r>
                        <a:rPr lang="fr-FR" sz="2000" i="1" noProof="0" dirty="0" smtClean="0">
                          <a:solidFill>
                            <a:schemeClr val="accent1">
                              <a:lumMod val="50000"/>
                            </a:schemeClr>
                          </a:solidFill>
                        </a:rPr>
                        <a:t>Les mystères de Paris</a:t>
                      </a:r>
                      <a:r>
                        <a:rPr lang="fr-FR" sz="2000" noProof="0" dirty="0" smtClean="0">
                          <a:solidFill>
                            <a:schemeClr val="accent1">
                              <a:lumMod val="50000"/>
                            </a:schemeClr>
                          </a:solidFill>
                        </a:rPr>
                        <a:t>)</a:t>
                      </a:r>
                      <a:endParaRPr lang="fr-FR" sz="2000" noProof="0" dirty="0">
                        <a:solidFill>
                          <a:schemeClr val="accent1">
                            <a:lumMod val="50000"/>
                          </a:schemeClr>
                        </a:solidFill>
                      </a:endParaRPr>
                    </a:p>
                  </a:txBody>
                  <a:tcPr/>
                </a:tc>
                <a:tc>
                  <a:txBody>
                    <a:bodyPr/>
                    <a:lstStyle/>
                    <a:p>
                      <a:r>
                        <a:rPr lang="it-IT" sz="2800" dirty="0" smtClean="0">
                          <a:solidFill>
                            <a:schemeClr val="accent1">
                              <a:lumMod val="50000"/>
                            </a:schemeClr>
                          </a:solidFill>
                        </a:rPr>
                        <a:t>Vieni a pagarmi </a:t>
                      </a:r>
                      <a:r>
                        <a:rPr lang="it-IT" sz="2800" b="1" dirty="0" smtClean="0">
                          <a:solidFill>
                            <a:schemeClr val="accent1">
                              <a:lumMod val="50000"/>
                            </a:schemeClr>
                          </a:solidFill>
                        </a:rPr>
                        <a:t>un bicchiere</a:t>
                      </a:r>
                    </a:p>
                    <a:p>
                      <a:r>
                        <a:rPr lang="it-IT" sz="2000" dirty="0" smtClean="0">
                          <a:solidFill>
                            <a:schemeClr val="accent1">
                              <a:lumMod val="50000"/>
                            </a:schemeClr>
                          </a:solidFill>
                        </a:rPr>
                        <a:t>(Trad. G. Ferrari</a:t>
                      </a:r>
                      <a:r>
                        <a:rPr lang="it-IT" sz="2000" baseline="0" dirty="0" smtClean="0">
                          <a:solidFill>
                            <a:schemeClr val="accent1">
                              <a:lumMod val="50000"/>
                            </a:schemeClr>
                          </a:solidFill>
                        </a:rPr>
                        <a:t> </a:t>
                      </a:r>
                      <a:r>
                        <a:rPr lang="it-IT" sz="2000" baseline="0" dirty="0" err="1" smtClean="0">
                          <a:solidFill>
                            <a:schemeClr val="accent1">
                              <a:lumMod val="50000"/>
                            </a:schemeClr>
                          </a:solidFill>
                        </a:rPr>
                        <a:t>Baldareschi</a:t>
                      </a:r>
                      <a:r>
                        <a:rPr lang="it-IT" sz="2000" baseline="0" dirty="0" smtClean="0">
                          <a:solidFill>
                            <a:schemeClr val="accent1">
                              <a:lumMod val="50000"/>
                            </a:schemeClr>
                          </a:solidFill>
                        </a:rPr>
                        <a:t>)</a:t>
                      </a:r>
                      <a:endParaRPr lang="it-IT" sz="2000" dirty="0">
                        <a:solidFill>
                          <a:schemeClr val="accent1">
                            <a:lumMod val="50000"/>
                          </a:schemeClr>
                        </a:solidFill>
                      </a:endParaRPr>
                    </a:p>
                  </a:txBody>
                  <a:tcPr/>
                </a:tc>
              </a:tr>
              <a:tr h="680374">
                <a:tc>
                  <a:txBody>
                    <a:bodyPr/>
                    <a:lstStyle/>
                    <a:p>
                      <a:pPr algn="ctr"/>
                      <a:r>
                        <a:rPr kumimoji="0" lang="fr-FR" b="1" kern="1200" noProof="0" smtClean="0">
                          <a:solidFill>
                            <a:schemeClr val="accent1">
                              <a:lumMod val="50000"/>
                            </a:schemeClr>
                          </a:solidFill>
                          <a:latin typeface="+mn-lt"/>
                          <a:ea typeface="+mn-ea"/>
                          <a:cs typeface="+mn-cs"/>
                        </a:rPr>
                        <a:t>CONTENITORE</a:t>
                      </a:r>
                      <a:endParaRPr lang="fr-FR" b="1" noProof="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b="1" dirty="0" smtClean="0">
                          <a:solidFill>
                            <a:schemeClr val="accent1">
                              <a:lumMod val="50000"/>
                            </a:schemeClr>
                          </a:solidFill>
                        </a:rPr>
                        <a:t>CONTENUTO</a:t>
                      </a:r>
                    </a:p>
                    <a:p>
                      <a:pPr algn="ctr"/>
                      <a:endParaRPr lang="it-IT" b="1" dirty="0"/>
                    </a:p>
                  </a:txBody>
                  <a:tcPr/>
                </a:tc>
              </a:tr>
              <a:tr h="1647993">
                <a:tc>
                  <a:txBody>
                    <a:bodyPr/>
                    <a:lstStyle/>
                    <a:p>
                      <a:r>
                        <a:rPr lang="fr-FR" sz="2800" b="1" noProof="0" dirty="0" smtClean="0">
                          <a:solidFill>
                            <a:schemeClr val="accent1">
                              <a:lumMod val="50000"/>
                            </a:schemeClr>
                          </a:solidFill>
                        </a:rPr>
                        <a:t>Tout l’atelier </a:t>
                      </a:r>
                      <a:r>
                        <a:rPr lang="fr-FR" sz="2800" noProof="0" dirty="0" smtClean="0">
                          <a:solidFill>
                            <a:schemeClr val="accent1">
                              <a:lumMod val="50000"/>
                            </a:schemeClr>
                          </a:solidFill>
                        </a:rPr>
                        <a:t>bûchait ferme, </a:t>
                      </a:r>
                      <a:r>
                        <a:rPr lang="fr-FR" sz="2800" b="0" noProof="0" dirty="0" smtClean="0">
                          <a:solidFill>
                            <a:schemeClr val="accent1">
                              <a:lumMod val="50000"/>
                            </a:schemeClr>
                          </a:solidFill>
                        </a:rPr>
                        <a:t>tapait dur.</a:t>
                      </a:r>
                    </a:p>
                    <a:p>
                      <a:r>
                        <a:rPr lang="fr-FR" noProof="0" dirty="0" smtClean="0">
                          <a:solidFill>
                            <a:schemeClr val="accent1">
                              <a:lumMod val="50000"/>
                            </a:schemeClr>
                          </a:solidFill>
                        </a:rPr>
                        <a:t>(E.</a:t>
                      </a:r>
                      <a:r>
                        <a:rPr lang="fr-FR" baseline="0" noProof="0" dirty="0" smtClean="0">
                          <a:solidFill>
                            <a:schemeClr val="accent1">
                              <a:lumMod val="50000"/>
                            </a:schemeClr>
                          </a:solidFill>
                        </a:rPr>
                        <a:t> Zola. </a:t>
                      </a:r>
                      <a:r>
                        <a:rPr lang="fr-FR" i="1" baseline="0" noProof="0" dirty="0" smtClean="0">
                          <a:solidFill>
                            <a:schemeClr val="accent1">
                              <a:lumMod val="50000"/>
                            </a:schemeClr>
                          </a:solidFill>
                        </a:rPr>
                        <a:t>L’</a:t>
                      </a:r>
                      <a:r>
                        <a:rPr lang="fr-FR" i="1" baseline="0" noProof="0" dirty="0" err="1" smtClean="0">
                          <a:solidFill>
                            <a:schemeClr val="accent1">
                              <a:lumMod val="50000"/>
                            </a:schemeClr>
                          </a:solidFill>
                        </a:rPr>
                        <a:t>Assomoir</a:t>
                      </a:r>
                      <a:r>
                        <a:rPr lang="fr-FR" baseline="0" noProof="0" dirty="0" smtClean="0">
                          <a:solidFill>
                            <a:schemeClr val="accent1">
                              <a:lumMod val="50000"/>
                            </a:schemeClr>
                          </a:solidFill>
                        </a:rPr>
                        <a:t>)</a:t>
                      </a:r>
                      <a:endParaRPr lang="fr-FR" noProof="0" dirty="0">
                        <a:solidFill>
                          <a:schemeClr val="accent1">
                            <a:lumMod val="50000"/>
                          </a:schemeClr>
                        </a:solidFill>
                      </a:endParaRPr>
                    </a:p>
                  </a:txBody>
                  <a:tcPr/>
                </a:tc>
                <a:tc>
                  <a:txBody>
                    <a:bodyPr/>
                    <a:lstStyle/>
                    <a:p>
                      <a:r>
                        <a:rPr lang="it-IT" sz="2800" b="1" dirty="0" smtClean="0">
                          <a:solidFill>
                            <a:schemeClr val="accent1">
                              <a:lumMod val="50000"/>
                            </a:schemeClr>
                          </a:solidFill>
                        </a:rPr>
                        <a:t>Tutte le operaie</a:t>
                      </a:r>
                      <a:r>
                        <a:rPr lang="it-IT" sz="2800" b="1" baseline="0" dirty="0" smtClean="0">
                          <a:solidFill>
                            <a:schemeClr val="accent1">
                              <a:lumMod val="50000"/>
                            </a:schemeClr>
                          </a:solidFill>
                        </a:rPr>
                        <a:t> </a:t>
                      </a:r>
                      <a:r>
                        <a:rPr lang="it-IT" sz="2800" baseline="0" dirty="0" smtClean="0">
                          <a:solidFill>
                            <a:schemeClr val="accent1">
                              <a:lumMod val="50000"/>
                            </a:schemeClr>
                          </a:solidFill>
                        </a:rPr>
                        <a:t>[…] lavoravano forte, battevano sodo.</a:t>
                      </a:r>
                    </a:p>
                    <a:p>
                      <a:r>
                        <a:rPr lang="it-IT" baseline="0" dirty="0" smtClean="0">
                          <a:solidFill>
                            <a:schemeClr val="accent1">
                              <a:lumMod val="50000"/>
                            </a:schemeClr>
                          </a:solidFill>
                        </a:rPr>
                        <a:t>(Trad. E. </a:t>
                      </a:r>
                      <a:r>
                        <a:rPr lang="it-IT" baseline="0" dirty="0" err="1" smtClean="0">
                          <a:solidFill>
                            <a:schemeClr val="accent1">
                              <a:lumMod val="50000"/>
                            </a:schemeClr>
                          </a:solidFill>
                        </a:rPr>
                        <a:t>Venzi</a:t>
                      </a:r>
                      <a:r>
                        <a:rPr lang="it-IT" baseline="0" dirty="0" smtClean="0">
                          <a:solidFill>
                            <a:schemeClr val="accent1">
                              <a:lumMod val="50000"/>
                            </a:schemeClr>
                          </a:solidFill>
                        </a:rPr>
                        <a:t>)</a:t>
                      </a:r>
                      <a:endParaRPr lang="it-IT" dirty="0">
                        <a:solidFill>
                          <a:schemeClr val="accent1">
                            <a:lumMod val="50000"/>
                          </a:schemeClr>
                        </a:solidFill>
                      </a:endParaRPr>
                    </a:p>
                  </a:txBody>
                  <a:tcPr/>
                </a:tc>
              </a:tr>
            </a:tbl>
          </a:graphicData>
        </a:graphic>
      </p:graphicFrame>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t>La metonimia sensoriale</a:t>
            </a:r>
            <a:endParaRPr lang="it-IT" b="1" dirty="0"/>
          </a:p>
        </p:txBody>
      </p:sp>
      <p:sp>
        <p:nvSpPr>
          <p:cNvPr id="3" name="Segnaposto piè di pagina 2"/>
          <p:cNvSpPr>
            <a:spLocks noGrp="1"/>
          </p:cNvSpPr>
          <p:nvPr>
            <p:ph type="ftr" sz="quarter" idx="11"/>
          </p:nvPr>
        </p:nvSpPr>
        <p:spPr/>
        <p:txBody>
          <a:bodyPr/>
          <a:lstStyle/>
          <a:p>
            <a:r>
              <a:rPr lang="it-IT" smtClean="0"/>
              <a:t>Alessandrini Sabrina _ Università di Macerata</a:t>
            </a:r>
            <a:endParaRPr lang="it-IT"/>
          </a:p>
        </p:txBody>
      </p:sp>
      <p:sp>
        <p:nvSpPr>
          <p:cNvPr id="4" name="Segnaposto numero diapositiva 3"/>
          <p:cNvSpPr>
            <a:spLocks noGrp="1"/>
          </p:cNvSpPr>
          <p:nvPr>
            <p:ph type="sldNum" sz="quarter" idx="12"/>
          </p:nvPr>
        </p:nvSpPr>
        <p:spPr/>
        <p:txBody>
          <a:bodyPr/>
          <a:lstStyle/>
          <a:p>
            <a:fld id="{8E1BA9F5-FEC7-449B-9A77-1FA26A0B8BD4}" type="slidenum">
              <a:rPr lang="it-IT" smtClean="0"/>
              <a:pPr/>
              <a:t>49</a:t>
            </a:fld>
            <a:endParaRPr lang="it-IT"/>
          </a:p>
        </p:txBody>
      </p:sp>
      <p:sp>
        <p:nvSpPr>
          <p:cNvPr id="5" name="Segnaposto contenuto 4"/>
          <p:cNvSpPr>
            <a:spLocks noGrp="1"/>
          </p:cNvSpPr>
          <p:nvPr>
            <p:ph sz="quarter" idx="1"/>
          </p:nvPr>
        </p:nvSpPr>
        <p:spPr>
          <a:xfrm>
            <a:off x="179512" y="1340768"/>
            <a:ext cx="8784976" cy="5040560"/>
          </a:xfrm>
        </p:spPr>
        <p:txBody>
          <a:bodyPr/>
          <a:lstStyle/>
          <a:p>
            <a:pPr>
              <a:buNone/>
            </a:pPr>
            <a:r>
              <a:rPr lang="it-IT" dirty="0" smtClean="0">
                <a:solidFill>
                  <a:schemeClr val="tx2">
                    <a:lumMod val="50000"/>
                  </a:schemeClr>
                </a:solidFill>
              </a:rPr>
              <a:t>	</a:t>
            </a:r>
            <a:r>
              <a:rPr lang="it-IT" sz="2000" dirty="0" smtClean="0">
                <a:solidFill>
                  <a:schemeClr val="tx2">
                    <a:lumMod val="50000"/>
                  </a:schemeClr>
                </a:solidFill>
              </a:rPr>
              <a:t>Il testo originale nomina una </a:t>
            </a:r>
            <a:r>
              <a:rPr lang="it-IT" sz="2000" b="1" dirty="0" smtClean="0">
                <a:solidFill>
                  <a:schemeClr val="tx2">
                    <a:lumMod val="50000"/>
                  </a:schemeClr>
                </a:solidFill>
              </a:rPr>
              <a:t>caratteristica</a:t>
            </a:r>
            <a:r>
              <a:rPr lang="it-IT" sz="2000" dirty="0" smtClean="0">
                <a:solidFill>
                  <a:schemeClr val="tx2">
                    <a:lumMod val="50000"/>
                  </a:schemeClr>
                </a:solidFill>
              </a:rPr>
              <a:t> di un oggetto e il testo tradotto un’</a:t>
            </a:r>
            <a:r>
              <a:rPr lang="it-IT" sz="2000" b="1" dirty="0" smtClean="0">
                <a:solidFill>
                  <a:schemeClr val="tx2">
                    <a:lumMod val="50000"/>
                  </a:schemeClr>
                </a:solidFill>
              </a:rPr>
              <a:t>altra caratteristica </a:t>
            </a:r>
            <a:r>
              <a:rPr lang="it-IT" sz="2000" dirty="0" smtClean="0">
                <a:solidFill>
                  <a:schemeClr val="tx2">
                    <a:lumMod val="50000"/>
                  </a:schemeClr>
                </a:solidFill>
              </a:rPr>
              <a:t>dello stesso oggetto. </a:t>
            </a:r>
          </a:p>
          <a:p>
            <a:pPr>
              <a:buNone/>
            </a:pPr>
            <a:endParaRPr lang="it-IT" dirty="0" smtClean="0">
              <a:solidFill>
                <a:schemeClr val="tx2">
                  <a:lumMod val="50000"/>
                </a:schemeClr>
              </a:solidFill>
            </a:endParaRPr>
          </a:p>
        </p:txBody>
      </p:sp>
      <p:graphicFrame>
        <p:nvGraphicFramePr>
          <p:cNvPr id="7" name="Tabella 6"/>
          <p:cNvGraphicFramePr>
            <a:graphicFrameLocks noGrp="1"/>
          </p:cNvGraphicFramePr>
          <p:nvPr/>
        </p:nvGraphicFramePr>
        <p:xfrm>
          <a:off x="179512" y="2132854"/>
          <a:ext cx="8784976" cy="4517064"/>
        </p:xfrm>
        <a:graphic>
          <a:graphicData uri="http://schemas.openxmlformats.org/drawingml/2006/table">
            <a:tbl>
              <a:tblPr firstRow="1" bandRow="1">
                <a:tableStyleId>{5C22544A-7EE6-4342-B048-85BDC9FD1C3A}</a:tableStyleId>
              </a:tblPr>
              <a:tblGrid>
                <a:gridCol w="4392488"/>
                <a:gridCol w="4392488"/>
              </a:tblGrid>
              <a:tr h="387958">
                <a:tc>
                  <a:txBody>
                    <a:bodyPr/>
                    <a:lstStyle/>
                    <a:p>
                      <a:pPr algn="ctr"/>
                      <a:r>
                        <a:rPr lang="it-IT" sz="1800" b="1" dirty="0" smtClean="0">
                          <a:solidFill>
                            <a:schemeClr val="bg1"/>
                          </a:solidFill>
                        </a:rPr>
                        <a:t>caratteristica</a:t>
                      </a:r>
                      <a:endParaRPr lang="it-IT" sz="1800" dirty="0">
                        <a:solidFill>
                          <a:schemeClr val="bg1"/>
                        </a:solidFill>
                      </a:endParaRPr>
                    </a:p>
                  </a:txBody>
                  <a:tcPr/>
                </a:tc>
                <a:tc>
                  <a:txBody>
                    <a:bodyPr/>
                    <a:lstStyle/>
                    <a:p>
                      <a:pPr algn="ctr"/>
                      <a:r>
                        <a:rPr lang="it-IT" sz="1800" b="1" dirty="0" smtClean="0">
                          <a:solidFill>
                            <a:schemeClr val="bg1"/>
                          </a:solidFill>
                        </a:rPr>
                        <a:t>altra caratteristica </a:t>
                      </a:r>
                      <a:endParaRPr lang="it-IT" sz="1800" dirty="0">
                        <a:solidFill>
                          <a:schemeClr val="bg1"/>
                        </a:solidFill>
                      </a:endParaRPr>
                    </a:p>
                  </a:txBody>
                  <a:tcPr/>
                </a:tc>
              </a:tr>
              <a:tr h="629466">
                <a:tc>
                  <a:txBody>
                    <a:bodyPr/>
                    <a:lstStyle/>
                    <a:p>
                      <a:r>
                        <a:rPr lang="fr-FR" sz="1800" noProof="0" dirty="0" smtClean="0">
                          <a:solidFill>
                            <a:schemeClr val="accent1">
                              <a:lumMod val="50000"/>
                            </a:schemeClr>
                          </a:solidFill>
                        </a:rPr>
                        <a:t>Son </a:t>
                      </a:r>
                      <a:r>
                        <a:rPr lang="fr-FR" sz="1800" b="1" noProof="0" dirty="0" smtClean="0">
                          <a:solidFill>
                            <a:schemeClr val="accent1">
                              <a:lumMod val="50000"/>
                            </a:schemeClr>
                          </a:solidFill>
                        </a:rPr>
                        <a:t>bleu de chauffe </a:t>
                      </a:r>
                      <a:r>
                        <a:rPr lang="fr-FR" sz="1800" noProof="0" dirty="0" smtClean="0">
                          <a:solidFill>
                            <a:schemeClr val="accent1">
                              <a:lumMod val="50000"/>
                            </a:schemeClr>
                          </a:solidFill>
                        </a:rPr>
                        <a:t>fumait dans la chaleur  </a:t>
                      </a:r>
                      <a:r>
                        <a:rPr lang="fr-FR" sz="1400" noProof="0" dirty="0" smtClean="0">
                          <a:solidFill>
                            <a:schemeClr val="accent1">
                              <a:lumMod val="50000"/>
                            </a:schemeClr>
                          </a:solidFill>
                        </a:rPr>
                        <a:t>(Camus, </a:t>
                      </a:r>
                      <a:r>
                        <a:rPr lang="fr-FR" sz="1400" i="1" noProof="0" dirty="0" smtClean="0">
                          <a:solidFill>
                            <a:schemeClr val="accent1">
                              <a:lumMod val="50000"/>
                            </a:schemeClr>
                          </a:solidFill>
                        </a:rPr>
                        <a:t>L’étranger</a:t>
                      </a:r>
                      <a:r>
                        <a:rPr lang="fr-FR" sz="1400" noProof="0" dirty="0" smtClean="0">
                          <a:solidFill>
                            <a:schemeClr val="accent1">
                              <a:lumMod val="50000"/>
                            </a:schemeClr>
                          </a:solidFill>
                        </a:rPr>
                        <a:t>)</a:t>
                      </a:r>
                      <a:endParaRPr lang="fr-FR" sz="1400" noProof="0" dirty="0">
                        <a:solidFill>
                          <a:schemeClr val="accent1">
                            <a:lumMod val="50000"/>
                          </a:schemeClr>
                        </a:solidFill>
                      </a:endParaRPr>
                    </a:p>
                  </a:txBody>
                  <a:tcPr/>
                </a:tc>
                <a:tc>
                  <a:txBody>
                    <a:bodyPr/>
                    <a:lstStyle/>
                    <a:p>
                      <a:r>
                        <a:rPr lang="it-IT" sz="1800" dirty="0" smtClean="0">
                          <a:solidFill>
                            <a:schemeClr val="accent1">
                              <a:lumMod val="50000"/>
                            </a:schemeClr>
                          </a:solidFill>
                        </a:rPr>
                        <a:t>La sua </a:t>
                      </a:r>
                      <a:r>
                        <a:rPr lang="it-IT" sz="1800" b="1" dirty="0" smtClean="0">
                          <a:solidFill>
                            <a:schemeClr val="accent1">
                              <a:lumMod val="50000"/>
                            </a:schemeClr>
                          </a:solidFill>
                        </a:rPr>
                        <a:t>tuta </a:t>
                      </a:r>
                      <a:r>
                        <a:rPr lang="it-IT" sz="1800" dirty="0" smtClean="0">
                          <a:solidFill>
                            <a:schemeClr val="accent1">
                              <a:lumMod val="50000"/>
                            </a:schemeClr>
                          </a:solidFill>
                        </a:rPr>
                        <a:t>fumava nell’aria calda. </a:t>
                      </a:r>
                    </a:p>
                    <a:p>
                      <a:r>
                        <a:rPr lang="it-IT" sz="1400" dirty="0" smtClean="0">
                          <a:solidFill>
                            <a:schemeClr val="accent1">
                              <a:lumMod val="50000"/>
                            </a:schemeClr>
                          </a:solidFill>
                        </a:rPr>
                        <a:t>(Trad. A. Zevi)</a:t>
                      </a:r>
                      <a:endParaRPr lang="it-IT" sz="1400" dirty="0">
                        <a:solidFill>
                          <a:schemeClr val="accent1">
                            <a:lumMod val="50000"/>
                          </a:schemeClr>
                        </a:solidFill>
                      </a:endParaRPr>
                    </a:p>
                  </a:txBody>
                  <a:tcPr/>
                </a:tc>
              </a:tr>
              <a:tr h="689415">
                <a:tc>
                  <a:txBody>
                    <a:bodyPr/>
                    <a:lstStyle/>
                    <a:p>
                      <a:r>
                        <a:rPr lang="fr-FR" sz="1800" noProof="0" dirty="0" smtClean="0">
                          <a:solidFill>
                            <a:schemeClr val="accent1">
                              <a:lumMod val="50000"/>
                            </a:schemeClr>
                          </a:solidFill>
                        </a:rPr>
                        <a:t>Elle prit la boule de </a:t>
                      </a:r>
                      <a:r>
                        <a:rPr lang="fr-FR" sz="1800" b="1" noProof="0" dirty="0" smtClean="0">
                          <a:solidFill>
                            <a:schemeClr val="accent1">
                              <a:lumMod val="50000"/>
                            </a:schemeClr>
                          </a:solidFill>
                        </a:rPr>
                        <a:t>bleu</a:t>
                      </a:r>
                      <a:r>
                        <a:rPr lang="fr-FR" sz="1800" noProof="0" dirty="0" smtClean="0">
                          <a:solidFill>
                            <a:schemeClr val="accent1">
                              <a:lumMod val="50000"/>
                            </a:schemeClr>
                          </a:solidFill>
                        </a:rPr>
                        <a:t> et le morceau de savon.</a:t>
                      </a:r>
                      <a:r>
                        <a:rPr lang="fr-FR" sz="1800" baseline="0" noProof="0" dirty="0" smtClean="0">
                          <a:solidFill>
                            <a:schemeClr val="accent1">
                              <a:lumMod val="50000"/>
                            </a:schemeClr>
                          </a:solidFill>
                        </a:rPr>
                        <a:t>  </a:t>
                      </a:r>
                      <a:r>
                        <a:rPr lang="fr-FR" sz="1400" noProof="0" dirty="0" smtClean="0">
                          <a:solidFill>
                            <a:schemeClr val="accent1">
                              <a:lumMod val="50000"/>
                            </a:schemeClr>
                          </a:solidFill>
                        </a:rPr>
                        <a:t>(E. Zola, </a:t>
                      </a:r>
                      <a:r>
                        <a:rPr lang="fr-FR" sz="1400" i="1" noProof="0" dirty="0" smtClean="0">
                          <a:solidFill>
                            <a:schemeClr val="accent1">
                              <a:lumMod val="50000"/>
                            </a:schemeClr>
                          </a:solidFill>
                        </a:rPr>
                        <a:t>L’</a:t>
                      </a:r>
                      <a:r>
                        <a:rPr lang="fr-FR" sz="1400" i="1" noProof="0" dirty="0" err="1" smtClean="0">
                          <a:solidFill>
                            <a:schemeClr val="accent1">
                              <a:lumMod val="50000"/>
                            </a:schemeClr>
                          </a:solidFill>
                        </a:rPr>
                        <a:t>Assomoir</a:t>
                      </a:r>
                      <a:r>
                        <a:rPr lang="fr-FR" sz="1400" noProof="0" dirty="0" smtClean="0">
                          <a:solidFill>
                            <a:schemeClr val="accent1">
                              <a:lumMod val="50000"/>
                            </a:schemeClr>
                          </a:solidFill>
                        </a:rPr>
                        <a:t>)</a:t>
                      </a:r>
                      <a:endParaRPr lang="fr-FR" sz="1400" noProof="0" dirty="0">
                        <a:solidFill>
                          <a:schemeClr val="accent1">
                            <a:lumMod val="50000"/>
                          </a:schemeClr>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2000" dirty="0" smtClean="0">
                          <a:solidFill>
                            <a:schemeClr val="accent1">
                              <a:lumMod val="50000"/>
                            </a:schemeClr>
                          </a:solidFill>
                        </a:rPr>
                        <a:t>Prese la bottiglia d</a:t>
                      </a:r>
                      <a:r>
                        <a:rPr lang="it-IT" sz="2000" b="1" dirty="0" smtClean="0">
                          <a:solidFill>
                            <a:schemeClr val="accent1">
                              <a:lumMod val="50000"/>
                            </a:schemeClr>
                          </a:solidFill>
                        </a:rPr>
                        <a:t>’indaco</a:t>
                      </a:r>
                      <a:r>
                        <a:rPr lang="it-IT" sz="2000" dirty="0" smtClean="0">
                          <a:solidFill>
                            <a:schemeClr val="accent1">
                              <a:lumMod val="50000"/>
                            </a:schemeClr>
                          </a:solidFill>
                        </a:rPr>
                        <a:t> e il pezzo di sapone. </a:t>
                      </a:r>
                      <a:r>
                        <a:rPr lang="it-IT" sz="2000" baseline="0" dirty="0" smtClean="0">
                          <a:solidFill>
                            <a:schemeClr val="accent1">
                              <a:lumMod val="50000"/>
                            </a:schemeClr>
                          </a:solidFill>
                        </a:rPr>
                        <a:t> </a:t>
                      </a:r>
                      <a:r>
                        <a:rPr lang="it-IT" sz="1400" dirty="0" smtClean="0">
                          <a:solidFill>
                            <a:schemeClr val="accent1">
                              <a:lumMod val="50000"/>
                            </a:schemeClr>
                          </a:solidFill>
                        </a:rPr>
                        <a:t>(Trad. A. Zevi)</a:t>
                      </a:r>
                    </a:p>
                  </a:txBody>
                  <a:tcPr/>
                </a:tc>
              </a:tr>
              <a:tr h="959186">
                <a:tc>
                  <a:txBody>
                    <a:bodyPr/>
                    <a:lstStyle/>
                    <a:p>
                      <a:r>
                        <a:rPr lang="fr-FR" sz="1800" noProof="0" dirty="0" smtClean="0">
                          <a:solidFill>
                            <a:schemeClr val="accent1">
                              <a:lumMod val="50000"/>
                            </a:schemeClr>
                          </a:solidFill>
                        </a:rPr>
                        <a:t>Il a commandé un </a:t>
                      </a:r>
                      <a:r>
                        <a:rPr lang="fr-FR" sz="1800" b="1" noProof="0" dirty="0" smtClean="0">
                          <a:solidFill>
                            <a:schemeClr val="accent1">
                              <a:lumMod val="50000"/>
                            </a:schemeClr>
                          </a:solidFill>
                        </a:rPr>
                        <a:t>lit de 140 </a:t>
                      </a:r>
                      <a:r>
                        <a:rPr lang="fr-FR" sz="1800" noProof="0" dirty="0" smtClean="0">
                          <a:solidFill>
                            <a:schemeClr val="accent1">
                              <a:lumMod val="50000"/>
                            </a:schemeClr>
                          </a:solidFill>
                        </a:rPr>
                        <a:t>au rayon meuble </a:t>
                      </a:r>
                    </a:p>
                    <a:p>
                      <a:r>
                        <a:rPr lang="fr-FR" sz="1400" noProof="0" dirty="0" smtClean="0">
                          <a:solidFill>
                            <a:schemeClr val="accent1">
                              <a:lumMod val="50000"/>
                            </a:schemeClr>
                          </a:solidFill>
                        </a:rPr>
                        <a:t>(D. Pennac.</a:t>
                      </a:r>
                      <a:r>
                        <a:rPr lang="fr-FR" sz="1400" baseline="0" noProof="0" dirty="0" smtClean="0">
                          <a:solidFill>
                            <a:schemeClr val="accent1">
                              <a:lumMod val="50000"/>
                            </a:schemeClr>
                          </a:solidFill>
                        </a:rPr>
                        <a:t> </a:t>
                      </a:r>
                      <a:r>
                        <a:rPr lang="fr-FR" sz="1400" i="1" baseline="0" noProof="0" dirty="0" smtClean="0">
                          <a:solidFill>
                            <a:schemeClr val="accent1">
                              <a:lumMod val="50000"/>
                            </a:schemeClr>
                          </a:solidFill>
                        </a:rPr>
                        <a:t>Au bonheur des orgues</a:t>
                      </a:r>
                      <a:r>
                        <a:rPr lang="fr-FR" sz="1400" baseline="0" noProof="0" dirty="0" smtClean="0">
                          <a:solidFill>
                            <a:schemeClr val="accent1">
                              <a:lumMod val="50000"/>
                            </a:schemeClr>
                          </a:solidFill>
                        </a:rPr>
                        <a:t>)</a:t>
                      </a:r>
                      <a:endParaRPr lang="fr-FR" sz="1400" noProof="0" dirty="0">
                        <a:solidFill>
                          <a:schemeClr val="accent1">
                            <a:lumMod val="50000"/>
                          </a:schemeClr>
                        </a:solidFill>
                      </a:endParaRPr>
                    </a:p>
                  </a:txBody>
                  <a:tcPr/>
                </a:tc>
                <a:tc>
                  <a:txBody>
                    <a:bodyPr/>
                    <a:lstStyle/>
                    <a:p>
                      <a:r>
                        <a:rPr lang="it-IT" sz="2000" dirty="0" smtClean="0">
                          <a:solidFill>
                            <a:schemeClr val="accent1">
                              <a:lumMod val="50000"/>
                            </a:schemeClr>
                          </a:solidFill>
                        </a:rPr>
                        <a:t>Ha ordinato </a:t>
                      </a:r>
                      <a:r>
                        <a:rPr lang="it-IT" sz="2000" b="1" dirty="0" smtClean="0">
                          <a:solidFill>
                            <a:schemeClr val="accent1">
                              <a:lumMod val="50000"/>
                            </a:schemeClr>
                          </a:solidFill>
                        </a:rPr>
                        <a:t>un letto da una piazza e mezzo</a:t>
                      </a:r>
                      <a:r>
                        <a:rPr lang="it-IT" sz="2000" dirty="0" smtClean="0">
                          <a:solidFill>
                            <a:schemeClr val="accent1">
                              <a:lumMod val="50000"/>
                            </a:schemeClr>
                          </a:solidFill>
                        </a:rPr>
                        <a:t> al reparto mobili. </a:t>
                      </a:r>
                    </a:p>
                    <a:p>
                      <a:r>
                        <a:rPr lang="it-IT" sz="1400" dirty="0" smtClean="0">
                          <a:solidFill>
                            <a:schemeClr val="accent1">
                              <a:lumMod val="50000"/>
                            </a:schemeClr>
                          </a:solidFill>
                        </a:rPr>
                        <a:t>(Trad. Y. </a:t>
                      </a:r>
                      <a:r>
                        <a:rPr lang="it-IT" sz="1400" dirty="0" err="1" smtClean="0">
                          <a:solidFill>
                            <a:schemeClr val="accent1">
                              <a:lumMod val="50000"/>
                            </a:schemeClr>
                          </a:solidFill>
                        </a:rPr>
                        <a:t>Mellaouah</a:t>
                      </a:r>
                      <a:r>
                        <a:rPr lang="it-IT" sz="1400" dirty="0" smtClean="0">
                          <a:solidFill>
                            <a:schemeClr val="accent1">
                              <a:lumMod val="50000"/>
                            </a:schemeClr>
                          </a:solidFill>
                        </a:rPr>
                        <a:t>)</a:t>
                      </a:r>
                      <a:endParaRPr lang="it-IT" sz="1400" dirty="0">
                        <a:solidFill>
                          <a:schemeClr val="accent1">
                            <a:lumMod val="50000"/>
                          </a:schemeClr>
                        </a:solidFill>
                      </a:endParaRPr>
                    </a:p>
                  </a:txBody>
                  <a:tcPr/>
                </a:tc>
              </a:tr>
              <a:tr h="629466">
                <a:tc>
                  <a:txBody>
                    <a:bodyPr/>
                    <a:lstStyle/>
                    <a:p>
                      <a:r>
                        <a:rPr lang="it-IT" noProof="0" dirty="0" smtClean="0">
                          <a:solidFill>
                            <a:schemeClr val="accent1">
                              <a:lumMod val="50000"/>
                            </a:schemeClr>
                          </a:solidFill>
                        </a:rPr>
                        <a:t>[portò] l’imbarcazione </a:t>
                      </a:r>
                      <a:r>
                        <a:rPr lang="it-IT" b="1" noProof="0" dirty="0" smtClean="0">
                          <a:solidFill>
                            <a:schemeClr val="accent1">
                              <a:lumMod val="50000"/>
                            </a:schemeClr>
                          </a:solidFill>
                        </a:rPr>
                        <a:t>fuori dell’acqua bassa della riva. </a:t>
                      </a:r>
                      <a:r>
                        <a:rPr lang="it-IT" sz="1400" b="0" noProof="0" dirty="0" smtClean="0">
                          <a:solidFill>
                            <a:schemeClr val="accent1">
                              <a:lumMod val="50000"/>
                            </a:schemeClr>
                          </a:solidFill>
                        </a:rPr>
                        <a:t>(A. Moravia </a:t>
                      </a:r>
                      <a:r>
                        <a:rPr lang="it-IT" sz="1400" b="0" i="1" noProof="0" dirty="0" smtClean="0">
                          <a:solidFill>
                            <a:schemeClr val="accent1">
                              <a:lumMod val="50000"/>
                            </a:schemeClr>
                          </a:solidFill>
                        </a:rPr>
                        <a:t>Agostino</a:t>
                      </a:r>
                      <a:r>
                        <a:rPr lang="it-IT" sz="1400" b="0" noProof="0" dirty="0" smtClean="0">
                          <a:solidFill>
                            <a:schemeClr val="accent1">
                              <a:lumMod val="50000"/>
                            </a:schemeClr>
                          </a:solidFill>
                        </a:rPr>
                        <a:t>)</a:t>
                      </a:r>
                      <a:endParaRPr lang="it-IT" sz="1400" b="0" noProof="0" dirty="0">
                        <a:solidFill>
                          <a:schemeClr val="accent1">
                            <a:lumMod val="50000"/>
                          </a:schemeClr>
                        </a:solidFill>
                      </a:endParaRPr>
                    </a:p>
                  </a:txBody>
                  <a:tcPr/>
                </a:tc>
                <a:tc>
                  <a:txBody>
                    <a:bodyPr/>
                    <a:lstStyle/>
                    <a:p>
                      <a:r>
                        <a:rPr lang="fr-FR" noProof="0" dirty="0" smtClean="0">
                          <a:solidFill>
                            <a:schemeClr val="accent1">
                              <a:lumMod val="50000"/>
                            </a:schemeClr>
                          </a:solidFill>
                        </a:rPr>
                        <a:t>[il conduisit] l’embarcation</a:t>
                      </a:r>
                      <a:r>
                        <a:rPr lang="fr-FR" baseline="0" noProof="0" dirty="0" smtClean="0">
                          <a:solidFill>
                            <a:schemeClr val="accent1">
                              <a:lumMod val="50000"/>
                            </a:schemeClr>
                          </a:solidFill>
                        </a:rPr>
                        <a:t> </a:t>
                      </a:r>
                      <a:r>
                        <a:rPr lang="fr-FR" b="1" baseline="0" noProof="0" dirty="0" smtClean="0">
                          <a:solidFill>
                            <a:schemeClr val="accent1">
                              <a:lumMod val="50000"/>
                            </a:schemeClr>
                          </a:solidFill>
                        </a:rPr>
                        <a:t>vers le large</a:t>
                      </a:r>
                      <a:r>
                        <a:rPr lang="fr-FR" baseline="0" noProof="0" dirty="0" smtClean="0">
                          <a:solidFill>
                            <a:schemeClr val="accent1">
                              <a:lumMod val="50000"/>
                            </a:schemeClr>
                          </a:solidFill>
                        </a:rPr>
                        <a:t>. </a:t>
                      </a:r>
                      <a:r>
                        <a:rPr lang="fr-FR" sz="1400" baseline="0" noProof="0" dirty="0" smtClean="0">
                          <a:solidFill>
                            <a:schemeClr val="accent1">
                              <a:lumMod val="50000"/>
                            </a:schemeClr>
                          </a:solidFill>
                        </a:rPr>
                        <a:t>(Trad. M. Arnaud)</a:t>
                      </a:r>
                      <a:endParaRPr lang="fr-FR" sz="1400" noProof="0" dirty="0">
                        <a:solidFill>
                          <a:schemeClr val="accent1">
                            <a:lumMod val="50000"/>
                          </a:schemeClr>
                        </a:solidFill>
                      </a:endParaRPr>
                    </a:p>
                  </a:txBody>
                  <a:tcPr/>
                </a:tc>
              </a:tr>
              <a:tr h="1169008">
                <a:tc>
                  <a:txBody>
                    <a:bodyPr/>
                    <a:lstStyle/>
                    <a:p>
                      <a:r>
                        <a:rPr lang="it-IT" noProof="0" dirty="0" smtClean="0">
                          <a:solidFill>
                            <a:schemeClr val="accent1">
                              <a:lumMod val="50000"/>
                            </a:schemeClr>
                          </a:solidFill>
                        </a:rPr>
                        <a:t>Quello che vedo, </a:t>
                      </a:r>
                      <a:r>
                        <a:rPr lang="it-IT" b="1" noProof="0" dirty="0" smtClean="0">
                          <a:solidFill>
                            <a:schemeClr val="accent1">
                              <a:lumMod val="50000"/>
                            </a:schemeClr>
                          </a:solidFill>
                        </a:rPr>
                        <a:t>fuori dal portone girevole</a:t>
                      </a:r>
                      <a:r>
                        <a:rPr lang="it-IT" noProof="0" dirty="0" smtClean="0">
                          <a:solidFill>
                            <a:schemeClr val="accent1">
                              <a:lumMod val="50000"/>
                            </a:schemeClr>
                          </a:solidFill>
                        </a:rPr>
                        <a:t> […], era impensabile solo due ore fa. </a:t>
                      </a:r>
                    </a:p>
                    <a:p>
                      <a:r>
                        <a:rPr lang="it-IT" noProof="0" dirty="0" smtClean="0">
                          <a:solidFill>
                            <a:schemeClr val="accent1">
                              <a:lumMod val="50000"/>
                            </a:schemeClr>
                          </a:solidFill>
                        </a:rPr>
                        <a:t>(</a:t>
                      </a:r>
                      <a:r>
                        <a:rPr lang="it-IT" sz="1400" noProof="0" dirty="0" smtClean="0">
                          <a:solidFill>
                            <a:schemeClr val="accent1">
                              <a:lumMod val="50000"/>
                            </a:schemeClr>
                          </a:solidFill>
                        </a:rPr>
                        <a:t>S. Veronesi. </a:t>
                      </a:r>
                      <a:r>
                        <a:rPr lang="it-IT" sz="1400" i="1" noProof="0" dirty="0" smtClean="0">
                          <a:solidFill>
                            <a:schemeClr val="accent1">
                              <a:lumMod val="50000"/>
                            </a:schemeClr>
                          </a:solidFill>
                        </a:rPr>
                        <a:t>La cena più buona delle nostre vite</a:t>
                      </a:r>
                      <a:r>
                        <a:rPr lang="it-IT" noProof="0" dirty="0" smtClean="0">
                          <a:solidFill>
                            <a:schemeClr val="accent1">
                              <a:lumMod val="50000"/>
                            </a:schemeClr>
                          </a:solidFill>
                        </a:rPr>
                        <a:t>)</a:t>
                      </a:r>
                      <a:endParaRPr lang="it-IT" noProof="0" dirty="0">
                        <a:solidFill>
                          <a:schemeClr val="accent1">
                            <a:lumMod val="50000"/>
                          </a:schemeClr>
                        </a:solidFill>
                      </a:endParaRPr>
                    </a:p>
                  </a:txBody>
                  <a:tcPr/>
                </a:tc>
                <a:tc>
                  <a:txBody>
                    <a:bodyPr/>
                    <a:lstStyle/>
                    <a:p>
                      <a:r>
                        <a:rPr lang="fr-FR" noProof="0" dirty="0" smtClean="0">
                          <a:solidFill>
                            <a:schemeClr val="accent1">
                              <a:lumMod val="50000"/>
                            </a:schemeClr>
                          </a:solidFill>
                        </a:rPr>
                        <a:t>Ce que je vois, </a:t>
                      </a:r>
                      <a:r>
                        <a:rPr lang="fr-FR" b="1" noProof="0" dirty="0" smtClean="0">
                          <a:solidFill>
                            <a:schemeClr val="accent1">
                              <a:lumMod val="50000"/>
                            </a:schemeClr>
                          </a:solidFill>
                        </a:rPr>
                        <a:t>après avoir</a:t>
                      </a:r>
                      <a:r>
                        <a:rPr lang="fr-FR" b="1" baseline="0" noProof="0" dirty="0" smtClean="0">
                          <a:solidFill>
                            <a:schemeClr val="accent1">
                              <a:lumMod val="50000"/>
                            </a:schemeClr>
                          </a:solidFill>
                        </a:rPr>
                        <a:t> franchi la porte à tambour </a:t>
                      </a:r>
                      <a:r>
                        <a:rPr lang="fr-FR" baseline="0" noProof="0" dirty="0" smtClean="0">
                          <a:solidFill>
                            <a:schemeClr val="accent1">
                              <a:lumMod val="50000"/>
                            </a:schemeClr>
                          </a:solidFill>
                        </a:rPr>
                        <a:t>[…], était impensable seulement il y a deux heures. </a:t>
                      </a:r>
                    </a:p>
                    <a:p>
                      <a:r>
                        <a:rPr lang="fr-FR" sz="1400" baseline="0" noProof="0" dirty="0" smtClean="0">
                          <a:solidFill>
                            <a:schemeClr val="accent1">
                              <a:lumMod val="50000"/>
                            </a:schemeClr>
                          </a:solidFill>
                        </a:rPr>
                        <a:t>(Trad. M. van </a:t>
                      </a:r>
                      <a:r>
                        <a:rPr lang="fr-FR" sz="1400" baseline="0" noProof="0" dirty="0" err="1" smtClean="0">
                          <a:solidFill>
                            <a:schemeClr val="accent1">
                              <a:lumMod val="50000"/>
                            </a:schemeClr>
                          </a:solidFill>
                        </a:rPr>
                        <a:t>Geertruyden</a:t>
                      </a:r>
                      <a:r>
                        <a:rPr lang="fr-FR" sz="1400" baseline="0" noProof="0" dirty="0" smtClean="0">
                          <a:solidFill>
                            <a:schemeClr val="accent1">
                              <a:lumMod val="50000"/>
                            </a:schemeClr>
                          </a:solidFill>
                        </a:rPr>
                        <a:t>)</a:t>
                      </a:r>
                      <a:endParaRPr lang="fr-FR" sz="1400" noProof="0" dirty="0">
                        <a:solidFill>
                          <a:schemeClr val="accent1">
                            <a:lumMod val="50000"/>
                          </a:schemeClr>
                        </a:solidFill>
                      </a:endParaRPr>
                    </a:p>
                  </a:txBody>
                  <a:tcPr/>
                </a:tc>
              </a:tr>
            </a:tbl>
          </a:graphicData>
        </a:graphic>
      </p:graphicFrame>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t>La metonimia simbolo</a:t>
            </a:r>
            <a:endParaRPr lang="it-IT" dirty="0"/>
          </a:p>
        </p:txBody>
      </p:sp>
      <p:sp>
        <p:nvSpPr>
          <p:cNvPr id="3" name="Segnaposto piè di pagina 2"/>
          <p:cNvSpPr>
            <a:spLocks noGrp="1"/>
          </p:cNvSpPr>
          <p:nvPr>
            <p:ph type="ftr" sz="quarter" idx="11"/>
          </p:nvPr>
        </p:nvSpPr>
        <p:spPr/>
        <p:txBody>
          <a:bodyPr/>
          <a:lstStyle/>
          <a:p>
            <a:r>
              <a:rPr lang="it-IT" smtClean="0"/>
              <a:t>Alessandrini Sabrina _ Università di Macerata</a:t>
            </a:r>
            <a:endParaRPr lang="it-IT"/>
          </a:p>
        </p:txBody>
      </p:sp>
      <p:sp>
        <p:nvSpPr>
          <p:cNvPr id="4" name="Segnaposto numero diapositiva 3"/>
          <p:cNvSpPr>
            <a:spLocks noGrp="1"/>
          </p:cNvSpPr>
          <p:nvPr>
            <p:ph type="sldNum" sz="quarter" idx="12"/>
          </p:nvPr>
        </p:nvSpPr>
        <p:spPr/>
        <p:txBody>
          <a:bodyPr/>
          <a:lstStyle/>
          <a:p>
            <a:fld id="{8E1BA9F5-FEC7-449B-9A77-1FA26A0B8BD4}" type="slidenum">
              <a:rPr lang="it-IT" smtClean="0"/>
              <a:pPr/>
              <a:t>50</a:t>
            </a:fld>
            <a:endParaRPr lang="it-IT"/>
          </a:p>
        </p:txBody>
      </p:sp>
      <p:sp>
        <p:nvSpPr>
          <p:cNvPr id="5" name="Segnaposto contenuto 4"/>
          <p:cNvSpPr>
            <a:spLocks noGrp="1"/>
          </p:cNvSpPr>
          <p:nvPr>
            <p:ph sz="quarter" idx="1"/>
          </p:nvPr>
        </p:nvSpPr>
        <p:spPr/>
        <p:txBody>
          <a:bodyPr/>
          <a:lstStyle/>
          <a:p>
            <a:pPr>
              <a:buNone/>
            </a:pPr>
            <a:r>
              <a:rPr lang="it-IT" sz="2000" dirty="0" smtClean="0">
                <a:solidFill>
                  <a:schemeClr val="tx2">
                    <a:lumMod val="50000"/>
                  </a:schemeClr>
                </a:solidFill>
              </a:rPr>
              <a:t>Quando una </a:t>
            </a:r>
            <a:r>
              <a:rPr lang="it-IT" sz="2000" b="1" dirty="0" smtClean="0">
                <a:solidFill>
                  <a:schemeClr val="tx2">
                    <a:lumMod val="50000"/>
                  </a:schemeClr>
                </a:solidFill>
              </a:rPr>
              <a:t>persona</a:t>
            </a:r>
            <a:r>
              <a:rPr lang="it-IT" sz="2000" dirty="0" smtClean="0">
                <a:solidFill>
                  <a:schemeClr val="tx2">
                    <a:lumMod val="50000"/>
                  </a:schemeClr>
                </a:solidFill>
              </a:rPr>
              <a:t>, una </a:t>
            </a:r>
            <a:r>
              <a:rPr lang="it-IT" sz="2000" b="1" dirty="0" smtClean="0">
                <a:solidFill>
                  <a:schemeClr val="tx2">
                    <a:lumMod val="50000"/>
                  </a:schemeClr>
                </a:solidFill>
              </a:rPr>
              <a:t>cosa</a:t>
            </a:r>
            <a:r>
              <a:rPr lang="it-IT" sz="2000" dirty="0" smtClean="0">
                <a:solidFill>
                  <a:schemeClr val="tx2">
                    <a:lumMod val="50000"/>
                  </a:schemeClr>
                </a:solidFill>
              </a:rPr>
              <a:t>, un </a:t>
            </a:r>
            <a:r>
              <a:rPr lang="it-IT" sz="2000" b="1" dirty="0" smtClean="0">
                <a:solidFill>
                  <a:schemeClr val="tx2">
                    <a:lumMod val="50000"/>
                  </a:schemeClr>
                </a:solidFill>
              </a:rPr>
              <a:t>concetto</a:t>
            </a:r>
            <a:r>
              <a:rPr lang="it-IT" sz="2000" dirty="0" smtClean="0">
                <a:solidFill>
                  <a:schemeClr val="tx2">
                    <a:lumMod val="50000"/>
                  </a:schemeClr>
                </a:solidFill>
              </a:rPr>
              <a:t> sono </a:t>
            </a:r>
            <a:r>
              <a:rPr lang="it-IT" sz="2000" b="1" dirty="0" smtClean="0">
                <a:solidFill>
                  <a:schemeClr val="tx2">
                    <a:lumMod val="50000"/>
                  </a:schemeClr>
                </a:solidFill>
              </a:rPr>
              <a:t>simboleggiati da una loro caratteristica.</a:t>
            </a:r>
          </a:p>
          <a:p>
            <a:pPr>
              <a:buNone/>
            </a:pPr>
            <a:r>
              <a:rPr lang="it-IT" sz="2000" b="1" dirty="0" smtClean="0">
                <a:solidFill>
                  <a:schemeClr val="tx2">
                    <a:lumMod val="50000"/>
                  </a:schemeClr>
                </a:solidFill>
              </a:rPr>
              <a:t>Riguarda prevalentemente:</a:t>
            </a:r>
            <a:endParaRPr lang="it-IT" sz="2000" dirty="0" smtClean="0">
              <a:solidFill>
                <a:schemeClr val="tx2">
                  <a:lumMod val="50000"/>
                </a:schemeClr>
              </a:solidFill>
            </a:endParaRPr>
          </a:p>
          <a:p>
            <a:r>
              <a:rPr lang="it-IT" sz="2000" b="1" dirty="0" smtClean="0">
                <a:solidFill>
                  <a:schemeClr val="tx2">
                    <a:lumMod val="50000"/>
                  </a:schemeClr>
                </a:solidFill>
              </a:rPr>
              <a:t>Possessore / oggetto posseduto. </a:t>
            </a:r>
            <a:endParaRPr lang="it-IT" sz="2000" dirty="0" smtClean="0">
              <a:solidFill>
                <a:schemeClr val="tx2">
                  <a:lumMod val="50000"/>
                </a:schemeClr>
              </a:solidFill>
            </a:endParaRPr>
          </a:p>
          <a:p>
            <a:r>
              <a:rPr lang="it-IT" sz="2000" b="1" dirty="0" smtClean="0">
                <a:solidFill>
                  <a:schemeClr val="tx2">
                    <a:lumMod val="50000"/>
                  </a:schemeClr>
                </a:solidFill>
              </a:rPr>
              <a:t>Mestiere / strumento </a:t>
            </a:r>
            <a:r>
              <a:rPr lang="it-IT" sz="2000" dirty="0" smtClean="0">
                <a:solidFill>
                  <a:schemeClr val="tx2">
                    <a:lumMod val="50000"/>
                  </a:schemeClr>
                </a:solidFill>
              </a:rPr>
              <a:t>o</a:t>
            </a:r>
            <a:r>
              <a:rPr lang="it-IT" sz="2000" b="1" dirty="0" smtClean="0">
                <a:solidFill>
                  <a:schemeClr val="tx2">
                    <a:lumMod val="50000"/>
                  </a:schemeClr>
                </a:solidFill>
              </a:rPr>
              <a:t> uniforme </a:t>
            </a:r>
            <a:r>
              <a:rPr lang="it-IT" sz="2000" dirty="0" smtClean="0">
                <a:solidFill>
                  <a:schemeClr val="tx2">
                    <a:lumMod val="50000"/>
                  </a:schemeClr>
                </a:solidFill>
              </a:rPr>
              <a:t>del mestiere.</a:t>
            </a:r>
          </a:p>
          <a:p>
            <a:r>
              <a:rPr lang="it-IT" sz="2000" b="1" dirty="0" smtClean="0">
                <a:solidFill>
                  <a:schemeClr val="tx2">
                    <a:lumMod val="50000"/>
                  </a:schemeClr>
                </a:solidFill>
              </a:rPr>
              <a:t>Sentimento</a:t>
            </a:r>
            <a:r>
              <a:rPr lang="it-IT" sz="2000" dirty="0" smtClean="0">
                <a:solidFill>
                  <a:schemeClr val="tx2">
                    <a:lumMod val="50000"/>
                  </a:schemeClr>
                </a:solidFill>
              </a:rPr>
              <a:t> o </a:t>
            </a:r>
            <a:r>
              <a:rPr lang="it-IT" sz="2000" b="1" dirty="0" smtClean="0">
                <a:solidFill>
                  <a:schemeClr val="tx2">
                    <a:lumMod val="50000"/>
                  </a:schemeClr>
                </a:solidFill>
              </a:rPr>
              <a:t>opinione</a:t>
            </a:r>
            <a:r>
              <a:rPr lang="it-IT" sz="2000" dirty="0" smtClean="0">
                <a:solidFill>
                  <a:schemeClr val="tx2">
                    <a:lumMod val="50000"/>
                  </a:schemeClr>
                </a:solidFill>
              </a:rPr>
              <a:t>/ </a:t>
            </a:r>
            <a:r>
              <a:rPr lang="it-IT" sz="2000" b="1" dirty="0" smtClean="0">
                <a:solidFill>
                  <a:schemeClr val="tx2">
                    <a:lumMod val="50000"/>
                  </a:schemeClr>
                </a:solidFill>
              </a:rPr>
              <a:t>parte del corpo ad essi legate</a:t>
            </a:r>
          </a:p>
          <a:p>
            <a:pPr>
              <a:buNone/>
            </a:pPr>
            <a:endParaRPr lang="it-IT" b="1" dirty="0" smtClean="0">
              <a:solidFill>
                <a:schemeClr val="tx2">
                  <a:lumMod val="50000"/>
                </a:schemeClr>
              </a:solidFill>
            </a:endParaRPr>
          </a:p>
        </p:txBody>
      </p:sp>
      <p:graphicFrame>
        <p:nvGraphicFramePr>
          <p:cNvPr id="6" name="Tabella 5"/>
          <p:cNvGraphicFramePr>
            <a:graphicFrameLocks noGrp="1"/>
          </p:cNvGraphicFramePr>
          <p:nvPr/>
        </p:nvGraphicFramePr>
        <p:xfrm>
          <a:off x="179512" y="3861048"/>
          <a:ext cx="8712968" cy="2247719"/>
        </p:xfrm>
        <a:graphic>
          <a:graphicData uri="http://schemas.openxmlformats.org/drawingml/2006/table">
            <a:tbl>
              <a:tblPr firstRow="1" bandRow="1">
                <a:tableStyleId>{5C22544A-7EE6-4342-B048-85BDC9FD1C3A}</a:tableStyleId>
              </a:tblPr>
              <a:tblGrid>
                <a:gridCol w="4320480"/>
                <a:gridCol w="4392488"/>
              </a:tblGrid>
              <a:tr h="122413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2000" b="0" dirty="0" smtClean="0">
                          <a:solidFill>
                            <a:schemeClr val="accent1">
                              <a:lumMod val="50000"/>
                            </a:schemeClr>
                          </a:solidFill>
                        </a:rPr>
                        <a:t>Le </a:t>
                      </a:r>
                      <a:r>
                        <a:rPr lang="it-IT" sz="2000" b="0" dirty="0" err="1" smtClean="0">
                          <a:solidFill>
                            <a:schemeClr val="accent1">
                              <a:lumMod val="50000"/>
                            </a:schemeClr>
                          </a:solidFill>
                        </a:rPr>
                        <a:t>flot</a:t>
                      </a:r>
                      <a:r>
                        <a:rPr lang="it-IT" sz="2000" b="0" dirty="0" smtClean="0">
                          <a:solidFill>
                            <a:schemeClr val="accent1">
                              <a:lumMod val="50000"/>
                            </a:schemeClr>
                          </a:solidFill>
                        </a:rPr>
                        <a:t> </a:t>
                      </a:r>
                      <a:r>
                        <a:rPr lang="it-IT" sz="2000" b="0" dirty="0" err="1" smtClean="0">
                          <a:solidFill>
                            <a:schemeClr val="accent1">
                              <a:lumMod val="50000"/>
                            </a:schemeClr>
                          </a:solidFill>
                        </a:rPr>
                        <a:t>des</a:t>
                      </a:r>
                      <a:r>
                        <a:rPr lang="it-IT" sz="2000" b="0" dirty="0" smtClean="0">
                          <a:solidFill>
                            <a:schemeClr val="accent1">
                              <a:lumMod val="50000"/>
                            </a:schemeClr>
                          </a:solidFill>
                        </a:rPr>
                        <a:t> </a:t>
                      </a:r>
                      <a:r>
                        <a:rPr lang="it-IT" sz="2000" b="1" dirty="0" err="1" smtClean="0">
                          <a:solidFill>
                            <a:schemeClr val="accent1">
                              <a:lumMod val="50000"/>
                            </a:schemeClr>
                          </a:solidFill>
                        </a:rPr>
                        <a:t>blouses</a:t>
                      </a:r>
                      <a:r>
                        <a:rPr lang="it-IT" sz="2000" b="1" dirty="0" smtClean="0">
                          <a:solidFill>
                            <a:schemeClr val="accent1">
                              <a:lumMod val="50000"/>
                            </a:schemeClr>
                          </a:solidFill>
                        </a:rPr>
                        <a:t> </a:t>
                      </a:r>
                      <a:r>
                        <a:rPr lang="it-IT" sz="2000" b="0" dirty="0" err="1" smtClean="0">
                          <a:solidFill>
                            <a:schemeClr val="accent1">
                              <a:lumMod val="50000"/>
                            </a:schemeClr>
                          </a:solidFill>
                        </a:rPr>
                        <a:t>descendant</a:t>
                      </a:r>
                      <a:r>
                        <a:rPr lang="it-IT" sz="2000" b="0" dirty="0" smtClean="0">
                          <a:solidFill>
                            <a:schemeClr val="accent1">
                              <a:lumMod val="50000"/>
                            </a:schemeClr>
                          </a:solidFill>
                        </a:rPr>
                        <a:t> </a:t>
                      </a:r>
                      <a:r>
                        <a:rPr lang="it-IT" sz="2000" b="0" dirty="0" err="1" smtClean="0">
                          <a:solidFill>
                            <a:schemeClr val="accent1">
                              <a:lumMod val="50000"/>
                            </a:schemeClr>
                          </a:solidFill>
                        </a:rPr>
                        <a:t>des</a:t>
                      </a:r>
                      <a:r>
                        <a:rPr lang="it-IT" sz="2000" b="0" dirty="0" smtClean="0">
                          <a:solidFill>
                            <a:schemeClr val="accent1">
                              <a:lumMod val="50000"/>
                            </a:schemeClr>
                          </a:solidFill>
                        </a:rPr>
                        <a:t> </a:t>
                      </a:r>
                      <a:r>
                        <a:rPr lang="it-IT" sz="2000" b="0" dirty="0" err="1" smtClean="0">
                          <a:solidFill>
                            <a:schemeClr val="accent1">
                              <a:lumMod val="50000"/>
                            </a:schemeClr>
                          </a:solidFill>
                        </a:rPr>
                        <a:t>hauteurs</a:t>
                      </a:r>
                      <a:r>
                        <a:rPr lang="it-IT" sz="2000" b="0" dirty="0" smtClean="0">
                          <a:solidFill>
                            <a:schemeClr val="accent1">
                              <a:lumMod val="50000"/>
                            </a:schemeClr>
                          </a:solidFill>
                        </a:rPr>
                        <a:t> </a:t>
                      </a:r>
                      <a:r>
                        <a:rPr lang="it-IT" sz="2000" b="0" dirty="0" err="1" smtClean="0">
                          <a:solidFill>
                            <a:schemeClr val="accent1">
                              <a:lumMod val="50000"/>
                            </a:schemeClr>
                          </a:solidFill>
                        </a:rPr>
                        <a:t>avait</a:t>
                      </a:r>
                      <a:r>
                        <a:rPr lang="it-IT" sz="2000" b="0" dirty="0" smtClean="0">
                          <a:solidFill>
                            <a:schemeClr val="accent1">
                              <a:lumMod val="50000"/>
                            </a:schemeClr>
                          </a:solidFill>
                        </a:rPr>
                        <a:t> </a:t>
                      </a:r>
                      <a:r>
                        <a:rPr lang="it-IT" sz="2000" b="0" dirty="0" err="1" smtClean="0">
                          <a:solidFill>
                            <a:schemeClr val="accent1">
                              <a:lumMod val="50000"/>
                            </a:schemeClr>
                          </a:solidFill>
                        </a:rPr>
                        <a:t>cessé</a:t>
                      </a:r>
                      <a:r>
                        <a:rPr lang="it-IT" sz="2000" b="0" dirty="0" smtClean="0">
                          <a:solidFill>
                            <a:schemeClr val="accent1">
                              <a:lumMod val="50000"/>
                            </a:schemeClr>
                          </a:solidFill>
                        </a:rPr>
                        <a:t>.</a:t>
                      </a:r>
                    </a:p>
                    <a:p>
                      <a:pPr marL="0" marR="0" indent="0" algn="l" defTabSz="914400" rtl="0" eaLnBrk="1" fontAlgn="auto" latinLnBrk="0" hangingPunct="1">
                        <a:lnSpc>
                          <a:spcPct val="100000"/>
                        </a:lnSpc>
                        <a:spcBef>
                          <a:spcPts val="0"/>
                        </a:spcBef>
                        <a:spcAft>
                          <a:spcPts val="0"/>
                        </a:spcAft>
                        <a:buClrTx/>
                        <a:buSzTx/>
                        <a:buFontTx/>
                        <a:buNone/>
                        <a:tabLst/>
                        <a:defRPr/>
                      </a:pPr>
                      <a:r>
                        <a:rPr lang="it-IT" sz="2000" b="0" baseline="0" dirty="0" smtClean="0">
                          <a:solidFill>
                            <a:schemeClr val="accent1">
                              <a:lumMod val="50000"/>
                            </a:schemeClr>
                          </a:solidFill>
                        </a:rPr>
                        <a:t> </a:t>
                      </a:r>
                      <a:r>
                        <a:rPr lang="it-IT" b="0" dirty="0" smtClean="0">
                          <a:solidFill>
                            <a:schemeClr val="accent1">
                              <a:lumMod val="50000"/>
                            </a:schemeClr>
                          </a:solidFill>
                        </a:rPr>
                        <a:t>(E. Zola. </a:t>
                      </a:r>
                      <a:r>
                        <a:rPr lang="it-IT" b="0" i="1" dirty="0" smtClean="0">
                          <a:solidFill>
                            <a:schemeClr val="accent1">
                              <a:lumMod val="50000"/>
                            </a:schemeClr>
                          </a:solidFill>
                        </a:rPr>
                        <a:t>L’</a:t>
                      </a:r>
                      <a:r>
                        <a:rPr lang="it-IT" b="0" i="1" dirty="0" err="1" smtClean="0">
                          <a:solidFill>
                            <a:schemeClr val="accent1">
                              <a:lumMod val="50000"/>
                            </a:schemeClr>
                          </a:solidFill>
                        </a:rPr>
                        <a:t>Assomoir</a:t>
                      </a:r>
                      <a:r>
                        <a:rPr lang="it-IT" b="0" dirty="0" smtClean="0">
                          <a:solidFill>
                            <a:schemeClr val="accent1">
                              <a:lumMod val="50000"/>
                            </a:schemeClr>
                          </a:solidFill>
                        </a:rPr>
                        <a:t>)</a:t>
                      </a:r>
                    </a:p>
                  </a:txBody>
                  <a:tcPr>
                    <a:solidFill>
                      <a:schemeClr val="accent1">
                        <a:lumMod val="20000"/>
                        <a:lumOff val="80000"/>
                      </a:schemeClr>
                    </a:solidFill>
                  </a:tcPr>
                </a:tc>
                <a:tc>
                  <a:txBody>
                    <a:bodyPr/>
                    <a:lstStyle/>
                    <a:p>
                      <a:r>
                        <a:rPr lang="it-IT" sz="2000" b="0" dirty="0" smtClean="0">
                          <a:solidFill>
                            <a:schemeClr val="accent1">
                              <a:lumMod val="50000"/>
                            </a:schemeClr>
                          </a:solidFill>
                        </a:rPr>
                        <a:t>La fiumana di </a:t>
                      </a:r>
                      <a:r>
                        <a:rPr lang="it-IT" sz="2000" b="1" dirty="0" smtClean="0">
                          <a:solidFill>
                            <a:schemeClr val="accent1">
                              <a:lumMod val="50000"/>
                            </a:schemeClr>
                          </a:solidFill>
                        </a:rPr>
                        <a:t>lavoratori</a:t>
                      </a:r>
                      <a:r>
                        <a:rPr lang="it-IT" sz="2000" b="0" dirty="0" smtClean="0">
                          <a:solidFill>
                            <a:schemeClr val="accent1">
                              <a:lumMod val="50000"/>
                            </a:schemeClr>
                          </a:solidFill>
                        </a:rPr>
                        <a:t> che scendeva dalla collina era cessata.</a:t>
                      </a:r>
                      <a:r>
                        <a:rPr lang="it-IT" sz="2000" b="0" baseline="0" dirty="0" smtClean="0">
                          <a:solidFill>
                            <a:schemeClr val="accent1">
                              <a:lumMod val="50000"/>
                            </a:schemeClr>
                          </a:solidFill>
                        </a:rPr>
                        <a:t> </a:t>
                      </a:r>
                      <a:r>
                        <a:rPr lang="it-IT" b="0" dirty="0" smtClean="0">
                          <a:solidFill>
                            <a:schemeClr val="accent1">
                              <a:lumMod val="50000"/>
                            </a:schemeClr>
                          </a:solidFill>
                        </a:rPr>
                        <a:t>(Trad. E. </a:t>
                      </a:r>
                      <a:r>
                        <a:rPr lang="it-IT" b="0" dirty="0" err="1" smtClean="0">
                          <a:solidFill>
                            <a:schemeClr val="accent1">
                              <a:lumMod val="50000"/>
                            </a:schemeClr>
                          </a:solidFill>
                        </a:rPr>
                        <a:t>Venzi</a:t>
                      </a:r>
                      <a:r>
                        <a:rPr lang="it-IT" b="0" dirty="0" smtClean="0">
                          <a:solidFill>
                            <a:schemeClr val="accent1">
                              <a:lumMod val="50000"/>
                            </a:schemeClr>
                          </a:solidFill>
                        </a:rPr>
                        <a:t>)</a:t>
                      </a:r>
                      <a:endParaRPr lang="it-IT" b="0" dirty="0">
                        <a:solidFill>
                          <a:schemeClr val="accent1">
                            <a:lumMod val="50000"/>
                          </a:schemeClr>
                        </a:solidFill>
                      </a:endParaRPr>
                    </a:p>
                  </a:txBody>
                  <a:tcPr>
                    <a:solidFill>
                      <a:schemeClr val="accent1">
                        <a:lumMod val="20000"/>
                        <a:lumOff val="80000"/>
                      </a:schemeClr>
                    </a:solidFill>
                  </a:tcPr>
                </a:tc>
              </a:tr>
              <a:tr h="1023583">
                <a:tc>
                  <a:txBody>
                    <a:bodyPr/>
                    <a:lstStyle/>
                    <a:p>
                      <a:r>
                        <a:rPr lang="it-IT" sz="2000" dirty="0" err="1" smtClean="0">
                          <a:solidFill>
                            <a:schemeClr val="accent1">
                              <a:lumMod val="50000"/>
                            </a:schemeClr>
                          </a:solidFill>
                        </a:rPr>
                        <a:t>Mme</a:t>
                      </a:r>
                      <a:r>
                        <a:rPr lang="it-IT" sz="2000" dirty="0" smtClean="0">
                          <a:solidFill>
                            <a:schemeClr val="accent1">
                              <a:lumMod val="50000"/>
                            </a:schemeClr>
                          </a:solidFill>
                        </a:rPr>
                        <a:t> </a:t>
                      </a:r>
                      <a:r>
                        <a:rPr lang="it-IT" sz="2000" dirty="0" err="1" smtClean="0">
                          <a:solidFill>
                            <a:schemeClr val="accent1">
                              <a:lumMod val="50000"/>
                            </a:schemeClr>
                          </a:solidFill>
                        </a:rPr>
                        <a:t>Elstir</a:t>
                      </a:r>
                      <a:r>
                        <a:rPr lang="it-IT" sz="2000" dirty="0" smtClean="0">
                          <a:solidFill>
                            <a:schemeClr val="accent1">
                              <a:lumMod val="50000"/>
                            </a:schemeClr>
                          </a:solidFill>
                        </a:rPr>
                        <a:t> </a:t>
                      </a:r>
                      <a:r>
                        <a:rPr lang="it-IT" sz="2000" dirty="0" err="1" smtClean="0">
                          <a:solidFill>
                            <a:schemeClr val="accent1">
                              <a:lumMod val="50000"/>
                            </a:schemeClr>
                          </a:solidFill>
                        </a:rPr>
                        <a:t>prit</a:t>
                      </a:r>
                      <a:r>
                        <a:rPr lang="it-IT" sz="2000" dirty="0" smtClean="0">
                          <a:solidFill>
                            <a:schemeClr val="accent1">
                              <a:lumMod val="50000"/>
                            </a:schemeClr>
                          </a:solidFill>
                        </a:rPr>
                        <a:t> </a:t>
                      </a:r>
                      <a:r>
                        <a:rPr lang="it-IT" sz="2000" b="1" dirty="0" smtClean="0">
                          <a:solidFill>
                            <a:schemeClr val="accent1">
                              <a:lumMod val="50000"/>
                            </a:schemeClr>
                          </a:solidFill>
                        </a:rPr>
                        <a:t>pour </a:t>
                      </a:r>
                      <a:r>
                        <a:rPr lang="it-IT" sz="2000" b="1" dirty="0" err="1" smtClean="0">
                          <a:solidFill>
                            <a:schemeClr val="accent1">
                              <a:lumMod val="50000"/>
                            </a:schemeClr>
                          </a:solidFill>
                        </a:rPr>
                        <a:t>moi</a:t>
                      </a:r>
                      <a:r>
                        <a:rPr lang="it-IT" sz="2000" b="1" dirty="0" smtClean="0">
                          <a:solidFill>
                            <a:schemeClr val="accent1">
                              <a:lumMod val="50000"/>
                            </a:schemeClr>
                          </a:solidFill>
                        </a:rPr>
                        <a:t> </a:t>
                      </a:r>
                      <a:r>
                        <a:rPr lang="it-IT" sz="2000" dirty="0" err="1" smtClean="0">
                          <a:solidFill>
                            <a:schemeClr val="accent1">
                              <a:lumMod val="50000"/>
                            </a:schemeClr>
                          </a:solidFill>
                        </a:rPr>
                        <a:t>aussi</a:t>
                      </a:r>
                      <a:r>
                        <a:rPr lang="it-IT" sz="2000" dirty="0" smtClean="0">
                          <a:solidFill>
                            <a:schemeClr val="accent1">
                              <a:lumMod val="50000"/>
                            </a:schemeClr>
                          </a:solidFill>
                        </a:rPr>
                        <a:t> de la </a:t>
                      </a:r>
                      <a:r>
                        <a:rPr lang="it-IT" sz="2000" dirty="0" err="1" smtClean="0">
                          <a:solidFill>
                            <a:schemeClr val="accent1">
                              <a:lumMod val="50000"/>
                            </a:schemeClr>
                          </a:solidFill>
                        </a:rPr>
                        <a:t>beauté</a:t>
                      </a:r>
                      <a:r>
                        <a:rPr lang="it-IT" sz="2000" dirty="0" smtClean="0">
                          <a:solidFill>
                            <a:schemeClr val="accent1">
                              <a:lumMod val="50000"/>
                            </a:schemeClr>
                          </a:solidFill>
                        </a:rPr>
                        <a:t>.</a:t>
                      </a:r>
                      <a:r>
                        <a:rPr lang="it-IT" sz="2000" baseline="0" dirty="0" smtClean="0">
                          <a:solidFill>
                            <a:schemeClr val="accent1">
                              <a:lumMod val="50000"/>
                            </a:schemeClr>
                          </a:solidFill>
                        </a:rPr>
                        <a:t> </a:t>
                      </a:r>
                      <a:r>
                        <a:rPr lang="it-IT" dirty="0" smtClean="0">
                          <a:solidFill>
                            <a:schemeClr val="accent1">
                              <a:lumMod val="50000"/>
                            </a:schemeClr>
                          </a:solidFill>
                        </a:rPr>
                        <a:t>(M. Proust. </a:t>
                      </a:r>
                      <a:r>
                        <a:rPr lang="it-IT" i="1" dirty="0" smtClean="0">
                          <a:solidFill>
                            <a:schemeClr val="accent1">
                              <a:lumMod val="50000"/>
                            </a:schemeClr>
                          </a:solidFill>
                        </a:rPr>
                        <a:t>A l’ombre de </a:t>
                      </a:r>
                      <a:r>
                        <a:rPr lang="it-IT" i="1" dirty="0" err="1" smtClean="0">
                          <a:solidFill>
                            <a:schemeClr val="accent1">
                              <a:lumMod val="50000"/>
                            </a:schemeClr>
                          </a:solidFill>
                        </a:rPr>
                        <a:t>jeunes</a:t>
                      </a:r>
                      <a:r>
                        <a:rPr lang="it-IT" i="1" dirty="0" smtClean="0">
                          <a:solidFill>
                            <a:schemeClr val="accent1">
                              <a:lumMod val="50000"/>
                            </a:schemeClr>
                          </a:solidFill>
                        </a:rPr>
                        <a:t> </a:t>
                      </a:r>
                      <a:r>
                        <a:rPr lang="it-IT" i="1" dirty="0" err="1" smtClean="0">
                          <a:solidFill>
                            <a:schemeClr val="accent1">
                              <a:lumMod val="50000"/>
                            </a:schemeClr>
                          </a:solidFill>
                        </a:rPr>
                        <a:t>filles</a:t>
                      </a:r>
                      <a:r>
                        <a:rPr lang="it-IT" i="1" dirty="0" smtClean="0">
                          <a:solidFill>
                            <a:schemeClr val="accent1">
                              <a:lumMod val="50000"/>
                            </a:schemeClr>
                          </a:solidFill>
                        </a:rPr>
                        <a:t> en </a:t>
                      </a:r>
                      <a:r>
                        <a:rPr lang="it-IT" i="1" dirty="0" err="1" smtClean="0">
                          <a:solidFill>
                            <a:schemeClr val="accent1">
                              <a:lumMod val="50000"/>
                            </a:schemeClr>
                          </a:solidFill>
                        </a:rPr>
                        <a:t>fleurs</a:t>
                      </a:r>
                      <a:r>
                        <a:rPr lang="it-IT" i="0" dirty="0" smtClean="0">
                          <a:solidFill>
                            <a:schemeClr val="accent1">
                              <a:lumMod val="50000"/>
                            </a:schemeClr>
                          </a:solidFill>
                        </a:rPr>
                        <a:t>)</a:t>
                      </a:r>
                      <a:endParaRPr lang="it-IT" i="0" dirty="0">
                        <a:solidFill>
                          <a:schemeClr val="accent1">
                            <a:lumMod val="50000"/>
                          </a:schemeClr>
                        </a:solidFill>
                      </a:endParaRPr>
                    </a:p>
                  </a:txBody>
                  <a:tcPr/>
                </a:tc>
                <a:tc>
                  <a:txBody>
                    <a:bodyPr/>
                    <a:lstStyle/>
                    <a:p>
                      <a:r>
                        <a:rPr lang="it-IT" sz="2000" dirty="0" smtClean="0">
                          <a:solidFill>
                            <a:schemeClr val="accent1">
                              <a:lumMod val="50000"/>
                            </a:schemeClr>
                          </a:solidFill>
                        </a:rPr>
                        <a:t>Madame </a:t>
                      </a:r>
                      <a:r>
                        <a:rPr lang="it-IT" sz="2000" dirty="0" err="1" smtClean="0">
                          <a:solidFill>
                            <a:schemeClr val="accent1">
                              <a:lumMod val="50000"/>
                            </a:schemeClr>
                          </a:solidFill>
                        </a:rPr>
                        <a:t>Elstir</a:t>
                      </a:r>
                      <a:r>
                        <a:rPr lang="it-IT" sz="2000" baseline="0" dirty="0" smtClean="0">
                          <a:solidFill>
                            <a:schemeClr val="accent1">
                              <a:lumMod val="50000"/>
                            </a:schemeClr>
                          </a:solidFill>
                        </a:rPr>
                        <a:t> acquistò una sua bellezza anche </a:t>
                      </a:r>
                      <a:r>
                        <a:rPr lang="it-IT" sz="2000" b="1" baseline="0" dirty="0" smtClean="0">
                          <a:solidFill>
                            <a:schemeClr val="accent1">
                              <a:lumMod val="50000"/>
                            </a:schemeClr>
                          </a:solidFill>
                        </a:rPr>
                        <a:t>ai miei occhi. </a:t>
                      </a:r>
                    </a:p>
                    <a:p>
                      <a:r>
                        <a:rPr lang="it-IT" baseline="0" dirty="0" smtClean="0">
                          <a:solidFill>
                            <a:schemeClr val="accent1">
                              <a:lumMod val="50000"/>
                            </a:schemeClr>
                          </a:solidFill>
                        </a:rPr>
                        <a:t>(Trad. G. </a:t>
                      </a:r>
                      <a:r>
                        <a:rPr lang="it-IT" baseline="0" dirty="0" err="1" smtClean="0">
                          <a:solidFill>
                            <a:schemeClr val="accent1">
                              <a:lumMod val="50000"/>
                            </a:schemeClr>
                          </a:solidFill>
                        </a:rPr>
                        <a:t>Raboni</a:t>
                      </a:r>
                      <a:r>
                        <a:rPr lang="it-IT" baseline="0" dirty="0" smtClean="0">
                          <a:solidFill>
                            <a:schemeClr val="accent1">
                              <a:lumMod val="50000"/>
                            </a:schemeClr>
                          </a:solidFill>
                        </a:rPr>
                        <a:t>)</a:t>
                      </a:r>
                      <a:endParaRPr lang="it-IT" dirty="0">
                        <a:solidFill>
                          <a:schemeClr val="accent1">
                            <a:lumMod val="50000"/>
                          </a:schemeClr>
                        </a:solidFill>
                      </a:endParaRPr>
                    </a:p>
                  </a:txBody>
                  <a:tcPr/>
                </a:tc>
              </a:tr>
            </a:tbl>
          </a:graphicData>
        </a:graphic>
      </p:graphicFrame>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79512" y="228600"/>
            <a:ext cx="8784976" cy="680120"/>
          </a:xfrm>
        </p:spPr>
        <p:txBody>
          <a:bodyPr>
            <a:normAutofit/>
          </a:bodyPr>
          <a:lstStyle/>
          <a:p>
            <a:r>
              <a:rPr lang="it-IT" sz="2400" b="1" dirty="0" smtClean="0"/>
              <a:t>La sineddoche: la parte per il tutto/il tutto per la parte</a:t>
            </a:r>
            <a:endParaRPr lang="it-IT" sz="2400" b="1" dirty="0"/>
          </a:p>
        </p:txBody>
      </p:sp>
      <p:sp>
        <p:nvSpPr>
          <p:cNvPr id="3" name="Segnaposto piè di pagina 2"/>
          <p:cNvSpPr>
            <a:spLocks noGrp="1"/>
          </p:cNvSpPr>
          <p:nvPr>
            <p:ph type="ftr" sz="quarter" idx="11"/>
          </p:nvPr>
        </p:nvSpPr>
        <p:spPr/>
        <p:txBody>
          <a:bodyPr/>
          <a:lstStyle/>
          <a:p>
            <a:r>
              <a:rPr lang="it-IT" smtClean="0"/>
              <a:t>Alessandrini Sabrina _ Università di Macerata</a:t>
            </a:r>
            <a:endParaRPr lang="it-IT"/>
          </a:p>
        </p:txBody>
      </p:sp>
      <p:sp>
        <p:nvSpPr>
          <p:cNvPr id="4" name="Segnaposto numero diapositiva 3"/>
          <p:cNvSpPr>
            <a:spLocks noGrp="1"/>
          </p:cNvSpPr>
          <p:nvPr>
            <p:ph type="sldNum" sz="quarter" idx="12"/>
          </p:nvPr>
        </p:nvSpPr>
        <p:spPr/>
        <p:txBody>
          <a:bodyPr/>
          <a:lstStyle/>
          <a:p>
            <a:fld id="{8E1BA9F5-FEC7-449B-9A77-1FA26A0B8BD4}" type="slidenum">
              <a:rPr lang="it-IT" smtClean="0"/>
              <a:pPr/>
              <a:t>51</a:t>
            </a:fld>
            <a:endParaRPr lang="it-IT"/>
          </a:p>
        </p:txBody>
      </p:sp>
      <p:graphicFrame>
        <p:nvGraphicFramePr>
          <p:cNvPr id="6" name="Segnaposto contenuto 5"/>
          <p:cNvGraphicFramePr>
            <a:graphicFrameLocks noGrp="1"/>
          </p:cNvGraphicFramePr>
          <p:nvPr>
            <p:ph sz="quarter" idx="1"/>
          </p:nvPr>
        </p:nvGraphicFramePr>
        <p:xfrm>
          <a:off x="179509" y="1556793"/>
          <a:ext cx="8784978" cy="4803628"/>
        </p:xfrm>
        <a:graphic>
          <a:graphicData uri="http://schemas.openxmlformats.org/drawingml/2006/table">
            <a:tbl>
              <a:tblPr firstRow="1" bandRow="1">
                <a:tableStyleId>{5C22544A-7EE6-4342-B048-85BDC9FD1C3A}</a:tableStyleId>
              </a:tblPr>
              <a:tblGrid>
                <a:gridCol w="4392489"/>
                <a:gridCol w="4392489"/>
              </a:tblGrid>
              <a:tr h="437648">
                <a:tc>
                  <a:txBody>
                    <a:bodyPr/>
                    <a:lstStyle/>
                    <a:p>
                      <a:pPr algn="ctr"/>
                      <a:r>
                        <a:rPr lang="it-IT" dirty="0" smtClean="0"/>
                        <a:t>Iponimia (termine preciso)</a:t>
                      </a:r>
                      <a:endParaRPr lang="it-IT" dirty="0"/>
                    </a:p>
                  </a:txBody>
                  <a:tcPr>
                    <a:solidFill>
                      <a:schemeClr val="accent1">
                        <a:lumMod val="60000"/>
                        <a:lumOff val="40000"/>
                      </a:schemeClr>
                    </a:solidFill>
                  </a:tcPr>
                </a:tc>
                <a:tc>
                  <a:txBody>
                    <a:bodyPr/>
                    <a:lstStyle/>
                    <a:p>
                      <a:pPr algn="ctr"/>
                      <a:r>
                        <a:rPr lang="it-IT" dirty="0" smtClean="0"/>
                        <a:t>Iperonimia (termine generale)</a:t>
                      </a:r>
                      <a:endParaRPr lang="it-IT" dirty="0"/>
                    </a:p>
                  </a:txBody>
                  <a:tcPr>
                    <a:solidFill>
                      <a:schemeClr val="accent1">
                        <a:lumMod val="60000"/>
                        <a:lumOff val="40000"/>
                      </a:schemeClr>
                    </a:solidFill>
                  </a:tcPr>
                </a:tc>
              </a:tr>
              <a:tr h="775446">
                <a:tc>
                  <a:txBody>
                    <a:bodyPr/>
                    <a:lstStyle/>
                    <a:p>
                      <a:r>
                        <a:rPr lang="fr-FR" noProof="0" dirty="0" smtClean="0"/>
                        <a:t>On [la] voyait parfois, </a:t>
                      </a:r>
                      <a:r>
                        <a:rPr lang="fr-FR" noProof="0" dirty="0" smtClean="0">
                          <a:solidFill>
                            <a:schemeClr val="tx1"/>
                          </a:solidFill>
                        </a:rPr>
                        <a:t>dans</a:t>
                      </a:r>
                      <a:r>
                        <a:rPr lang="fr-FR" noProof="0" dirty="0" smtClean="0"/>
                        <a:t> son </a:t>
                      </a:r>
                      <a:r>
                        <a:rPr lang="fr-FR" b="1" noProof="0" dirty="0" smtClean="0"/>
                        <a:t>caoutchouc, </a:t>
                      </a:r>
                      <a:r>
                        <a:rPr lang="fr-FR" noProof="0" dirty="0" smtClean="0"/>
                        <a:t>filer en bicyclette sous les averses. (M. Proust)</a:t>
                      </a:r>
                      <a:endParaRPr lang="fr-FR" noProof="0" dirty="0"/>
                    </a:p>
                  </a:txBody>
                  <a:tcPr/>
                </a:tc>
                <a:tc>
                  <a:txBody>
                    <a:bodyPr/>
                    <a:lstStyle/>
                    <a:p>
                      <a:r>
                        <a:rPr lang="it-IT" dirty="0" smtClean="0"/>
                        <a:t>[…] si vedeva a volte, nel suo </a:t>
                      </a:r>
                      <a:r>
                        <a:rPr lang="it-IT" b="1" dirty="0" smtClean="0"/>
                        <a:t>impermeabile</a:t>
                      </a:r>
                      <a:r>
                        <a:rPr lang="it-IT" dirty="0" smtClean="0"/>
                        <a:t>, filare in bicicletta sotto gli acquazzoni. (Trad. G. </a:t>
                      </a:r>
                      <a:r>
                        <a:rPr lang="it-IT" dirty="0" err="1" smtClean="0"/>
                        <a:t>Raboni</a:t>
                      </a:r>
                      <a:r>
                        <a:rPr lang="it-IT" dirty="0" smtClean="0"/>
                        <a:t>)</a:t>
                      </a:r>
                      <a:endParaRPr lang="it-IT" dirty="0"/>
                    </a:p>
                  </a:txBody>
                  <a:tcPr/>
                </a:tc>
              </a:tr>
              <a:tr h="775446">
                <a:tc>
                  <a:txBody>
                    <a:bodyPr/>
                    <a:lstStyle/>
                    <a:p>
                      <a:r>
                        <a:rPr lang="fr-FR" noProof="0" dirty="0" smtClean="0"/>
                        <a:t>Pendant ce temps,</a:t>
                      </a:r>
                      <a:r>
                        <a:rPr lang="fr-FR" baseline="0" noProof="0" dirty="0" smtClean="0"/>
                        <a:t> la future maman se promenait le long des plages, sous le tendre soleil de janvier, en regardant au loin les </a:t>
                      </a:r>
                      <a:r>
                        <a:rPr lang="fr-FR" b="1" baseline="0" noProof="0" dirty="0" smtClean="0"/>
                        <a:t>voiles</a:t>
                      </a:r>
                      <a:r>
                        <a:rPr lang="fr-FR" baseline="0" noProof="0" dirty="0" smtClean="0"/>
                        <a:t> des pêcheurs. (M. Pagnol)</a:t>
                      </a:r>
                      <a:endParaRPr lang="fr-FR" noProof="0" dirty="0"/>
                    </a:p>
                  </a:txBody>
                  <a:tcPr/>
                </a:tc>
                <a:tc>
                  <a:txBody>
                    <a:bodyPr/>
                    <a:lstStyle/>
                    <a:p>
                      <a:r>
                        <a:rPr lang="it-IT" dirty="0" smtClean="0"/>
                        <a:t>Nel frattempo, la futura mamma passeggiava lungo le spiagge, al tiepido</a:t>
                      </a:r>
                      <a:r>
                        <a:rPr lang="it-IT" baseline="0" dirty="0" smtClean="0"/>
                        <a:t> sole di gennaio, osservando in lontananza le </a:t>
                      </a:r>
                      <a:r>
                        <a:rPr lang="it-IT" b="1" baseline="0" dirty="0" smtClean="0"/>
                        <a:t>barche</a:t>
                      </a:r>
                      <a:r>
                        <a:rPr lang="it-IT" baseline="0" dirty="0" smtClean="0"/>
                        <a:t> dei pescatori. (Trad. M. Cavalli)</a:t>
                      </a:r>
                      <a:endParaRPr lang="it-IT" dirty="0"/>
                    </a:p>
                  </a:txBody>
                  <a:tcPr/>
                </a:tc>
              </a:tr>
              <a:tr h="43764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b="1" dirty="0" smtClean="0">
                          <a:solidFill>
                            <a:schemeClr val="bg1"/>
                          </a:solidFill>
                        </a:rPr>
                        <a:t>Iperonimia (termine generale)</a:t>
                      </a:r>
                    </a:p>
                  </a:txBody>
                  <a:tcPr>
                    <a:solidFill>
                      <a:schemeClr val="accent1">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b="1" dirty="0" smtClean="0">
                          <a:solidFill>
                            <a:schemeClr val="bg1"/>
                          </a:solidFill>
                        </a:rPr>
                        <a:t>Iponimia (termine preciso)</a:t>
                      </a:r>
                    </a:p>
                  </a:txBody>
                  <a:tcPr>
                    <a:solidFill>
                      <a:schemeClr val="accent1">
                        <a:lumMod val="60000"/>
                        <a:lumOff val="40000"/>
                      </a:schemeClr>
                    </a:solidFill>
                  </a:tcPr>
                </a:tc>
              </a:tr>
              <a:tr h="775446">
                <a:tc>
                  <a:txBody>
                    <a:bodyPr/>
                    <a:lstStyle/>
                    <a:p>
                      <a:r>
                        <a:rPr lang="fr-FR" noProof="0" dirty="0" smtClean="0"/>
                        <a:t>Il avait </a:t>
                      </a:r>
                      <a:r>
                        <a:rPr lang="fr-FR" b="1" noProof="0" dirty="0" smtClean="0"/>
                        <a:t>fait</a:t>
                      </a:r>
                      <a:r>
                        <a:rPr lang="fr-FR" noProof="0" dirty="0" smtClean="0"/>
                        <a:t> le portrait d’Odette de Crécy.</a:t>
                      </a:r>
                    </a:p>
                    <a:p>
                      <a:r>
                        <a:rPr lang="fr-FR" noProof="0" dirty="0" smtClean="0"/>
                        <a:t>(M.</a:t>
                      </a:r>
                      <a:r>
                        <a:rPr lang="fr-FR" baseline="0" noProof="0" dirty="0" smtClean="0"/>
                        <a:t> </a:t>
                      </a:r>
                      <a:r>
                        <a:rPr lang="fr-FR" noProof="0" dirty="0" smtClean="0"/>
                        <a:t>Proust)</a:t>
                      </a:r>
                      <a:endParaRPr lang="fr-FR" noProof="0" dirty="0"/>
                    </a:p>
                  </a:txBody>
                  <a:tcPr/>
                </a:tc>
                <a:tc>
                  <a:txBody>
                    <a:bodyPr/>
                    <a:lstStyle/>
                    <a:p>
                      <a:r>
                        <a:rPr lang="it-IT" dirty="0" smtClean="0"/>
                        <a:t>Aveva </a:t>
                      </a:r>
                      <a:r>
                        <a:rPr lang="it-IT" b="1" dirty="0" smtClean="0"/>
                        <a:t>dipinto</a:t>
                      </a:r>
                      <a:r>
                        <a:rPr lang="it-IT" dirty="0" smtClean="0"/>
                        <a:t> il ritratto di </a:t>
                      </a:r>
                      <a:r>
                        <a:rPr lang="it-IT" dirty="0" err="1" smtClean="0"/>
                        <a:t>Odette</a:t>
                      </a:r>
                      <a:r>
                        <a:rPr lang="it-IT" dirty="0" smtClean="0"/>
                        <a:t> de </a:t>
                      </a:r>
                      <a:r>
                        <a:rPr lang="it-IT" dirty="0" err="1" smtClean="0"/>
                        <a:t>Crécy</a:t>
                      </a:r>
                      <a:r>
                        <a:rPr lang="it-IT" dirty="0" smtClean="0"/>
                        <a:t>  (Trad. G. </a:t>
                      </a:r>
                      <a:r>
                        <a:rPr lang="it-IT" dirty="0" err="1" smtClean="0"/>
                        <a:t>Raboni</a:t>
                      </a:r>
                      <a:r>
                        <a:rPr lang="it-IT" dirty="0" smtClean="0"/>
                        <a:t>)</a:t>
                      </a:r>
                      <a:endParaRPr lang="it-IT" dirty="0"/>
                    </a:p>
                  </a:txBody>
                  <a:tcPr/>
                </a:tc>
              </a:tr>
              <a:tr h="775446">
                <a:tc>
                  <a:txBody>
                    <a:bodyPr/>
                    <a:lstStyle/>
                    <a:p>
                      <a:r>
                        <a:rPr lang="fr-FR" noProof="0" dirty="0" smtClean="0"/>
                        <a:t>Les voiles </a:t>
                      </a:r>
                      <a:r>
                        <a:rPr lang="fr-FR" baseline="0" noProof="0" dirty="0" smtClean="0"/>
                        <a:t>des pêcheurs […] </a:t>
                      </a:r>
                      <a:r>
                        <a:rPr lang="fr-FR" b="1" baseline="0" noProof="0" dirty="0" smtClean="0"/>
                        <a:t>partaient</a:t>
                      </a:r>
                      <a:r>
                        <a:rPr lang="fr-FR" baseline="0" noProof="0" dirty="0" smtClean="0"/>
                        <a:t> à trois heures. (M. Pagnol)</a:t>
                      </a:r>
                      <a:endParaRPr lang="fr-FR" noProof="0" dirty="0"/>
                    </a:p>
                  </a:txBody>
                  <a:tcPr/>
                </a:tc>
                <a:tc>
                  <a:txBody>
                    <a:bodyPr/>
                    <a:lstStyle/>
                    <a:p>
                      <a:r>
                        <a:rPr lang="it-IT" dirty="0" smtClean="0"/>
                        <a:t>Le barche dei pescatori </a:t>
                      </a:r>
                      <a:r>
                        <a:rPr lang="it-IT" b="1" dirty="0" smtClean="0"/>
                        <a:t>salpavano</a:t>
                      </a:r>
                      <a:r>
                        <a:rPr lang="it-IT" dirty="0" smtClean="0"/>
                        <a:t> alle tre.</a:t>
                      </a:r>
                      <a:r>
                        <a:rPr lang="it-IT" baseline="0" dirty="0" smtClean="0"/>
                        <a:t>    </a:t>
                      </a:r>
                      <a:r>
                        <a:rPr lang="it-IT" dirty="0" smtClean="0"/>
                        <a:t>(Trad.</a:t>
                      </a:r>
                      <a:r>
                        <a:rPr lang="it-IT" baseline="0" dirty="0" smtClean="0"/>
                        <a:t> M. Cavalli)</a:t>
                      </a:r>
                      <a:endParaRPr lang="it-IT" dirty="0"/>
                    </a:p>
                  </a:txBody>
                  <a:tcPr/>
                </a:tc>
              </a:tr>
            </a:tbl>
          </a:graphicData>
        </a:graphic>
      </p:graphicFrame>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ttà">
  <a:themeElements>
    <a:clrScheme name="Città">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ttà">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ttà">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1283</TotalTime>
  <Words>4532</Words>
  <Application>Microsoft Office PowerPoint</Application>
  <PresentationFormat>Presentazione su schermo (4:3)</PresentationFormat>
  <Paragraphs>704</Paragraphs>
  <Slides>51</Slides>
  <Notes>0</Notes>
  <HiddenSlides>0</HiddenSlides>
  <MMClips>0</MMClips>
  <ScaleCrop>false</ScaleCrop>
  <HeadingPairs>
    <vt:vector size="4" baseType="variant">
      <vt:variant>
        <vt:lpstr>Tema</vt:lpstr>
      </vt:variant>
      <vt:variant>
        <vt:i4>1</vt:i4>
      </vt:variant>
      <vt:variant>
        <vt:lpstr>Titoli diapositive</vt:lpstr>
      </vt:variant>
      <vt:variant>
        <vt:i4>51</vt:i4>
      </vt:variant>
    </vt:vector>
  </HeadingPairs>
  <TitlesOfParts>
    <vt:vector size="52" baseType="lpstr">
      <vt:lpstr>Città</vt:lpstr>
      <vt:lpstr>Lingua e traduzione I Prima parte</vt:lpstr>
      <vt:lpstr>Traduction pédagogique vs traduction professionnelle</vt:lpstr>
      <vt:lpstr>Esempio di traduzione … è pubblicabile?</vt:lpstr>
      <vt:lpstr>Diapositiva 4</vt:lpstr>
      <vt:lpstr>Cotesto e contesto</vt:lpstr>
      <vt:lpstr>“they decided to go to the University with his car”</vt:lpstr>
      <vt:lpstr>Ritorno alla traduzione del testo di partenza</vt:lpstr>
      <vt:lpstr>IL CONTESTO</vt:lpstr>
      <vt:lpstr>Esempio di traduzione e adattamento</vt:lpstr>
      <vt:lpstr>Lingua e traduzione I Seconda parte</vt:lpstr>
      <vt:lpstr>Diapositiva 11</vt:lpstr>
      <vt:lpstr>La parasinonimia</vt:lpstr>
      <vt:lpstr>Diapositiva 13</vt:lpstr>
      <vt:lpstr>Diapositiva 14</vt:lpstr>
      <vt:lpstr>La parafrasi </vt:lpstr>
      <vt:lpstr>Traduzione interlingua e parafrasi</vt:lpstr>
      <vt:lpstr>Si possono esplicitare, nel testo tradotto, unicamente gli elementi impliciti nell’originale. Ma non si possono aggiungere informazioni culturali interessanti o importanti se non costituiscono implicitamente  componenti semantiche del testo. </vt:lpstr>
      <vt:lpstr>Tradurre è saper valutare gli interventi necessari per garantire il funzionamento della comunicazione con il nuovo destinatario. </vt:lpstr>
      <vt:lpstr>Traduzione = equivalenza di senso </vt:lpstr>
      <vt:lpstr>Parafrasi  volontaria e parafrasi involontaria</vt:lpstr>
      <vt:lpstr>Parafrasi volontaria</vt:lpstr>
      <vt:lpstr>Non confondere adattamento e parafrasi!</vt:lpstr>
      <vt:lpstr>Parafrasi involontaria</vt:lpstr>
      <vt:lpstr>Traduzioni italiane</vt:lpstr>
      <vt:lpstr>Lingua e traduzione I Terza parte</vt:lpstr>
      <vt:lpstr>Due tipi di atteggiamenti</vt:lpstr>
      <vt:lpstr>Tableau de base de Vinay et Darbelnet</vt:lpstr>
      <vt:lpstr>Modello di M. Ballard (traduzione = equivalenza)</vt:lpstr>
      <vt:lpstr>Le equivalenze dirette Trascrizione</vt:lpstr>
      <vt:lpstr>Le equivalenze dirette i prestiti</vt:lpstr>
      <vt:lpstr>ATTENZIONE!</vt:lpstr>
      <vt:lpstr>Il calco</vt:lpstr>
      <vt:lpstr>Esempi</vt:lpstr>
      <vt:lpstr>La traduzione letterale</vt:lpstr>
      <vt:lpstr>Secondo esempio</vt:lpstr>
      <vt:lpstr>Diapositiva 36</vt:lpstr>
      <vt:lpstr>Le equivalenze indirette: la trasposizione</vt:lpstr>
      <vt:lpstr>Trasposizione di funzioni sintattiche</vt:lpstr>
      <vt:lpstr>Trasposizione e riorganizzazione frastica</vt:lpstr>
      <vt:lpstr>Le equivalenze indirette: la  modulazione</vt:lpstr>
      <vt:lpstr> Esempio di modulazione libera</vt:lpstr>
      <vt:lpstr>A quali film corrispondono?</vt:lpstr>
      <vt:lpstr>La modulazione obbligatoria</vt:lpstr>
      <vt:lpstr>Come tradurreste ….. </vt:lpstr>
      <vt:lpstr>La modulazione libera</vt:lpstr>
      <vt:lpstr>Metonimia e traduzione</vt:lpstr>
      <vt:lpstr>Esempi</vt:lpstr>
      <vt:lpstr>Contenuto/contenitore e contenitore /contenuto</vt:lpstr>
      <vt:lpstr>La metonimia sensoriale</vt:lpstr>
      <vt:lpstr>La metonimia simbolo</vt:lpstr>
      <vt:lpstr>La sineddoche: la parte per il tutto/il tutto per la parte</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User</dc:creator>
  <cp:lastModifiedBy>User</cp:lastModifiedBy>
  <cp:revision>232</cp:revision>
  <dcterms:created xsi:type="dcterms:W3CDTF">2013-01-02T14:03:56Z</dcterms:created>
  <dcterms:modified xsi:type="dcterms:W3CDTF">2013-05-01T06:55:13Z</dcterms:modified>
</cp:coreProperties>
</file>