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64" r:id="rId2"/>
    <p:sldId id="265" r:id="rId3"/>
    <p:sldId id="266" r:id="rId4"/>
    <p:sldId id="267" r:id="rId5"/>
    <p:sldId id="268" r:id="rId6"/>
    <p:sldId id="257" r:id="rId7"/>
    <p:sldId id="258" r:id="rId8"/>
    <p:sldId id="259" r:id="rId9"/>
    <p:sldId id="263" r:id="rId10"/>
    <p:sldId id="260" r:id="rId11"/>
    <p:sldId id="261" r:id="rId1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CD8DD9-ADB1-41B7-BEF1-927782631871}" type="datetimeFigureOut">
              <a:rPr lang="it-IT" smtClean="0"/>
              <a:pPr/>
              <a:t>25/11/2011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4A1670-55DD-4E51-BA23-000D6BFA28B6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94F018-B106-4C97-BC8E-828693C99769}" type="slidenum">
              <a:rPr smtClean="0"/>
              <a:pPr/>
              <a:t>6</a:t>
            </a:fld>
            <a:endParaRPr lang="it-IT" smtClean="0"/>
          </a:p>
        </p:txBody>
      </p:sp>
      <p:sp>
        <p:nvSpPr>
          <p:cNvPr id="273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noProof="1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E524DE-2861-411F-B584-235FDED85311}" type="slidenum">
              <a:rPr smtClean="0"/>
              <a:pPr/>
              <a:t>7</a:t>
            </a:fld>
            <a:endParaRPr lang="it-IT" smtClean="0"/>
          </a:p>
        </p:txBody>
      </p:sp>
      <p:sp>
        <p:nvSpPr>
          <p:cNvPr id="27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noProof="1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5F8F18-7584-43EE-9EA7-5F1C51A39BA7}" type="slidenum">
              <a:rPr smtClean="0"/>
              <a:pPr/>
              <a:t>8</a:t>
            </a:fld>
            <a:endParaRPr lang="it-IT" smtClean="0"/>
          </a:p>
        </p:txBody>
      </p:sp>
      <p:sp>
        <p:nvSpPr>
          <p:cNvPr id="27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noProof="1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811D67-0B3E-42D1-8D34-8E34677C1F54}" type="slidenum">
              <a:rPr smtClean="0"/>
              <a:pPr/>
              <a:t>10</a:t>
            </a:fld>
            <a:endParaRPr lang="it-IT" smtClean="0"/>
          </a:p>
        </p:txBody>
      </p:sp>
      <p:sp>
        <p:nvSpPr>
          <p:cNvPr id="27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noProof="1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81EF43-B3D6-404D-83B6-78A5CA32FDDD}" type="slidenum">
              <a:rPr smtClean="0"/>
              <a:pPr/>
              <a:t>11</a:t>
            </a:fld>
            <a:endParaRPr lang="it-IT" smtClean="0"/>
          </a:p>
        </p:txBody>
      </p:sp>
      <p:sp>
        <p:nvSpPr>
          <p:cNvPr id="28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noProof="1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AFA9B-306D-4DE9-8EA2-A310FCB320A1}" type="datetimeFigureOut">
              <a:rPr lang="it-IT" smtClean="0"/>
              <a:pPr/>
              <a:t>25/11/2011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5E069-41AD-4588-A410-1F10AE78D8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AFA9B-306D-4DE9-8EA2-A310FCB320A1}" type="datetimeFigureOut">
              <a:rPr lang="it-IT" smtClean="0"/>
              <a:pPr/>
              <a:t>25/11/2011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5E069-41AD-4588-A410-1F10AE78D8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AFA9B-306D-4DE9-8EA2-A310FCB320A1}" type="datetimeFigureOut">
              <a:rPr lang="it-IT" smtClean="0"/>
              <a:pPr/>
              <a:t>25/11/2011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5E069-41AD-4588-A410-1F10AE78D8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AFA9B-306D-4DE9-8EA2-A310FCB320A1}" type="datetimeFigureOut">
              <a:rPr lang="it-IT" smtClean="0"/>
              <a:pPr/>
              <a:t>25/11/2011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5E069-41AD-4588-A410-1F10AE78D8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AFA9B-306D-4DE9-8EA2-A310FCB320A1}" type="datetimeFigureOut">
              <a:rPr lang="it-IT" smtClean="0"/>
              <a:pPr/>
              <a:t>25/11/2011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5E069-41AD-4588-A410-1F10AE78D8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AFA9B-306D-4DE9-8EA2-A310FCB320A1}" type="datetimeFigureOut">
              <a:rPr lang="it-IT" smtClean="0"/>
              <a:pPr/>
              <a:t>25/11/2011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5E069-41AD-4588-A410-1F10AE78D8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AFA9B-306D-4DE9-8EA2-A310FCB320A1}" type="datetimeFigureOut">
              <a:rPr lang="it-IT" smtClean="0"/>
              <a:pPr/>
              <a:t>25/11/2011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5E069-41AD-4588-A410-1F10AE78D8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AFA9B-306D-4DE9-8EA2-A310FCB320A1}" type="datetimeFigureOut">
              <a:rPr lang="it-IT" smtClean="0"/>
              <a:pPr/>
              <a:t>25/11/2011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5E069-41AD-4588-A410-1F10AE78D8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AFA9B-306D-4DE9-8EA2-A310FCB320A1}" type="datetimeFigureOut">
              <a:rPr lang="it-IT" smtClean="0"/>
              <a:pPr/>
              <a:t>25/11/2011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565E069-41AD-4588-A410-1F10AE78D808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AFA9B-306D-4DE9-8EA2-A310FCB320A1}" type="datetimeFigureOut">
              <a:rPr lang="it-IT" smtClean="0"/>
              <a:pPr/>
              <a:t>25/11/2011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5E069-41AD-4588-A410-1F10AE78D8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AFA9B-306D-4DE9-8EA2-A310FCB320A1}" type="datetimeFigureOut">
              <a:rPr lang="it-IT" smtClean="0"/>
              <a:pPr/>
              <a:t>25/11/2011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5E069-41AD-4588-A410-1F10AE78D8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EFAFA9B-306D-4DE9-8EA2-A310FCB320A1}" type="datetimeFigureOut">
              <a:rPr lang="it-IT" smtClean="0"/>
              <a:pPr/>
              <a:t>25/11/2011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565E069-41AD-4588-A410-1F10AE78D808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sz="4400" b="1" dirty="0" smtClean="0">
                <a:latin typeface="Garamond" pitchFamily="18" charset="0"/>
              </a:rPr>
              <a:t>Biblioteca </a:t>
            </a:r>
            <a:endParaRPr lang="it-IT" sz="4400" b="1" dirty="0"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it-IT" dirty="0" smtClean="0"/>
          </a:p>
          <a:p>
            <a:r>
              <a:rPr lang="it-IT" dirty="0" smtClean="0">
                <a:latin typeface="Garamond" pitchFamily="18" charset="0"/>
              </a:rPr>
              <a:t>Sistema che seleziona, conserva e </a:t>
            </a:r>
            <a:r>
              <a:rPr lang="it-IT" dirty="0" smtClean="0">
                <a:latin typeface="Garamond" pitchFamily="18" charset="0"/>
              </a:rPr>
              <a:t>rende </a:t>
            </a:r>
            <a:r>
              <a:rPr lang="it-IT" dirty="0" smtClean="0">
                <a:latin typeface="Garamond" pitchFamily="18" charset="0"/>
              </a:rPr>
              <a:t>accessibili le risorse </a:t>
            </a:r>
            <a:r>
              <a:rPr lang="it-IT" dirty="0" smtClean="0">
                <a:latin typeface="Garamond" pitchFamily="18" charset="0"/>
              </a:rPr>
              <a:t>documentarie </a:t>
            </a:r>
            <a:r>
              <a:rPr lang="it-IT" dirty="0" smtClean="0">
                <a:latin typeface="Garamond" pitchFamily="18" charset="0"/>
              </a:rPr>
              <a:t>per la lettura e la ricerca </a:t>
            </a:r>
            <a:endParaRPr lang="it-IT" dirty="0" smtClean="0">
              <a:latin typeface="Garamond" pitchFamily="18" charset="0"/>
            </a:endParaRPr>
          </a:p>
          <a:p>
            <a:r>
              <a:rPr lang="it-IT" dirty="0" smtClean="0">
                <a:latin typeface="Garamond" pitchFamily="18" charset="0"/>
              </a:rPr>
              <a:t>Sistema organizzato </a:t>
            </a:r>
            <a:r>
              <a:rPr lang="it-IT" dirty="0" smtClean="0">
                <a:latin typeface="Garamond" pitchFamily="18" charset="0"/>
              </a:rPr>
              <a:t>di </a:t>
            </a:r>
            <a:r>
              <a:rPr lang="it-IT" dirty="0" smtClean="0">
                <a:latin typeface="Garamond" pitchFamily="18" charset="0"/>
              </a:rPr>
              <a:t>trasmissione della memoria registrata </a:t>
            </a:r>
            <a:r>
              <a:rPr lang="it-IT" dirty="0" smtClean="0">
                <a:latin typeface="Garamond" pitchFamily="18" charset="0"/>
              </a:rPr>
              <a:t>tramite </a:t>
            </a:r>
            <a:r>
              <a:rPr lang="it-IT" dirty="0" smtClean="0">
                <a:latin typeface="Garamond" pitchFamily="18" charset="0"/>
              </a:rPr>
              <a:t>le risorse documentarie </a:t>
            </a:r>
            <a:endParaRPr lang="it-IT" dirty="0" smtClean="0">
              <a:latin typeface="Garamond" pitchFamily="18" charset="0"/>
            </a:endParaRPr>
          </a:p>
          <a:p>
            <a:r>
              <a:rPr lang="it-IT" dirty="0" smtClean="0">
                <a:latin typeface="Garamond" pitchFamily="18" charset="0"/>
              </a:rPr>
              <a:t>Come raccolta di risorse </a:t>
            </a:r>
            <a:r>
              <a:rPr lang="it-IT" dirty="0" smtClean="0">
                <a:latin typeface="Garamond" pitchFamily="18" charset="0"/>
              </a:rPr>
              <a:t>documentarie </a:t>
            </a:r>
            <a:r>
              <a:rPr lang="it-IT" dirty="0" smtClean="0">
                <a:latin typeface="Garamond" pitchFamily="18" charset="0"/>
              </a:rPr>
              <a:t>organizzata </a:t>
            </a:r>
            <a:r>
              <a:rPr lang="it-IT" dirty="0" smtClean="0">
                <a:latin typeface="Garamond" pitchFamily="18" charset="0"/>
              </a:rPr>
              <a:t>per </a:t>
            </a:r>
            <a:r>
              <a:rPr lang="it-IT" dirty="0" smtClean="0">
                <a:latin typeface="Garamond" pitchFamily="18" charset="0"/>
              </a:rPr>
              <a:t>il loro uso 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sz="3600" b="1" dirty="0" smtClean="0">
                <a:latin typeface="Garamond" pitchFamily="18" charset="0"/>
              </a:rPr>
              <a:t>Le cinque leggi </a:t>
            </a:r>
            <a:r>
              <a:rPr lang="it-IT" sz="3600" b="1" dirty="0" smtClean="0">
                <a:latin typeface="Garamond" pitchFamily="18" charset="0"/>
              </a:rPr>
              <a:t>della Biblioteconomia </a:t>
            </a:r>
            <a:r>
              <a:rPr lang="it-IT" sz="3600" b="1" dirty="0" smtClean="0">
                <a:latin typeface="Garamond" pitchFamily="18" charset="0"/>
              </a:rPr>
              <a:t>di </a:t>
            </a:r>
            <a:r>
              <a:rPr lang="en-US" sz="3600" b="1" dirty="0" err="1" smtClean="0">
                <a:latin typeface="Garamond" pitchFamily="18" charset="0"/>
              </a:rPr>
              <a:t>Ranganathan</a:t>
            </a:r>
            <a:r>
              <a:rPr lang="en-US" sz="3600" b="1" dirty="0" smtClean="0">
                <a:latin typeface="Garamond" pitchFamily="18" charset="0"/>
              </a:rPr>
              <a:t> </a:t>
            </a:r>
            <a:r>
              <a:rPr lang="en-US" sz="3600" b="1" dirty="0" smtClean="0">
                <a:latin typeface="Garamond" pitchFamily="18" charset="0"/>
              </a:rPr>
              <a:t>(1931) </a:t>
            </a:r>
            <a:endParaRPr lang="it-IT" sz="36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sz="3600" dirty="0" smtClean="0">
                <a:latin typeface="Garamond" pitchFamily="18" charset="0"/>
              </a:rPr>
              <a:t>Books </a:t>
            </a:r>
            <a:r>
              <a:rPr lang="en-US" sz="3600" dirty="0" smtClean="0">
                <a:latin typeface="Garamond" pitchFamily="18" charset="0"/>
              </a:rPr>
              <a:t>are for use </a:t>
            </a:r>
            <a:endParaRPr lang="it-IT" sz="3600" dirty="0" smtClean="0">
              <a:latin typeface="Garamond" pitchFamily="18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600" dirty="0" smtClean="0">
                <a:latin typeface="Garamond" pitchFamily="18" charset="0"/>
              </a:rPr>
              <a:t>Every </a:t>
            </a:r>
            <a:r>
              <a:rPr lang="en-US" sz="3600" dirty="0" smtClean="0">
                <a:latin typeface="Garamond" pitchFamily="18" charset="0"/>
              </a:rPr>
              <a:t>reader his book </a:t>
            </a:r>
            <a:endParaRPr lang="it-IT" sz="3600" dirty="0" smtClean="0">
              <a:latin typeface="Garamond" pitchFamily="18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600" dirty="0" err="1" smtClean="0">
                <a:latin typeface="Garamond" pitchFamily="18" charset="0"/>
              </a:rPr>
              <a:t>E</a:t>
            </a:r>
            <a:r>
              <a:rPr lang="en-US" sz="3600" dirty="0" err="1" smtClean="0">
                <a:latin typeface="Garamond" pitchFamily="18" charset="0"/>
              </a:rPr>
              <a:t>verybook</a:t>
            </a:r>
            <a:r>
              <a:rPr lang="en-US" sz="3600" dirty="0" smtClean="0">
                <a:latin typeface="Garamond" pitchFamily="18" charset="0"/>
              </a:rPr>
              <a:t> </a:t>
            </a:r>
            <a:r>
              <a:rPr lang="en-US" sz="3600" dirty="0" smtClean="0">
                <a:latin typeface="Garamond" pitchFamily="18" charset="0"/>
              </a:rPr>
              <a:t>its reader </a:t>
            </a:r>
            <a:endParaRPr lang="it-IT" sz="3600" dirty="0" smtClean="0">
              <a:latin typeface="Garamond" pitchFamily="18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600" dirty="0" smtClean="0">
                <a:latin typeface="Garamond" pitchFamily="18" charset="0"/>
              </a:rPr>
              <a:t>Save </a:t>
            </a:r>
            <a:r>
              <a:rPr lang="en-US" sz="3600" dirty="0" smtClean="0">
                <a:latin typeface="Garamond" pitchFamily="18" charset="0"/>
              </a:rPr>
              <a:t>the time of the reader </a:t>
            </a:r>
            <a:endParaRPr lang="it-IT" sz="3600" dirty="0" smtClean="0">
              <a:latin typeface="Garamond" pitchFamily="18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600" dirty="0" smtClean="0">
                <a:latin typeface="Garamond" pitchFamily="18" charset="0"/>
              </a:rPr>
              <a:t>A </a:t>
            </a:r>
            <a:r>
              <a:rPr lang="en-US" sz="3600" dirty="0" smtClean="0">
                <a:latin typeface="Garamond" pitchFamily="18" charset="0"/>
              </a:rPr>
              <a:t>library is a growing organism </a:t>
            </a:r>
            <a:endParaRPr lang="it-IT" sz="3600" dirty="0" smtClean="0">
              <a:latin typeface="Garamond" pitchFamily="18" charset="0"/>
            </a:endParaRPr>
          </a:p>
          <a:p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4000" dirty="0" smtClean="0">
                <a:latin typeface="Garamond" pitchFamily="18" charset="0"/>
              </a:rPr>
              <a:t>La biblioteca è «un anello </a:t>
            </a:r>
            <a:r>
              <a:rPr lang="it-IT" sz="4000" dirty="0" smtClean="0">
                <a:latin typeface="Garamond" pitchFamily="18" charset="0"/>
              </a:rPr>
              <a:t>nella </a:t>
            </a:r>
            <a:r>
              <a:rPr lang="it-IT" sz="4000" dirty="0" smtClean="0">
                <a:latin typeface="Garamond" pitchFamily="18" charset="0"/>
              </a:rPr>
              <a:t>catena della comunicazione connessa </a:t>
            </a:r>
            <a:r>
              <a:rPr lang="it-IT" sz="4000" dirty="0" smtClean="0">
                <a:latin typeface="Garamond" pitchFamily="18" charset="0"/>
              </a:rPr>
              <a:t>alla </a:t>
            </a:r>
            <a:r>
              <a:rPr lang="it-IT" sz="4000" dirty="0" smtClean="0">
                <a:latin typeface="Garamond" pitchFamily="18" charset="0"/>
              </a:rPr>
              <a:t>custodia della conoscenza registrata» </a:t>
            </a:r>
            <a:r>
              <a:rPr lang="it-IT" sz="4000" dirty="0" smtClean="0">
                <a:latin typeface="Garamond" pitchFamily="18" charset="0"/>
              </a:rPr>
              <a:t>(</a:t>
            </a:r>
            <a:r>
              <a:rPr lang="it-IT" sz="4000" dirty="0" err="1" smtClean="0">
                <a:latin typeface="Garamond" pitchFamily="18" charset="0"/>
              </a:rPr>
              <a:t>J.H.</a:t>
            </a:r>
            <a:r>
              <a:rPr lang="it-IT" sz="4000" dirty="0" smtClean="0">
                <a:latin typeface="Garamond" pitchFamily="18" charset="0"/>
              </a:rPr>
              <a:t> </a:t>
            </a:r>
            <a:r>
              <a:rPr lang="it-IT" sz="4000" dirty="0" err="1" smtClean="0">
                <a:latin typeface="Garamond" pitchFamily="18" charset="0"/>
              </a:rPr>
              <a:t>Shera</a:t>
            </a:r>
            <a:r>
              <a:rPr lang="it-IT" sz="4000" dirty="0" smtClean="0">
                <a:latin typeface="Garamond" pitchFamily="18" charset="0"/>
              </a:rPr>
              <a:t>)</a:t>
            </a:r>
            <a:endParaRPr lang="it-IT" sz="4000" dirty="0" smtClean="0">
              <a:latin typeface="Garamond" pitchFamily="18" charset="0"/>
            </a:endParaRPr>
          </a:p>
          <a:p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b="1" dirty="0" smtClean="0">
                <a:latin typeface="Garamond" pitchFamily="18" charset="0"/>
              </a:rPr>
              <a:t>Biblioteca come sistema </a:t>
            </a:r>
            <a:br>
              <a:rPr lang="it-IT" sz="3600" b="1" dirty="0" smtClean="0">
                <a:latin typeface="Garamond" pitchFamily="18" charset="0"/>
              </a:rPr>
            </a:br>
            <a:endParaRPr lang="it-IT" sz="3600" b="1" dirty="0"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it-IT" dirty="0" smtClean="0"/>
          </a:p>
          <a:p>
            <a:r>
              <a:rPr lang="it-IT" sz="3600" dirty="0" smtClean="0">
                <a:latin typeface="Garamond" pitchFamily="18" charset="0"/>
              </a:rPr>
              <a:t>Tre fattori </a:t>
            </a:r>
            <a:r>
              <a:rPr lang="it-IT" sz="3600" dirty="0" smtClean="0">
                <a:latin typeface="Garamond" pitchFamily="18" charset="0"/>
              </a:rPr>
              <a:t>: </a:t>
            </a:r>
          </a:p>
          <a:p>
            <a:pPr lvl="7"/>
            <a:r>
              <a:rPr lang="it-IT" sz="3200" dirty="0" smtClean="0">
                <a:latin typeface="Garamond" pitchFamily="18" charset="0"/>
              </a:rPr>
              <a:t>Materiali </a:t>
            </a:r>
            <a:endParaRPr lang="it-IT" sz="3200" dirty="0" smtClean="0">
              <a:latin typeface="Garamond" pitchFamily="18" charset="0"/>
            </a:endParaRPr>
          </a:p>
          <a:p>
            <a:pPr lvl="7"/>
            <a:r>
              <a:rPr lang="it-IT" sz="3200" dirty="0" smtClean="0">
                <a:latin typeface="Garamond" pitchFamily="18" charset="0"/>
              </a:rPr>
              <a:t>Attività </a:t>
            </a:r>
          </a:p>
          <a:p>
            <a:pPr lvl="7"/>
            <a:r>
              <a:rPr lang="it-IT" sz="3200" dirty="0" smtClean="0">
                <a:latin typeface="Garamond" pitchFamily="18" charset="0"/>
              </a:rPr>
              <a:t>Funzioni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Materiali ovvero le risorse documentarie </a:t>
            </a:r>
          </a:p>
          <a:p>
            <a:r>
              <a:rPr lang="it-IT" dirty="0" smtClean="0"/>
              <a:t>Attività ovvero raccolta, gestione e </a:t>
            </a:r>
            <a:r>
              <a:rPr lang="it-IT" dirty="0" smtClean="0"/>
              <a:t>ordinamento; acquisizione</a:t>
            </a:r>
            <a:r>
              <a:rPr lang="it-IT" dirty="0" smtClean="0"/>
              <a:t>, catalogazione, </a:t>
            </a:r>
            <a:r>
              <a:rPr lang="it-IT" dirty="0" err="1" smtClean="0"/>
              <a:t>reference</a:t>
            </a:r>
            <a:r>
              <a:rPr lang="it-IT" dirty="0" smtClean="0"/>
              <a:t>, valutazione </a:t>
            </a:r>
            <a:r>
              <a:rPr lang="it-IT" dirty="0" smtClean="0"/>
              <a:t>e </a:t>
            </a:r>
            <a:r>
              <a:rPr lang="it-IT" dirty="0" smtClean="0"/>
              <a:t>tutela delle </a:t>
            </a:r>
            <a:r>
              <a:rPr lang="it-IT" dirty="0" smtClean="0"/>
              <a:t>risorse</a:t>
            </a:r>
          </a:p>
          <a:p>
            <a:r>
              <a:rPr lang="it-IT" dirty="0" smtClean="0"/>
              <a:t>Funzioni, ovvero il soddisfacimento dei </a:t>
            </a:r>
            <a:r>
              <a:rPr lang="it-IT" dirty="0" smtClean="0"/>
              <a:t>bisogni </a:t>
            </a:r>
            <a:r>
              <a:rPr lang="it-IT" dirty="0" smtClean="0"/>
              <a:t>dell'utente nel presente </a:t>
            </a:r>
            <a:r>
              <a:rPr lang="it-IT" dirty="0" smtClean="0"/>
              <a:t>e </a:t>
            </a:r>
            <a:r>
              <a:rPr lang="it-IT" dirty="0" smtClean="0"/>
              <a:t>nel futuro </a:t>
            </a:r>
            <a:r>
              <a:rPr lang="it-IT" dirty="0" smtClean="0"/>
              <a:t> </a:t>
            </a:r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b="1" dirty="0" smtClean="0">
                <a:latin typeface="Garamond" pitchFamily="18" charset="0"/>
                <a:cs typeface="Arial" charset="0"/>
              </a:rPr>
              <a:t>ATTIVIT</a:t>
            </a:r>
            <a:r>
              <a:rPr lang="en-US" sz="2400" b="1" dirty="0" smtClean="0">
                <a:latin typeface="Garamond" pitchFamily="18" charset="0"/>
                <a:cs typeface="Times New Roman" pitchFamily="18" charset="0"/>
              </a:rPr>
              <a:t>Á E </a:t>
            </a:r>
            <a:r>
              <a:rPr lang="en-US" sz="2400" b="1" dirty="0" smtClean="0">
                <a:latin typeface="Garamond" pitchFamily="18" charset="0"/>
                <a:cs typeface="Arial" charset="0"/>
              </a:rPr>
              <a:t> FUNZIONI DELLA BIBLIOTECA</a:t>
            </a:r>
          </a:p>
        </p:txBody>
      </p:sp>
      <p:sp>
        <p:nvSpPr>
          <p:cNvPr id="27238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z="2400" dirty="0" smtClean="0">
                <a:latin typeface="Garamond" pitchFamily="18" charset="0"/>
              </a:rPr>
              <a:t>Predisposizione dei sistemi informatizzati d’archiviazione e di reperimento delle informazioni</a:t>
            </a:r>
          </a:p>
          <a:p>
            <a:pPr eaLnBrk="1" hangingPunct="1"/>
            <a:r>
              <a:rPr lang="it-IT" sz="2400" dirty="0" smtClean="0">
                <a:latin typeface="Garamond" pitchFamily="18" charset="0"/>
              </a:rPr>
              <a:t>Amministrazione</a:t>
            </a:r>
          </a:p>
          <a:p>
            <a:pPr eaLnBrk="1" hangingPunct="1"/>
            <a:r>
              <a:rPr lang="it-IT" sz="2400" dirty="0" smtClean="0">
                <a:latin typeface="Garamond" pitchFamily="18" charset="0"/>
              </a:rPr>
              <a:t>Gestione</a:t>
            </a:r>
          </a:p>
          <a:p>
            <a:pPr eaLnBrk="1" hangingPunct="1"/>
            <a:r>
              <a:rPr lang="it-IT" sz="2400" dirty="0" smtClean="0">
                <a:latin typeface="Garamond" pitchFamily="18" charset="0"/>
              </a:rPr>
              <a:t>Nuove accessioni mediante acquisto, scambio, dono, deposito</a:t>
            </a:r>
          </a:p>
          <a:p>
            <a:pPr eaLnBrk="1" hangingPunct="1"/>
            <a:r>
              <a:rPr lang="it-IT" sz="2400" dirty="0" smtClean="0">
                <a:latin typeface="Garamond" pitchFamily="18" charset="0"/>
              </a:rPr>
              <a:t>Sviluppo delle raccolte (scarto, analisi e controllo bibliografico del posseduto)</a:t>
            </a:r>
          </a:p>
          <a:p>
            <a:pPr eaLnBrk="1" hangingPunct="1"/>
            <a:r>
              <a:rPr lang="it-IT" sz="2400" dirty="0" smtClean="0">
                <a:latin typeface="Garamond" pitchFamily="18" charset="0"/>
              </a:rPr>
              <a:t>Servizi al pubblico</a:t>
            </a:r>
          </a:p>
          <a:p>
            <a:pPr eaLnBrk="1" hangingPunct="1"/>
            <a:r>
              <a:rPr lang="it-IT" sz="2400" dirty="0" smtClean="0">
                <a:latin typeface="Garamond" pitchFamily="18" charset="0"/>
              </a:rPr>
              <a:t>Manutenzione, conservazione e restauro delle raccolte</a:t>
            </a:r>
          </a:p>
          <a:p>
            <a:pPr eaLnBrk="1" hangingPunct="1"/>
            <a:r>
              <a:rPr lang="it-IT" sz="2400" dirty="0" smtClean="0">
                <a:latin typeface="Garamond" pitchFamily="18" charset="0"/>
              </a:rPr>
              <a:t>Misurazione del controllo di qualità dei servizi</a:t>
            </a:r>
          </a:p>
          <a:p>
            <a:pPr eaLnBrk="1" hangingPunct="1"/>
            <a:endParaRPr lang="it-IT" sz="2400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2400" b="1" dirty="0" smtClean="0">
                <a:latin typeface="Garamond" pitchFamily="18" charset="0"/>
              </a:rPr>
              <a:t>OBIETTIVI DELLA BIBLIOTECA</a:t>
            </a:r>
          </a:p>
        </p:txBody>
      </p:sp>
      <p:sp>
        <p:nvSpPr>
          <p:cNvPr id="27443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it-IT" smtClean="0">
                <a:latin typeface="Garamond" pitchFamily="18" charset="0"/>
              </a:rPr>
              <a:t>Individuare l’utenza</a:t>
            </a:r>
          </a:p>
          <a:p>
            <a:pPr eaLnBrk="1" hangingPunct="1">
              <a:lnSpc>
                <a:spcPct val="90000"/>
              </a:lnSpc>
            </a:pPr>
            <a:r>
              <a:rPr lang="it-IT" smtClean="0">
                <a:latin typeface="Garamond" pitchFamily="18" charset="0"/>
              </a:rPr>
              <a:t>Individuare le conoscenze ed i documenti occorrenti all’utenza e assisterla nella formulazione delle sue esigenze e nell’accertamento bibliografico dei documenti di suo interesse</a:t>
            </a:r>
          </a:p>
          <a:p>
            <a:pPr eaLnBrk="1" hangingPunct="1">
              <a:lnSpc>
                <a:spcPct val="90000"/>
              </a:lnSpc>
            </a:pPr>
            <a:r>
              <a:rPr lang="it-IT" smtClean="0">
                <a:latin typeface="Garamond" pitchFamily="18" charset="0"/>
              </a:rPr>
              <a:t>Facilitare l’accesso fisico ai documenti (anche a quelli non in loco)</a:t>
            </a:r>
          </a:p>
          <a:p>
            <a:pPr eaLnBrk="1" hangingPunct="1">
              <a:lnSpc>
                <a:spcPct val="90000"/>
              </a:lnSpc>
            </a:pPr>
            <a:r>
              <a:rPr lang="it-IT" smtClean="0">
                <a:latin typeface="Garamond" pitchFamily="18" charset="0"/>
              </a:rPr>
              <a:t>Potenziare la copertura bibliografica e la disponibilità dei documenti occorrenti attraverso la cooperazione bibliotecaria</a:t>
            </a:r>
          </a:p>
          <a:p>
            <a:pPr eaLnBrk="1" hangingPunct="1">
              <a:lnSpc>
                <a:spcPct val="90000"/>
              </a:lnSpc>
            </a:pPr>
            <a:endParaRPr lang="it-IT" sz="2400" smtClean="0">
              <a:latin typeface="Garamond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it-IT" smtClean="0">
              <a:latin typeface="Garamond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2400" b="1" dirty="0" smtClean="0">
                <a:latin typeface="Garamond" pitchFamily="18" charset="0"/>
              </a:rPr>
              <a:t>SERVIZI NEVRALGICI DELLA BIBLIOTECA</a:t>
            </a:r>
            <a:endParaRPr lang="it-IT" sz="2400" noProof="1" smtClean="0">
              <a:latin typeface="Garamond" pitchFamily="18" charset="0"/>
            </a:endParaRPr>
          </a:p>
        </p:txBody>
      </p:sp>
      <p:sp>
        <p:nvSpPr>
          <p:cNvPr id="27648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z="2400" dirty="0" smtClean="0">
                <a:latin typeface="Garamond" pitchFamily="18" charset="0"/>
              </a:rPr>
              <a:t>Realizzare l’accesso ai documenti ed al loro contenuto per mezzo del catalogo (</a:t>
            </a:r>
            <a:r>
              <a:rPr lang="it-IT" sz="2400" b="1" dirty="0" smtClean="0">
                <a:latin typeface="Garamond" pitchFamily="18" charset="0"/>
              </a:rPr>
              <a:t>CATALOGAZIONE</a:t>
            </a:r>
            <a:r>
              <a:rPr lang="it-IT" sz="2400" dirty="0" smtClean="0">
                <a:latin typeface="Garamond" pitchFamily="18" charset="0"/>
              </a:rPr>
              <a:t>)</a:t>
            </a:r>
          </a:p>
          <a:p>
            <a:pPr eaLnBrk="1" hangingPunct="1"/>
            <a:endParaRPr lang="it-IT" sz="2400" cap="small" dirty="0" smtClean="0">
              <a:latin typeface="Garamond" pitchFamily="18" charset="0"/>
            </a:endParaRPr>
          </a:p>
          <a:p>
            <a:pPr eaLnBrk="1" hangingPunct="1"/>
            <a:r>
              <a:rPr lang="it-IT" sz="2400" dirty="0" smtClean="0">
                <a:latin typeface="Garamond" pitchFamily="18" charset="0"/>
              </a:rPr>
              <a:t>Selezionare, raccogliere e conservare i documenti </a:t>
            </a:r>
            <a:r>
              <a:rPr lang="it-IT" sz="2400" cap="small" dirty="0" smtClean="0">
                <a:latin typeface="Garamond" pitchFamily="18" charset="0"/>
              </a:rPr>
              <a:t>(</a:t>
            </a:r>
            <a:r>
              <a:rPr lang="it-IT" sz="2400" b="1" cap="small" dirty="0" smtClean="0">
                <a:latin typeface="Garamond" pitchFamily="18" charset="0"/>
              </a:rPr>
              <a:t>SVILUPPO DELLE RACCOLTE</a:t>
            </a:r>
            <a:r>
              <a:rPr lang="it-IT" sz="2400" cap="small" dirty="0" smtClean="0">
                <a:latin typeface="Garamond" pitchFamily="18" charset="0"/>
              </a:rPr>
              <a:t>)</a:t>
            </a:r>
          </a:p>
          <a:p>
            <a:pPr eaLnBrk="1" hangingPunct="1"/>
            <a:endParaRPr lang="it-IT" sz="2400" cap="small" dirty="0" smtClean="0">
              <a:latin typeface="Garamond" pitchFamily="18" charset="0"/>
            </a:endParaRPr>
          </a:p>
          <a:p>
            <a:pPr eaLnBrk="1" hangingPunct="1"/>
            <a:r>
              <a:rPr lang="it-IT" sz="2400" dirty="0" smtClean="0">
                <a:latin typeface="Garamond" pitchFamily="18" charset="0"/>
              </a:rPr>
              <a:t>Facilitare l’accesso e  l’uso dei documenti (</a:t>
            </a:r>
            <a:r>
              <a:rPr lang="it-IT" sz="2400" b="1" dirty="0" smtClean="0">
                <a:latin typeface="Garamond" pitchFamily="18" charset="0"/>
              </a:rPr>
              <a:t>REFERENCE</a:t>
            </a:r>
            <a:r>
              <a:rPr lang="it-IT" sz="2400" dirty="0" smtClean="0">
                <a:latin typeface="Garamond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b="1" cap="small" dirty="0" smtClean="0">
                <a:latin typeface="Garamond" pitchFamily="18" charset="0"/>
              </a:rPr>
              <a:t>Gestione delle raccolte documentarie. Fasi</a:t>
            </a:r>
            <a:endParaRPr lang="it-IT" sz="2800" b="1" cap="small" dirty="0"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>
                <a:latin typeface="Garamond" pitchFamily="18" charset="0"/>
              </a:rPr>
              <a:t>Definizione della fisionomia bibliografica della biblioteca, modalità di presentazione e organizzazione dell’offerta documentaria</a:t>
            </a:r>
          </a:p>
          <a:p>
            <a:r>
              <a:rPr lang="it-IT" dirty="0" smtClean="0">
                <a:latin typeface="Garamond" pitchFamily="18" charset="0"/>
              </a:rPr>
              <a:t>Produzione documenti programmatici (carta delle collezioni) orientamento generale</a:t>
            </a:r>
          </a:p>
          <a:p>
            <a:r>
              <a:rPr lang="it-IT" dirty="0" smtClean="0">
                <a:latin typeface="Garamond" pitchFamily="18" charset="0"/>
              </a:rPr>
              <a:t>Selezione degli oggetti documentari</a:t>
            </a:r>
          </a:p>
          <a:p>
            <a:r>
              <a:rPr lang="it-IT" dirty="0" smtClean="0">
                <a:latin typeface="Garamond" pitchFamily="18" charset="0"/>
              </a:rPr>
              <a:t>Trattamento </a:t>
            </a:r>
            <a:r>
              <a:rPr lang="it-IT" dirty="0" err="1" smtClean="0">
                <a:latin typeface="Garamond" pitchFamily="18" charset="0"/>
              </a:rPr>
              <a:t>catalografico</a:t>
            </a:r>
            <a:r>
              <a:rPr lang="it-IT" dirty="0" smtClean="0">
                <a:latin typeface="Garamond" pitchFamily="18" charset="0"/>
              </a:rPr>
              <a:t> di tali oggetti</a:t>
            </a:r>
          </a:p>
          <a:p>
            <a:r>
              <a:rPr lang="it-IT" dirty="0" smtClean="0">
                <a:latin typeface="Garamond" pitchFamily="18" charset="0"/>
              </a:rPr>
              <a:t>Organizzazione della presentazione dell’offerta</a:t>
            </a:r>
          </a:p>
          <a:p>
            <a:r>
              <a:rPr lang="it-IT" dirty="0" smtClean="0">
                <a:latin typeface="Garamond" pitchFamily="18" charset="0"/>
              </a:rPr>
              <a:t>Uso degli oggetti documentari</a:t>
            </a:r>
          </a:p>
          <a:p>
            <a:r>
              <a:rPr lang="it-IT" dirty="0" smtClean="0">
                <a:latin typeface="Garamond" pitchFamily="18" charset="0"/>
              </a:rPr>
              <a:t>Valutazione dell’uso</a:t>
            </a:r>
          </a:p>
          <a:p>
            <a:r>
              <a:rPr lang="it-IT" dirty="0" smtClean="0">
                <a:latin typeface="Garamond" pitchFamily="18" charset="0"/>
              </a:rPr>
              <a:t>Valutazione globale e eventuale riprogettazione dell’offerta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29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333375"/>
            <a:ext cx="7772400" cy="1143000"/>
          </a:xfrm>
        </p:spPr>
        <p:txBody>
          <a:bodyPr/>
          <a:lstStyle/>
          <a:p>
            <a:pPr eaLnBrk="1" hangingPunct="1"/>
            <a:r>
              <a:rPr lang="it-IT" sz="2400" b="1" dirty="0" smtClean="0">
                <a:latin typeface="Garamond" pitchFamily="18" charset="0"/>
              </a:rPr>
              <a:t>REGOLAMENTI E CARTE DEI SERVIZI</a:t>
            </a:r>
          </a:p>
        </p:txBody>
      </p:sp>
      <p:sp>
        <p:nvSpPr>
          <p:cNvPr id="27853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t-IT" sz="2400" dirty="0" smtClean="0">
                <a:latin typeface="Garamond" pitchFamily="18" charset="0"/>
              </a:rPr>
              <a:t>Sono gli strumenti che presiedono alle attività delle biblioteche</a:t>
            </a:r>
          </a:p>
          <a:p>
            <a:pPr eaLnBrk="1" hangingPunct="1">
              <a:lnSpc>
                <a:spcPct val="90000"/>
              </a:lnSpc>
            </a:pPr>
            <a:r>
              <a:rPr lang="it-IT" sz="2400" dirty="0" smtClean="0">
                <a:latin typeface="Garamond" pitchFamily="18" charset="0"/>
              </a:rPr>
              <a:t>I </a:t>
            </a:r>
            <a:r>
              <a:rPr lang="it-IT" sz="2400" b="1" dirty="0" smtClean="0">
                <a:latin typeface="Garamond" pitchFamily="18" charset="0"/>
              </a:rPr>
              <a:t>Regolamenti </a:t>
            </a:r>
            <a:r>
              <a:rPr lang="it-IT" sz="2400" dirty="0" smtClean="0">
                <a:latin typeface="Garamond" pitchFamily="18" charset="0"/>
              </a:rPr>
              <a:t> delle biblioteche procedono dalla legislazione statale e regionale e hanno la funzione di definire i rapporti fra la biblioteca e l’ente a cui essa appartiene</a:t>
            </a:r>
          </a:p>
          <a:p>
            <a:pPr eaLnBrk="1" hangingPunct="1">
              <a:lnSpc>
                <a:spcPct val="90000"/>
              </a:lnSpc>
            </a:pPr>
            <a:r>
              <a:rPr lang="it-IT" sz="2400" dirty="0" smtClean="0">
                <a:latin typeface="Garamond" pitchFamily="18" charset="0"/>
              </a:rPr>
              <a:t>Le </a:t>
            </a:r>
            <a:r>
              <a:rPr lang="it-IT" sz="2400" b="1" dirty="0" smtClean="0">
                <a:latin typeface="Garamond" pitchFamily="18" charset="0"/>
              </a:rPr>
              <a:t>Carte dei servizi</a:t>
            </a:r>
            <a:r>
              <a:rPr lang="it-IT" sz="2400" dirty="0" smtClean="0">
                <a:latin typeface="Garamond" pitchFamily="18" charset="0"/>
              </a:rPr>
              <a:t> sono previste dalle direttive della Presidenza del Consiglio dei Ministri 27 gennaio 1994 (</a:t>
            </a:r>
            <a:r>
              <a:rPr lang="it-IT" sz="2400" i="1" dirty="0" smtClean="0">
                <a:latin typeface="Garamond" pitchFamily="18" charset="0"/>
              </a:rPr>
              <a:t>Principi sull’erogazione dei servizi pubblici) </a:t>
            </a:r>
            <a:r>
              <a:rPr lang="it-IT" sz="2400" dirty="0" smtClean="0">
                <a:latin typeface="Garamond" pitchFamily="18" charset="0"/>
              </a:rPr>
              <a:t>e del Ministero della Funzione Pubblica del 24 marzo 2004 (</a:t>
            </a:r>
            <a:r>
              <a:rPr lang="it-IT" sz="2400" i="1" dirty="0" smtClean="0">
                <a:latin typeface="Garamond" pitchFamily="18" charset="0"/>
              </a:rPr>
              <a:t>Rilevazione della qualità percepita dai cittadini</a:t>
            </a:r>
            <a:r>
              <a:rPr lang="it-IT" sz="2400" dirty="0" smtClean="0">
                <a:latin typeface="Garamond" pitchFamily="18" charset="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it-IT" sz="2400" dirty="0" smtClean="0">
                <a:latin typeface="Garamond" pitchFamily="18" charset="0"/>
              </a:rPr>
              <a:t>L’AIB ha pubblicato nel 2000 le </a:t>
            </a:r>
            <a:r>
              <a:rPr lang="it-IT" sz="2400" i="1" dirty="0" smtClean="0">
                <a:latin typeface="Garamond" pitchFamily="18" charset="0"/>
              </a:rPr>
              <a:t>Linee guida per la redazione delle carte dei servizi delle biblioteche pubbliche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mtClean="0">
                <a:latin typeface="Garamond" pitchFamily="18" charset="0"/>
              </a:rPr>
              <a:t>I punti fondamentali che </a:t>
            </a:r>
            <a:r>
              <a:rPr lang="it-IT" b="1" smtClean="0">
                <a:latin typeface="Garamond" pitchFamily="18" charset="0"/>
              </a:rPr>
              <a:t>i regolamenti</a:t>
            </a:r>
            <a:r>
              <a:rPr lang="it-IT" smtClean="0">
                <a:latin typeface="Garamond" pitchFamily="18" charset="0"/>
              </a:rPr>
              <a:t> devono stabilire sono: obiettivi; patrimonio e risorse finanziarie; organizzazione dei servizi e delle risorse umane; rapporti con l’utenza</a:t>
            </a:r>
          </a:p>
          <a:p>
            <a:pPr eaLnBrk="1" hangingPunct="1"/>
            <a:r>
              <a:rPr lang="it-IT" smtClean="0">
                <a:latin typeface="Garamond" pitchFamily="18" charset="0"/>
              </a:rPr>
              <a:t>Le </a:t>
            </a:r>
            <a:r>
              <a:rPr lang="it-IT" b="1" smtClean="0">
                <a:latin typeface="Garamond" pitchFamily="18" charset="0"/>
              </a:rPr>
              <a:t>carte dei servizi </a:t>
            </a:r>
            <a:r>
              <a:rPr lang="it-IT" smtClean="0">
                <a:latin typeface="Garamond" pitchFamily="18" charset="0"/>
              </a:rPr>
              <a:t>definiscono i compiti della biblioteca nei confronti dell’utenza e i diritti dei lettori, tenendo conto delle disposizioni regolamentari.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67</TotalTime>
  <Words>494</Words>
  <Application>Microsoft Office PowerPoint</Application>
  <PresentationFormat>Presentazione su schermo (4:3)</PresentationFormat>
  <Paragraphs>62</Paragraphs>
  <Slides>11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Equinozio</vt:lpstr>
      <vt:lpstr> Biblioteca </vt:lpstr>
      <vt:lpstr> Le cinque leggi della Biblioteconomia di Ranganathan (1931) </vt:lpstr>
      <vt:lpstr>Diapositiva 3</vt:lpstr>
      <vt:lpstr>Biblioteca come sistema  </vt:lpstr>
      <vt:lpstr>Diapositiva 5</vt:lpstr>
      <vt:lpstr>ATTIVITÁ E  FUNZIONI DELLA BIBLIOTECA</vt:lpstr>
      <vt:lpstr>OBIETTIVI DELLA BIBLIOTECA</vt:lpstr>
      <vt:lpstr>SERVIZI NEVRALGICI DELLA BIBLIOTECA</vt:lpstr>
      <vt:lpstr>Gestione delle raccolte documentarie. Fasi</vt:lpstr>
      <vt:lpstr>REGOLAMENTI E CARTE DEI SERVIZI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ATTIVITÁ E  FUNZIONI DELLA BIBLIOTECA</dc:title>
  <dc:creator>Saratrek</dc:creator>
  <cp:lastModifiedBy>Saratrek</cp:lastModifiedBy>
  <cp:revision>14</cp:revision>
  <dcterms:created xsi:type="dcterms:W3CDTF">2011-10-30T17:38:30Z</dcterms:created>
  <dcterms:modified xsi:type="dcterms:W3CDTF">2011-11-25T08:49:33Z</dcterms:modified>
</cp:coreProperties>
</file>