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72" r:id="rId9"/>
    <p:sldId id="261" r:id="rId10"/>
    <p:sldId id="264" r:id="rId11"/>
    <p:sldId id="262" r:id="rId12"/>
    <p:sldId id="263" r:id="rId13"/>
    <p:sldId id="266" r:id="rId14"/>
    <p:sldId id="267" r:id="rId15"/>
    <p:sldId id="273" r:id="rId16"/>
    <p:sldId id="274" r:id="rId17"/>
    <p:sldId id="268" r:id="rId18"/>
    <p:sldId id="275" r:id="rId19"/>
    <p:sldId id="279" r:id="rId20"/>
    <p:sldId id="276" r:id="rId21"/>
    <p:sldId id="280" r:id="rId22"/>
    <p:sldId id="281" r:id="rId23"/>
    <p:sldId id="282" r:id="rId24"/>
    <p:sldId id="277" r:id="rId25"/>
    <p:sldId id="278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4BFC558-657D-4186-93BC-904A51202749}" type="datetimeFigureOut">
              <a:rPr lang="it-IT" smtClean="0"/>
              <a:pPr/>
              <a:t>25/11/2011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3671E6-19F3-468C-982D-293817A22EB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Catalogazione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FRBR e REICAT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FRBR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err="1" smtClean="0"/>
              <a:t>Functional</a:t>
            </a:r>
            <a:r>
              <a:rPr lang="it-IT" b="1" dirty="0" smtClean="0"/>
              <a:t> </a:t>
            </a:r>
            <a:r>
              <a:rPr lang="it-IT" b="1" dirty="0" err="1" smtClean="0"/>
              <a:t>Requirements</a:t>
            </a:r>
            <a:r>
              <a:rPr lang="it-IT" b="1" dirty="0" smtClean="0"/>
              <a:t> </a:t>
            </a:r>
            <a:r>
              <a:rPr lang="it-IT" b="1" dirty="0" err="1" smtClean="0"/>
              <a:t>for</a:t>
            </a:r>
            <a:r>
              <a:rPr lang="it-IT" b="1" dirty="0" smtClean="0"/>
              <a:t> </a:t>
            </a:r>
            <a:r>
              <a:rPr lang="it-IT" b="1" dirty="0" err="1" smtClean="0"/>
              <a:t>Bibliographic</a:t>
            </a:r>
            <a:r>
              <a:rPr lang="it-IT" b="1" dirty="0" smtClean="0"/>
              <a:t> </a:t>
            </a:r>
            <a:r>
              <a:rPr lang="it-IT" b="1" dirty="0" err="1" smtClean="0"/>
              <a:t>Records</a:t>
            </a:r>
            <a:r>
              <a:rPr lang="it-IT" b="1" dirty="0" smtClean="0"/>
              <a:t> (FRBR) 1998. </a:t>
            </a:r>
            <a:endParaRPr lang="it-IT" b="1" dirty="0" smtClean="0"/>
          </a:p>
          <a:p>
            <a:r>
              <a:rPr lang="it-IT" dirty="0" smtClean="0"/>
              <a:t>C</a:t>
            </a:r>
            <a:r>
              <a:rPr lang="it-IT" dirty="0" smtClean="0"/>
              <a:t>oncetto </a:t>
            </a:r>
            <a:r>
              <a:rPr lang="it-IT" dirty="0" smtClean="0"/>
              <a:t>di </a:t>
            </a:r>
            <a:r>
              <a:rPr lang="it-IT" b="1" dirty="0" smtClean="0"/>
              <a:t>entità.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</a:pPr>
            <a:r>
              <a:rPr lang="it-IT" dirty="0" smtClean="0"/>
              <a:t>Le categorie che rappresentano i centri di interesse degli utenti sono chiamate </a:t>
            </a:r>
            <a:r>
              <a:rPr lang="it-IT" b="1" dirty="0" smtClean="0"/>
              <a:t>entità </a:t>
            </a:r>
            <a:r>
              <a:rPr lang="it-IT" dirty="0" smtClean="0"/>
              <a:t>e di ciascuna entità sono descritte le </a:t>
            </a:r>
            <a:r>
              <a:rPr lang="it-IT" b="1" dirty="0" smtClean="0"/>
              <a:t>relazioni </a:t>
            </a:r>
            <a:r>
              <a:rPr lang="it-IT" dirty="0" smtClean="0"/>
              <a:t>reciproche nonché </a:t>
            </a:r>
            <a:r>
              <a:rPr lang="it-IT" dirty="0" smtClean="0"/>
              <a:t>le specifiche caratteristiche o </a:t>
            </a:r>
            <a:r>
              <a:rPr lang="it-IT" b="1" dirty="0" smtClean="0"/>
              <a:t>attributi, </a:t>
            </a:r>
            <a:r>
              <a:rPr lang="it-IT" dirty="0" smtClean="0"/>
              <a:t>ovvero gli elementi informativi che compongono la descrizione.</a:t>
            </a:r>
          </a:p>
          <a:p>
            <a:pPr marL="457200" indent="-457200">
              <a:lnSpc>
                <a:spcPct val="80000"/>
              </a:lnSpc>
            </a:pPr>
            <a:r>
              <a:rPr lang="it-IT" dirty="0" smtClean="0"/>
              <a:t>Le </a:t>
            </a:r>
            <a:r>
              <a:rPr lang="it-IT" b="1" dirty="0" smtClean="0"/>
              <a:t>entità </a:t>
            </a:r>
            <a:r>
              <a:rPr lang="it-IT" dirty="0" smtClean="0"/>
              <a:t>sono identificate in tre gruppi: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it-IT" dirty="0" smtClean="0"/>
              <a:t>In riferimento alle fasi logiche della produzione intellettuale;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it-IT" dirty="0" smtClean="0"/>
              <a:t>In riferimento alle persone;</a:t>
            </a:r>
          </a:p>
          <a:p>
            <a:pPr marL="457200" indent="-4572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it-IT" dirty="0" smtClean="0"/>
              <a:t>In riferimento ai soggetti.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Entità del primo gruppo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b="1" dirty="0" smtClean="0"/>
              <a:t>Opera</a:t>
            </a:r>
            <a:r>
              <a:rPr lang="it-IT" dirty="0" smtClean="0"/>
              <a:t> ovvero la creazione intellettuale nella sua immaterialità;</a:t>
            </a:r>
          </a:p>
          <a:p>
            <a:pPr>
              <a:lnSpc>
                <a:spcPct val="90000"/>
              </a:lnSpc>
            </a:pPr>
            <a:r>
              <a:rPr lang="it-IT" b="1" dirty="0" smtClean="0"/>
              <a:t>Espressione</a:t>
            </a:r>
            <a:r>
              <a:rPr lang="it-IT" dirty="0" smtClean="0"/>
              <a:t> cioè la realizzazione linguistica dell’opera;</a:t>
            </a:r>
          </a:p>
          <a:p>
            <a:pPr>
              <a:lnSpc>
                <a:spcPct val="90000"/>
              </a:lnSpc>
            </a:pPr>
            <a:r>
              <a:rPr lang="it-IT" b="1" dirty="0" smtClean="0"/>
              <a:t>Manifestazione</a:t>
            </a:r>
            <a:r>
              <a:rPr lang="it-IT" dirty="0" smtClean="0"/>
              <a:t> ovvero la materializzazione del testo attraverso la sua registrazione in forma stabile su di un supporto che ne veicola la trasmissione;</a:t>
            </a:r>
          </a:p>
          <a:p>
            <a:pPr>
              <a:lnSpc>
                <a:spcPct val="90000"/>
              </a:lnSpc>
            </a:pPr>
            <a:r>
              <a:rPr lang="it-IT" b="1" dirty="0" smtClean="0"/>
              <a:t>Esemplare</a:t>
            </a:r>
            <a:r>
              <a:rPr lang="it-IT" dirty="0" smtClean="0"/>
              <a:t> o </a:t>
            </a:r>
            <a:r>
              <a:rPr lang="it-IT" b="1" dirty="0" smtClean="0"/>
              <a:t>item</a:t>
            </a:r>
            <a:r>
              <a:rPr lang="it-IT" dirty="0" smtClean="0"/>
              <a:t> cioè le singole copie riferibili a ciascuna manifestazione.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item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«Quando diciamo</a:t>
            </a:r>
            <a:r>
              <a:rPr lang="it-IT" b="1" i="1" dirty="0" smtClean="0"/>
              <a:t> libro</a:t>
            </a:r>
            <a:r>
              <a:rPr lang="it-IT" b="1" dirty="0" smtClean="0"/>
              <a:t> abbiamo in mente un oggetto fisico distinto formato dalla carta e da una rilegatura e che a volte può servire per tenere aperta una porta o da rincalzo sotto la gamba di un tavolo. FRBR lo chiama</a:t>
            </a:r>
            <a:r>
              <a:rPr lang="it-IT" b="1" i="1" dirty="0" smtClean="0"/>
              <a:t> item</a:t>
            </a:r>
            <a:r>
              <a:rPr lang="it-IT" b="1" i="1" dirty="0" smtClean="0">
                <a:sym typeface="Symbol"/>
              </a:rPr>
              <a:t></a:t>
            </a:r>
            <a:r>
              <a:rPr lang="it-IT" b="1" i="1" dirty="0" smtClean="0"/>
              <a:t>»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manifestazione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«Quando diciamo</a:t>
            </a:r>
            <a:r>
              <a:rPr lang="it-IT" b="1" i="1" dirty="0" smtClean="0"/>
              <a:t> libro</a:t>
            </a:r>
            <a:r>
              <a:rPr lang="it-IT" b="1" dirty="0" smtClean="0"/>
              <a:t> forse vogliamo dire anche</a:t>
            </a:r>
            <a:r>
              <a:rPr lang="it-IT" b="1" i="1" dirty="0" smtClean="0"/>
              <a:t> pubblicazione, </a:t>
            </a:r>
            <a:r>
              <a:rPr lang="it-IT" b="1" dirty="0" smtClean="0"/>
              <a:t>come nel caso in cui ci rechiamo in libreria per chiedere un libro; di solito per noi la copia specifica non ha importanza purché faccia parte della classe generale di opere che cerchiamo e non ci siano pagine mancanti. FRBR lo chiama </a:t>
            </a:r>
            <a:r>
              <a:rPr lang="it-IT" b="1" i="1" dirty="0" smtClean="0"/>
              <a:t>manifestazione</a:t>
            </a:r>
            <a:r>
              <a:rPr lang="it-IT" b="1" i="1" dirty="0" smtClean="0">
                <a:sym typeface="Symbol"/>
              </a:rPr>
              <a:t></a:t>
            </a:r>
            <a:r>
              <a:rPr lang="it-IT" b="1" i="1" dirty="0" smtClean="0"/>
              <a:t>»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espressione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«Quando diciamo</a:t>
            </a:r>
            <a:r>
              <a:rPr lang="it-IT" b="1" i="1" dirty="0" smtClean="0"/>
              <a:t> libro</a:t>
            </a:r>
            <a:r>
              <a:rPr lang="it-IT" b="1" dirty="0" smtClean="0"/>
              <a:t>, come nella domanda "chi ha tradotto questo libro?", forse abbiamo in mente un testo specifico in una data lingua o in una traduzione. FRBR lo chiama </a:t>
            </a:r>
            <a:r>
              <a:rPr lang="it-IT" b="1" i="1" dirty="0" smtClean="0"/>
              <a:t>espressione</a:t>
            </a:r>
            <a:r>
              <a:rPr lang="it-IT" b="1" dirty="0" smtClean="0">
                <a:sym typeface="Symbol"/>
              </a:rPr>
              <a:t></a:t>
            </a:r>
            <a:r>
              <a:rPr lang="it-IT" b="1" dirty="0" smtClean="0"/>
              <a:t>»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opera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«Quando diciamo</a:t>
            </a:r>
            <a:r>
              <a:rPr lang="it-IT" b="1" i="1" dirty="0" smtClean="0"/>
              <a:t> libro</a:t>
            </a:r>
            <a:r>
              <a:rPr lang="it-IT" b="1" dirty="0" smtClean="0"/>
              <a:t> come nella domanda "chi ha scritto questo libro?" forse intendiamo anche un livello più alto di astrazione, il contenuto concettuale (intellettuale o artistico) che è alla base di tutte le versioni linguistiche, la storia di fondo narrata nel libro, le idee nella mente di una persona per un libro. FRBR lo chiama</a:t>
            </a:r>
            <a:r>
              <a:rPr lang="it-IT" b="1" i="1" dirty="0" smtClean="0"/>
              <a:t> opera</a:t>
            </a:r>
            <a:r>
              <a:rPr lang="it-IT" b="1" dirty="0" smtClean="0"/>
              <a:t>.» 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b="1" dirty="0" smtClean="0"/>
              <a:t>(Patrick Le </a:t>
            </a:r>
            <a:r>
              <a:rPr lang="it-IT" b="1" dirty="0" err="1" smtClean="0"/>
              <a:t>Boeuf</a:t>
            </a:r>
            <a:r>
              <a:rPr lang="it-IT" b="1" dirty="0" smtClean="0"/>
              <a:t>,</a:t>
            </a:r>
            <a:r>
              <a:rPr lang="it-IT" b="1" i="1" dirty="0" smtClean="0"/>
              <a:t> Brave </a:t>
            </a:r>
            <a:r>
              <a:rPr lang="it-IT" b="1" i="1" dirty="0" err="1" smtClean="0"/>
              <a:t>new</a:t>
            </a:r>
            <a:r>
              <a:rPr lang="it-IT" b="1" i="1" dirty="0" smtClean="0"/>
              <a:t> FRBR world</a:t>
            </a:r>
            <a:r>
              <a:rPr lang="it-IT" b="1" dirty="0" smtClean="0"/>
              <a:t>)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dirty="0" smtClean="0"/>
              <a:t>Il catalogatore basa la sua descrizione sull’</a:t>
            </a:r>
            <a:r>
              <a:rPr lang="it-IT" i="1" dirty="0" smtClean="0"/>
              <a:t>item</a:t>
            </a:r>
            <a:r>
              <a:rPr lang="it-IT" dirty="0" smtClean="0"/>
              <a:t>, </a:t>
            </a:r>
            <a:r>
              <a:rPr lang="it-IT" dirty="0" smtClean="0"/>
              <a:t>ma la descrive come esemplare rappresentativo della </a:t>
            </a:r>
            <a:r>
              <a:rPr lang="it-IT" i="1" dirty="0" smtClean="0"/>
              <a:t>manifestazione, </a:t>
            </a:r>
            <a:r>
              <a:rPr lang="it-IT" dirty="0" smtClean="0"/>
              <a:t>risalendo per astrazione  ai dati pertinenti i livelli </a:t>
            </a:r>
            <a:r>
              <a:rPr lang="it-IT" noProof="1" smtClean="0"/>
              <a:t>sovraordinati di </a:t>
            </a:r>
            <a:r>
              <a:rPr lang="it-IT" i="1" noProof="1" smtClean="0"/>
              <a:t>espressione </a:t>
            </a:r>
            <a:r>
              <a:rPr lang="it-IT" noProof="1" smtClean="0"/>
              <a:t>e </a:t>
            </a:r>
            <a:r>
              <a:rPr lang="it-IT" i="1" noProof="1" smtClean="0"/>
              <a:t>opera.</a:t>
            </a:r>
            <a:endParaRPr lang="it-IT" noProof="1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Accessi (intestazione)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b="1" dirty="0" smtClean="0"/>
              <a:t>Autore e titolo</a:t>
            </a:r>
            <a:r>
              <a:rPr lang="it-IT" dirty="0" smtClean="0"/>
              <a:t> elementi </a:t>
            </a:r>
            <a:r>
              <a:rPr lang="it-IT" dirty="0" smtClean="0"/>
              <a:t>pertinenti </a:t>
            </a:r>
            <a:r>
              <a:rPr lang="it-IT" dirty="0" smtClean="0"/>
              <a:t>per distinguere</a:t>
            </a:r>
            <a:r>
              <a:rPr lang="it-IT" dirty="0" smtClean="0"/>
              <a:t>, nominare e citare le opere e le loro manifestazioni.</a:t>
            </a:r>
          </a:p>
          <a:p>
            <a:pPr>
              <a:lnSpc>
                <a:spcPct val="90000"/>
              </a:lnSpc>
            </a:pPr>
            <a:r>
              <a:rPr lang="it-IT" b="1" dirty="0" smtClean="0"/>
              <a:t>I</a:t>
            </a:r>
            <a:r>
              <a:rPr lang="it-IT" b="1" dirty="0" smtClean="0"/>
              <a:t>ntestazione </a:t>
            </a:r>
            <a:r>
              <a:rPr lang="it-IT" b="1" dirty="0" smtClean="0"/>
              <a:t>semantica</a:t>
            </a:r>
            <a:r>
              <a:rPr lang="it-IT" dirty="0" smtClean="0"/>
              <a:t>, per la quale la mediazione è tra contenuti concettuali e utenti per il tramite di specifici linguaggi di indicizzazione (</a:t>
            </a:r>
            <a:r>
              <a:rPr lang="it-IT" b="1" dirty="0" smtClean="0"/>
              <a:t>verbali o alfabetici e classificati).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Le REICAT (Regole italiane di catalogazione)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Pubblicate nel 2009, sono il frutto del lavoro della Commissione permanente per l’aggiornamento delle regole costituita dal </a:t>
            </a:r>
            <a:r>
              <a:rPr lang="it-IT" dirty="0" err="1" smtClean="0"/>
              <a:t>MiBAC</a:t>
            </a:r>
            <a:r>
              <a:rPr lang="it-IT" dirty="0" smtClean="0"/>
              <a:t>.</a:t>
            </a:r>
          </a:p>
          <a:p>
            <a:r>
              <a:rPr lang="it-IT" dirty="0" smtClean="0"/>
              <a:t>Esse restituiscono all’opera una più ampia ed articolata visibilità, valorizzando in particolare l’accesso ai titoli uniformi.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Le REICAT (Regole italiane di catalogazione)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</a:pPr>
            <a:r>
              <a:rPr lang="it-IT" dirty="0" smtClean="0"/>
              <a:t>Sono divise in tre parti: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it-IT" b="1" dirty="0" smtClean="0"/>
              <a:t>Descrizione bibliografica e informazioni sull’esemplare</a:t>
            </a:r>
            <a:r>
              <a:rPr lang="it-IT" dirty="0" smtClean="0"/>
              <a:t> (acquisizione delle ISBD ed approccio integrato ai diversi tipi di materiali),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it-IT" b="1" dirty="0" smtClean="0"/>
              <a:t>Opere ed espressioni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it-IT" b="1" dirty="0" smtClean="0"/>
              <a:t>Responsabilità</a:t>
            </a:r>
          </a:p>
          <a:p>
            <a:pPr marL="533400" indent="-533400">
              <a:lnSpc>
                <a:spcPct val="80000"/>
              </a:lnSpc>
              <a:buNone/>
            </a:pPr>
            <a:r>
              <a:rPr lang="it-IT" dirty="0" smtClean="0"/>
              <a:t>	Il titolo uniforme è obbligatorio e diventa altro elemento portante del catalogo, il cui compito è quello di identificare le opere, raggruppandone le diverse edizioni di ognuna e le lingue e differenti forme della  loro pubblicazione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In un catalogo elettronico tutte le informazioni sono elementi di accesso.</a:t>
            </a:r>
          </a:p>
          <a:p>
            <a:r>
              <a:rPr lang="it-IT" dirty="0" smtClean="0"/>
              <a:t>Intestazione uniforme espressione scelta per rappresentare univocamente una persona o ente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King, Stephen &lt;1947- &gt;</a:t>
            </a:r>
          </a:p>
          <a:p>
            <a:pPr>
              <a:buNone/>
            </a:pPr>
            <a:r>
              <a:rPr lang="it-IT" b="1" dirty="0" smtClean="0"/>
              <a:t>L' ombra dello scorpione / Stephen King</a:t>
            </a:r>
            <a:r>
              <a:rPr lang="it-IT" dirty="0" smtClean="0"/>
              <a:t> - 6. ed - Milano : Bompiani, 1993 - 929 p. ; 19 cm. – (I nuovi tascabili; 7) </a:t>
            </a:r>
          </a:p>
          <a:p>
            <a:pPr>
              <a:buNone/>
            </a:pPr>
            <a:r>
              <a:rPr lang="it-IT" dirty="0" smtClean="0"/>
              <a:t>ISBN 978-88-8546-875-9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Melissa P.</a:t>
            </a:r>
            <a:r>
              <a:rPr lang="it-IT" dirty="0" smtClean="0"/>
              <a:t> </a:t>
            </a:r>
          </a:p>
          <a:p>
            <a:pPr>
              <a:buNone/>
            </a:pPr>
            <a:r>
              <a:rPr lang="it-IT" b="1" dirty="0" smtClean="0"/>
              <a:t>100 colpi di spazzola prima di andare a dormire / Melissa P.</a:t>
            </a:r>
            <a:r>
              <a:rPr lang="it-IT" dirty="0" smtClean="0"/>
              <a:t> - Roma : </a:t>
            </a:r>
            <a:r>
              <a:rPr lang="it-IT" dirty="0" err="1" smtClean="0"/>
              <a:t>Fazi</a:t>
            </a:r>
            <a:r>
              <a:rPr lang="it-IT" dirty="0" smtClean="0"/>
              <a:t>, 2007 - 204 p. ; 18 cm. - Variante del titolo : Cento colpi di spazzola prima di andare a dormire. - [ISBN] 978-88-8112-865-5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Casati </a:t>
            </a:r>
            <a:r>
              <a:rPr lang="it-IT" b="1" dirty="0" err="1" smtClean="0"/>
              <a:t>Modignani</a:t>
            </a:r>
            <a:r>
              <a:rPr lang="it-IT" b="1" dirty="0" smtClean="0"/>
              <a:t>, Sveva</a:t>
            </a:r>
          </a:p>
          <a:p>
            <a:pPr>
              <a:buNone/>
            </a:pPr>
            <a:r>
              <a:rPr lang="it-IT" b="1" dirty="0" smtClean="0"/>
              <a:t>Lezione di tango / Sveva Casati </a:t>
            </a:r>
            <a:r>
              <a:rPr lang="it-IT" b="1" dirty="0" err="1" smtClean="0"/>
              <a:t>Modignani</a:t>
            </a:r>
            <a:r>
              <a:rPr lang="it-IT" dirty="0" smtClean="0"/>
              <a:t> - 5. ed - Milano : Sperling Paperback, stampa 2002 - 487 p., 9 p. ; 20 cm. - [ISBN] 88-8274-117-6      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Editori italiani dell'Ottocento : repertorio / a cura di Ada Gigli </a:t>
            </a:r>
            <a:r>
              <a:rPr lang="it-IT" b="1" dirty="0" err="1" smtClean="0"/>
              <a:t>Marchetti</a:t>
            </a:r>
            <a:r>
              <a:rPr lang="it-IT" b="1" dirty="0" smtClean="0"/>
              <a:t> ... [</a:t>
            </a:r>
            <a:r>
              <a:rPr lang="it-IT" b="1" dirty="0" err="1" smtClean="0"/>
              <a:t>et</a:t>
            </a:r>
            <a:r>
              <a:rPr lang="it-IT" b="1" dirty="0" smtClean="0"/>
              <a:t> al.] ; in collaborazione con la Fondazione Arnoldo e Alberto Mondadori ; coordinamento redazionale: Patrizia </a:t>
            </a:r>
            <a:r>
              <a:rPr lang="it-IT" b="1" dirty="0" err="1" smtClean="0"/>
              <a:t>Landi</a:t>
            </a:r>
            <a:r>
              <a:rPr lang="it-IT" dirty="0" smtClean="0"/>
              <a:t> - Milano : F. Angeli, ©2004 - 2 v. (1525 p. </a:t>
            </a:r>
            <a:r>
              <a:rPr lang="it-IT" dirty="0" err="1" smtClean="0"/>
              <a:t>compless</a:t>
            </a:r>
            <a:r>
              <a:rPr lang="it-IT" dirty="0" smtClean="0"/>
              <a:t>.) ; 23 cm. [ISBN] 88-464-5313-1     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CLIO : Catalogo dei libri italiani dell'Ottocento (1801-1900) = </a:t>
            </a:r>
            <a:r>
              <a:rPr lang="it-IT" b="1" dirty="0" err="1" smtClean="0"/>
              <a:t>Catalogue</a:t>
            </a:r>
            <a:r>
              <a:rPr lang="it-IT" b="1" dirty="0" smtClean="0"/>
              <a:t> </a:t>
            </a:r>
            <a:r>
              <a:rPr lang="it-IT" b="1" dirty="0" err="1" smtClean="0"/>
              <a:t>of</a:t>
            </a:r>
            <a:r>
              <a:rPr lang="it-IT" b="1" dirty="0" smtClean="0"/>
              <a:t> </a:t>
            </a:r>
            <a:r>
              <a:rPr lang="it-IT" b="1" dirty="0" err="1" smtClean="0"/>
              <a:t>nineteenth</a:t>
            </a:r>
            <a:r>
              <a:rPr lang="it-IT" b="1" dirty="0" smtClean="0"/>
              <a:t> </a:t>
            </a:r>
            <a:r>
              <a:rPr lang="it-IT" b="1" dirty="0" err="1" smtClean="0"/>
              <a:t>century</a:t>
            </a:r>
            <a:r>
              <a:rPr lang="it-IT" b="1" dirty="0" smtClean="0"/>
              <a:t> </a:t>
            </a:r>
            <a:r>
              <a:rPr lang="it-IT" b="1" dirty="0" err="1" smtClean="0"/>
              <a:t>Italian</a:t>
            </a:r>
            <a:r>
              <a:rPr lang="it-IT" b="1" dirty="0" smtClean="0"/>
              <a:t> </a:t>
            </a:r>
            <a:r>
              <a:rPr lang="it-IT" b="1" dirty="0" err="1" smtClean="0"/>
              <a:t>books</a:t>
            </a:r>
            <a:r>
              <a:rPr lang="it-IT" b="1" dirty="0" smtClean="0"/>
              <a:t> (1801-1900)</a:t>
            </a:r>
            <a:r>
              <a:rPr lang="it-IT" dirty="0" smtClean="0"/>
              <a:t> - Milano : Bibliografica, ©1991 - 19 v. ; 30 cm.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Leopardi a Firenze : atti del convegno di studi, Firenze, 3-6 giugno 1998 / a cura di Laura </a:t>
            </a:r>
            <a:r>
              <a:rPr lang="it-IT" b="1" dirty="0" err="1" smtClean="0"/>
              <a:t>Melosi</a:t>
            </a:r>
            <a:r>
              <a:rPr lang="it-IT" b="1" dirty="0" smtClean="0"/>
              <a:t>. - Firenze : </a:t>
            </a:r>
            <a:r>
              <a:rPr lang="it-IT" b="1" dirty="0" err="1" smtClean="0"/>
              <a:t>Olschki</a:t>
            </a:r>
            <a:r>
              <a:rPr lang="it-IT" b="1" dirty="0" smtClean="0"/>
              <a:t>, 2002. - </a:t>
            </a:r>
            <a:r>
              <a:rPr lang="it-IT" b="1" dirty="0" err="1" smtClean="0"/>
              <a:t>xii</a:t>
            </a:r>
            <a:r>
              <a:rPr lang="it-IT" b="1" dirty="0" smtClean="0"/>
              <a:t>, 514 p. ; 24 cm. - (Studi / Gabinetto Scientifico Letterario G. P. </a:t>
            </a:r>
            <a:r>
              <a:rPr lang="it-IT" b="1" dirty="0" err="1" smtClean="0"/>
              <a:t>Vieusseux</a:t>
            </a:r>
            <a:r>
              <a:rPr lang="it-IT" b="1" dirty="0" smtClean="0"/>
              <a:t> ; 12)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ISBN 8822251741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err="1" smtClean="0"/>
              <a:t>Wu</a:t>
            </a:r>
            <a:r>
              <a:rPr lang="it-IT" b="1" dirty="0" smtClean="0"/>
              <a:t> Ming</a:t>
            </a:r>
          </a:p>
          <a:p>
            <a:pPr>
              <a:buNone/>
            </a:pPr>
            <a:r>
              <a:rPr lang="it-IT" b="1" dirty="0" err="1" smtClean="0"/>
              <a:t>Altai</a:t>
            </a:r>
            <a:r>
              <a:rPr lang="it-IT" b="1" dirty="0" smtClean="0"/>
              <a:t> / </a:t>
            </a:r>
            <a:r>
              <a:rPr lang="it-IT" b="1" dirty="0" err="1" smtClean="0"/>
              <a:t>Wu</a:t>
            </a:r>
            <a:r>
              <a:rPr lang="it-IT" b="1" dirty="0" smtClean="0"/>
              <a:t> Ming</a:t>
            </a:r>
            <a:r>
              <a:rPr lang="it-IT" dirty="0" smtClean="0"/>
              <a:t> - Torino : Einaudi, 2011 - 411 p. : [3] carte di tav. : ill. ; 22 cm.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STILTON, Geronimo</a:t>
            </a:r>
            <a:br>
              <a:rPr lang="it-IT" dirty="0" smtClean="0"/>
            </a:br>
            <a:r>
              <a:rPr lang="it-IT" dirty="0" smtClean="0"/>
              <a:t>Benvenuti a Rocca Taccagna / Geronimo Stilton. - 6 ed. - Casale Monferrato [AL] : Piemme, 2000. - 116 p. : </a:t>
            </a:r>
            <a:r>
              <a:rPr lang="it-IT" dirty="0" err="1" smtClean="0"/>
              <a:t>ill</a:t>
            </a:r>
            <a:r>
              <a:rPr lang="it-IT" dirty="0" smtClean="0"/>
              <a:t> ; 19 cm. - (Il battello a vapore. Storie da ridere ; 14) </a:t>
            </a:r>
            <a:br>
              <a:rPr lang="it-IT" dirty="0" smtClean="0"/>
            </a:br>
            <a:r>
              <a:rPr lang="it-IT" dirty="0" smtClean="0"/>
              <a:t>ISBN 8834855295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Italia : Ministero per i beni e le attività culturali</a:t>
            </a:r>
            <a:r>
              <a:rPr lang="it-IT" dirty="0" smtClean="0"/>
              <a:t> ISBD </a:t>
            </a:r>
            <a:r>
              <a:rPr lang="it-IT" b="1" dirty="0" err="1" smtClean="0"/>
              <a:t>MiBAC</a:t>
            </a:r>
            <a:r>
              <a:rPr lang="it-IT" b="1" dirty="0" smtClean="0"/>
              <a:t> : Spesa pubblica e patrimonio culturale / [Ministero per i Beni e le Attività culturali, Direzione generale per il bilancio e la programmazione economica, la promozione, la qualità e la standardizzazione delle procedure]</a:t>
            </a:r>
            <a:r>
              <a:rPr lang="it-IT" dirty="0" smtClean="0"/>
              <a:t> - [Roma] : MP Mirabilia, [2008] - 135 p. : ill. ; 30 cm. - In </a:t>
            </a:r>
            <a:r>
              <a:rPr lang="it-IT" dirty="0" err="1" smtClean="0"/>
              <a:t>cop</a:t>
            </a:r>
            <a:r>
              <a:rPr lang="it-IT" dirty="0" smtClean="0"/>
              <a:t>.: Forum P.A.: 19. mostra convegno dell'innovazione nella P.A. e nei sistemi territoriali : Roma 12-15 maggio 2008 : Nuova fiera di Roma via </a:t>
            </a:r>
            <a:r>
              <a:rPr lang="it-IT" dirty="0" err="1" smtClean="0"/>
              <a:t>Portuense</a:t>
            </a:r>
            <a:r>
              <a:rPr lang="it-IT" dirty="0" smtClean="0"/>
              <a:t>, 1455 - Ingresso Porta Nord.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err="1" smtClean="0"/>
              <a:t>Scarry</a:t>
            </a:r>
            <a:r>
              <a:rPr lang="it-IT" dirty="0" smtClean="0"/>
              <a:t>, Richard</a:t>
            </a:r>
            <a:br>
              <a:rPr lang="it-IT" dirty="0" smtClean="0"/>
            </a:br>
            <a:r>
              <a:rPr lang="it-IT" dirty="0" smtClean="0"/>
              <a:t>Giallo al supermarket / Richard </a:t>
            </a:r>
            <a:r>
              <a:rPr lang="it-IT" dirty="0" err="1" smtClean="0"/>
              <a:t>Scarry</a:t>
            </a:r>
            <a:r>
              <a:rPr lang="it-IT" dirty="0" smtClean="0"/>
              <a:t> ; [testo a cura di Elena </a:t>
            </a:r>
            <a:r>
              <a:rPr lang="it-IT" dirty="0" err="1" smtClean="0"/>
              <a:t>Skall</a:t>
            </a:r>
            <a:r>
              <a:rPr lang="it-IT" dirty="0" smtClean="0"/>
              <a:t>]. - Milano : Mondadori, 1990. - Senza paginazione : ill. ; 24 cm. - (Leggere con Richard </a:t>
            </a:r>
            <a:r>
              <a:rPr lang="it-IT" dirty="0" err="1" smtClean="0"/>
              <a:t>Scarry</a:t>
            </a:r>
            <a:r>
              <a:rPr lang="it-IT" dirty="0" smtClean="0"/>
              <a:t>) </a:t>
            </a:r>
            <a:br>
              <a:rPr lang="it-IT" dirty="0" smtClean="0"/>
            </a:br>
            <a:r>
              <a:rPr lang="it-IT" dirty="0" smtClean="0"/>
              <a:t>Trad. di: Supermarket Mystery. - ISBN 8804332492</a:t>
            </a: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err="1" smtClean="0"/>
              <a:t>Infantasia</a:t>
            </a:r>
            <a:r>
              <a:rPr lang="it-IT" b="1" dirty="0" smtClean="0"/>
              <a:t>: lo straordinario del quotidiano nei disegni dei bambini italiani e giapponesi, 1938-2004 / a cura di </a:t>
            </a:r>
            <a:r>
              <a:rPr lang="it-IT" b="1" dirty="0" err="1" smtClean="0"/>
              <a:t>Juri</a:t>
            </a:r>
            <a:r>
              <a:rPr lang="it-IT" b="1" dirty="0" smtClean="0"/>
              <a:t> Meda, Elena </a:t>
            </a:r>
            <a:r>
              <a:rPr lang="it-IT" b="1" dirty="0" err="1" smtClean="0"/>
              <a:t>Pasetti</a:t>
            </a:r>
            <a:r>
              <a:rPr lang="it-IT" b="1" dirty="0" smtClean="0"/>
              <a:t>, Valentina </a:t>
            </a:r>
            <a:r>
              <a:rPr lang="it-IT" b="1" dirty="0" err="1" smtClean="0"/>
              <a:t>Tiracorrendo</a:t>
            </a:r>
            <a:r>
              <a:rPr lang="it-IT" b="1" dirty="0" smtClean="0"/>
              <a:t> ; con un omaggio all'opera fotografica di Fosco Maraini</a:t>
            </a:r>
            <a:r>
              <a:rPr lang="it-IT" dirty="0" smtClean="0"/>
              <a:t> - Firenze : </a:t>
            </a:r>
            <a:r>
              <a:rPr lang="it-IT" dirty="0" err="1" smtClean="0"/>
              <a:t>Polistampa</a:t>
            </a:r>
            <a:r>
              <a:rPr lang="it-IT" dirty="0" smtClean="0"/>
              <a:t>, [2005]. - 125 p. : ill. ; 24 cm. - Catalogo della mostra tenuta a Firenze, presso l'Accademia delle arti del disegno, dal 4 al 30 marzo 2005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 Firenze con i viaggiatori e i residenti polacchi = </a:t>
            </a:r>
            <a:r>
              <a:rPr lang="it-IT" dirty="0" err="1" smtClean="0"/>
              <a:t>Florencja</a:t>
            </a:r>
            <a:r>
              <a:rPr lang="it-IT" dirty="0" smtClean="0"/>
              <a:t> </a:t>
            </a:r>
            <a:r>
              <a:rPr lang="it-IT" dirty="0" err="1" smtClean="0"/>
              <a:t>polskich</a:t>
            </a:r>
            <a:r>
              <a:rPr lang="it-IT" dirty="0" smtClean="0"/>
              <a:t> </a:t>
            </a:r>
            <a:r>
              <a:rPr lang="it-IT" dirty="0" err="1" smtClean="0"/>
              <a:t>podrózników</a:t>
            </a:r>
            <a:r>
              <a:rPr lang="it-IT" dirty="0" smtClean="0"/>
              <a:t> i </a:t>
            </a:r>
            <a:r>
              <a:rPr lang="it-IT" dirty="0" err="1" smtClean="0"/>
              <a:t>mieszkañców</a:t>
            </a:r>
            <a:r>
              <a:rPr lang="it-IT" dirty="0" smtClean="0"/>
              <a:t> = </a:t>
            </a:r>
            <a:r>
              <a:rPr lang="it-IT" dirty="0" err="1" smtClean="0"/>
              <a:t>Polish</a:t>
            </a:r>
            <a:r>
              <a:rPr lang="it-IT" dirty="0" smtClean="0"/>
              <a:t> </a:t>
            </a:r>
            <a:r>
              <a:rPr lang="it-IT" dirty="0" err="1" smtClean="0"/>
              <a:t>travellers</a:t>
            </a:r>
            <a:r>
              <a:rPr lang="it-IT" dirty="0" smtClean="0"/>
              <a:t> and </a:t>
            </a:r>
            <a:r>
              <a:rPr lang="it-IT" dirty="0" err="1" smtClean="0"/>
              <a:t>residents</a:t>
            </a:r>
            <a:r>
              <a:rPr lang="it-IT" dirty="0" smtClean="0"/>
              <a:t> in </a:t>
            </a:r>
            <a:r>
              <a:rPr lang="it-IT" dirty="0" err="1" smtClean="0"/>
              <a:t>Florence</a:t>
            </a:r>
            <a:r>
              <a:rPr lang="it-IT" dirty="0" smtClean="0"/>
              <a:t> / testi e cura = </a:t>
            </a:r>
            <a:r>
              <a:rPr lang="it-IT" dirty="0" err="1" smtClean="0"/>
              <a:t>redakcja</a:t>
            </a:r>
            <a:r>
              <a:rPr lang="it-IT" dirty="0" smtClean="0"/>
              <a:t> i </a:t>
            </a:r>
            <a:r>
              <a:rPr lang="it-IT" dirty="0" err="1" smtClean="0"/>
              <a:t>tesksty</a:t>
            </a:r>
            <a:r>
              <a:rPr lang="it-IT" dirty="0" smtClean="0"/>
              <a:t> = </a:t>
            </a:r>
            <a:r>
              <a:rPr lang="it-IT" dirty="0" err="1" smtClean="0"/>
              <a:t>written</a:t>
            </a:r>
            <a:r>
              <a:rPr lang="it-IT" dirty="0" smtClean="0"/>
              <a:t> and </a:t>
            </a:r>
            <a:r>
              <a:rPr lang="it-IT" dirty="0" err="1" smtClean="0"/>
              <a:t>edited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Luca </a:t>
            </a:r>
            <a:r>
              <a:rPr lang="it-IT" dirty="0" err="1" smtClean="0"/>
              <a:t>Bernardini</a:t>
            </a:r>
            <a:r>
              <a:rPr lang="it-IT" dirty="0" smtClean="0"/>
              <a:t> ; fotografie = </a:t>
            </a:r>
            <a:r>
              <a:rPr lang="it-IT" dirty="0" err="1" smtClean="0"/>
              <a:t>zdjecia</a:t>
            </a:r>
            <a:r>
              <a:rPr lang="it-IT" dirty="0" smtClean="0"/>
              <a:t> = </a:t>
            </a:r>
            <a:r>
              <a:rPr lang="it-IT" dirty="0" err="1" smtClean="0"/>
              <a:t>photographs</a:t>
            </a:r>
            <a:r>
              <a:rPr lang="it-IT" dirty="0" smtClean="0"/>
              <a:t> Massimo </a:t>
            </a:r>
            <a:r>
              <a:rPr lang="it-IT" dirty="0" err="1" smtClean="0"/>
              <a:t>Agus</a:t>
            </a:r>
            <a:r>
              <a:rPr lang="it-IT" dirty="0" smtClean="0"/>
              <a:t>. - Firenze : Nardini, c2005. - 207 p. : ill. ; 26 cm. - (</a:t>
            </a:r>
            <a:r>
              <a:rPr lang="it-IT" dirty="0" err="1" smtClean="0"/>
              <a:t>Travellers</a:t>
            </a:r>
            <a:r>
              <a:rPr lang="it-IT" dirty="0" smtClean="0"/>
              <a:t>) </a:t>
            </a:r>
            <a:br>
              <a:rPr lang="it-IT" dirty="0" smtClean="0"/>
            </a:br>
            <a:r>
              <a:rPr lang="it-IT" dirty="0" smtClean="0"/>
              <a:t>Tit. in </a:t>
            </a:r>
            <a:r>
              <a:rPr lang="it-IT" dirty="0" err="1" smtClean="0"/>
              <a:t>cop</a:t>
            </a:r>
            <a:r>
              <a:rPr lang="it-IT" dirty="0" smtClean="0"/>
              <a:t>.: Polacchi a Firenze = </a:t>
            </a:r>
            <a:r>
              <a:rPr lang="it-IT" dirty="0" err="1" smtClean="0"/>
              <a:t>Polacy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Florencji</a:t>
            </a:r>
            <a:r>
              <a:rPr lang="it-IT" dirty="0" smtClean="0"/>
              <a:t> = </a:t>
            </a:r>
            <a:r>
              <a:rPr lang="it-IT" dirty="0" err="1" smtClean="0"/>
              <a:t>Poles</a:t>
            </a:r>
            <a:r>
              <a:rPr lang="it-IT" dirty="0" smtClean="0"/>
              <a:t> in </a:t>
            </a:r>
            <a:r>
              <a:rPr lang="it-IT" dirty="0" err="1" smtClean="0"/>
              <a:t>Florence</a:t>
            </a:r>
            <a:r>
              <a:rPr lang="it-IT" dirty="0" smtClean="0"/>
              <a:t>. - ISBN 8840491007 </a:t>
            </a:r>
            <a:br>
              <a:rPr lang="it-IT" dirty="0" smtClean="0"/>
            </a:br>
            <a:r>
              <a:rPr lang="it-IT" dirty="0" smtClean="0"/>
              <a:t>Soggetti: Viaggiatori polacchi - Firenze - Sec. 15.-20.</a:t>
            </a:r>
            <a:br>
              <a:rPr lang="it-IT" dirty="0" smtClean="0"/>
            </a:br>
            <a:r>
              <a:rPr lang="it-IT" dirty="0" smtClean="0"/>
              <a:t>Classificazione: 914.5</a:t>
            </a:r>
            <a:br>
              <a:rPr lang="it-IT" dirty="0" smtClean="0"/>
            </a:br>
            <a:r>
              <a:rPr lang="it-IT" dirty="0" smtClean="0"/>
              <a:t>Altri autori: </a:t>
            </a:r>
            <a:r>
              <a:rPr lang="it-IT" dirty="0" err="1" smtClean="0"/>
              <a:t>Bernardini</a:t>
            </a:r>
            <a:r>
              <a:rPr lang="it-IT" dirty="0" smtClean="0"/>
              <a:t>, Luca Curatore | </a:t>
            </a:r>
            <a:r>
              <a:rPr lang="it-IT" dirty="0" err="1" smtClean="0"/>
              <a:t>Agus</a:t>
            </a:r>
            <a:r>
              <a:rPr lang="it-IT" dirty="0" smtClean="0"/>
              <a:t>, Massimo fotografie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245</TotalTime>
  <Words>1107</Words>
  <Application>Microsoft Office PowerPoint</Application>
  <PresentationFormat>Presentazione su schermo (4:3)</PresentationFormat>
  <Paragraphs>58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Loggia</vt:lpstr>
      <vt:lpstr>Catalogazione</vt:lpstr>
      <vt:lpstr>FRBR</vt:lpstr>
      <vt:lpstr>Diapositiva 3</vt:lpstr>
      <vt:lpstr>Entità del primo gruppo</vt:lpstr>
      <vt:lpstr>item</vt:lpstr>
      <vt:lpstr>manifestazione</vt:lpstr>
      <vt:lpstr>espressione</vt:lpstr>
      <vt:lpstr>opera</vt:lpstr>
      <vt:lpstr>Diapositiva 9</vt:lpstr>
      <vt:lpstr>Accessi (intestazione)</vt:lpstr>
      <vt:lpstr>Le REICAT (Regole italiane di catalogazione)</vt:lpstr>
      <vt:lpstr>Le REICAT (Regole italiane di catalogazione)</vt:lpstr>
      <vt:lpstr>Diapositiva 13</vt:lpstr>
      <vt:lpstr>esempi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Catalogazione</dc:title>
  <dc:creator>Saratrek</dc:creator>
  <cp:lastModifiedBy>Saratrek</cp:lastModifiedBy>
  <cp:revision>26</cp:revision>
  <dcterms:created xsi:type="dcterms:W3CDTF">2011-11-07T08:43:54Z</dcterms:created>
  <dcterms:modified xsi:type="dcterms:W3CDTF">2011-11-25T08:16:10Z</dcterms:modified>
</cp:coreProperties>
</file>