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80" r:id="rId20"/>
    <p:sldId id="281" r:id="rId21"/>
    <p:sldId id="283" r:id="rId22"/>
    <p:sldId id="282" r:id="rId23"/>
    <p:sldId id="275" r:id="rId24"/>
    <p:sldId id="284" r:id="rId25"/>
    <p:sldId id="285" r:id="rId26"/>
    <p:sldId id="270" r:id="rId27"/>
    <p:sldId id="286" r:id="rId28"/>
    <p:sldId id="277" r:id="rId29"/>
    <p:sldId id="287" r:id="rId30"/>
    <p:sldId id="288" r:id="rId31"/>
    <p:sldId id="27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8" r:id="rId4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7AC6-5B6E-4F46-86EC-BE3A5DAB5222}" type="datetimeFigureOut">
              <a:rPr lang="it-IT" smtClean="0"/>
              <a:pPr/>
              <a:t>07/11/2011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50816-736C-4815-A323-FC39B22DE83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7AC6-5B6E-4F46-86EC-BE3A5DAB5222}" type="datetimeFigureOut">
              <a:rPr lang="it-IT" smtClean="0"/>
              <a:pPr/>
              <a:t>07/11/2011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50816-736C-4815-A323-FC39B22DE83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7AC6-5B6E-4F46-86EC-BE3A5DAB5222}" type="datetimeFigureOut">
              <a:rPr lang="it-IT" smtClean="0"/>
              <a:pPr/>
              <a:t>07/11/2011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50816-736C-4815-A323-FC39B22DE83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7AC6-5B6E-4F46-86EC-BE3A5DAB5222}" type="datetimeFigureOut">
              <a:rPr lang="it-IT" smtClean="0"/>
              <a:pPr/>
              <a:t>07/11/2011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50816-736C-4815-A323-FC39B22DE83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7AC6-5B6E-4F46-86EC-BE3A5DAB5222}" type="datetimeFigureOut">
              <a:rPr lang="it-IT" smtClean="0"/>
              <a:pPr/>
              <a:t>07/11/2011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50816-736C-4815-A323-FC39B22DE83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7AC6-5B6E-4F46-86EC-BE3A5DAB5222}" type="datetimeFigureOut">
              <a:rPr lang="it-IT" smtClean="0"/>
              <a:pPr/>
              <a:t>07/11/2011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50816-736C-4815-A323-FC39B22DE83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7AC6-5B6E-4F46-86EC-BE3A5DAB5222}" type="datetimeFigureOut">
              <a:rPr lang="it-IT" smtClean="0"/>
              <a:pPr/>
              <a:t>07/11/2011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50816-736C-4815-A323-FC39B22DE83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7AC6-5B6E-4F46-86EC-BE3A5DAB5222}" type="datetimeFigureOut">
              <a:rPr lang="it-IT" smtClean="0"/>
              <a:pPr/>
              <a:t>07/11/2011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50816-736C-4815-A323-FC39B22DE83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7AC6-5B6E-4F46-86EC-BE3A5DAB5222}" type="datetimeFigureOut">
              <a:rPr lang="it-IT" smtClean="0"/>
              <a:pPr/>
              <a:t>07/11/2011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6950816-736C-4815-A323-FC39B22DE83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7AC6-5B6E-4F46-86EC-BE3A5DAB5222}" type="datetimeFigureOut">
              <a:rPr lang="it-IT" smtClean="0"/>
              <a:pPr/>
              <a:t>07/11/2011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50816-736C-4815-A323-FC39B22DE83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97AC6-5B6E-4F46-86EC-BE3A5DAB5222}" type="datetimeFigureOut">
              <a:rPr lang="it-IT" smtClean="0"/>
              <a:pPr/>
              <a:t>07/11/2011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50816-736C-4815-A323-FC39B22DE83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DD97AC6-5B6E-4F46-86EC-BE3A5DAB5222}" type="datetimeFigureOut">
              <a:rPr lang="it-IT" smtClean="0"/>
              <a:pPr/>
              <a:t>07/11/2011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6950816-736C-4815-A323-FC39B22DE837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smtClean="0"/>
              <a:t>Analisi del documento bibliografico 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it-IT" dirty="0"/>
          </a:p>
          <a:p>
            <a:r>
              <a:rPr lang="it-IT" b="1" dirty="0"/>
              <a:t>Sono possibili diversi tipi di analisi: </a:t>
            </a:r>
            <a:endParaRPr lang="it-IT" dirty="0"/>
          </a:p>
          <a:p>
            <a:pPr>
              <a:buNone/>
            </a:pPr>
            <a:r>
              <a:rPr lang="it-IT" dirty="0"/>
              <a:t> </a:t>
            </a:r>
          </a:p>
          <a:p>
            <a:r>
              <a:rPr lang="it-IT" b="1" dirty="0"/>
              <a:t>Formale (la rappresentazione </a:t>
            </a:r>
            <a:r>
              <a:rPr lang="it-IT" b="1" dirty="0" smtClean="0"/>
              <a:t> fisica </a:t>
            </a:r>
            <a:r>
              <a:rPr lang="it-IT" b="1" dirty="0"/>
              <a:t>dei dati bibliografici) </a:t>
            </a:r>
            <a:endParaRPr lang="it-IT" dirty="0"/>
          </a:p>
          <a:p>
            <a:r>
              <a:rPr lang="it-IT" b="1" dirty="0"/>
              <a:t>Letteraria (l'opera o le opere che </a:t>
            </a:r>
            <a:r>
              <a:rPr lang="it-IT" b="1" dirty="0" smtClean="0"/>
              <a:t>veicola</a:t>
            </a:r>
            <a:r>
              <a:rPr lang="it-IT" b="1" dirty="0"/>
              <a:t>) </a:t>
            </a:r>
            <a:r>
              <a:rPr lang="it-IT" dirty="0"/>
              <a:t> </a:t>
            </a:r>
          </a:p>
          <a:p>
            <a:r>
              <a:rPr lang="it-IT" b="1" dirty="0"/>
              <a:t>Contenutistica (l'argomento </a:t>
            </a:r>
            <a:r>
              <a:rPr lang="it-IT" b="1" dirty="0" smtClean="0"/>
              <a:t>dell'opera</a:t>
            </a:r>
            <a:r>
              <a:rPr lang="it-IT" b="1" dirty="0"/>
              <a:t>)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L'analisi formale produce una </a:t>
            </a:r>
            <a:r>
              <a:rPr lang="it-IT" b="1" i="1" dirty="0" smtClean="0"/>
              <a:t>descrizione </a:t>
            </a:r>
            <a:r>
              <a:rPr lang="it-IT" b="1" i="1" dirty="0"/>
              <a:t>bibliografica </a:t>
            </a:r>
            <a:r>
              <a:rPr lang="it-IT" dirty="0"/>
              <a:t> </a:t>
            </a:r>
          </a:p>
          <a:p>
            <a:r>
              <a:rPr lang="it-IT" b="1" dirty="0"/>
              <a:t>L'analisi letteraria e l'analisi </a:t>
            </a:r>
            <a:r>
              <a:rPr lang="it-IT" b="1" dirty="0" smtClean="0"/>
              <a:t>contenutistica </a:t>
            </a:r>
            <a:r>
              <a:rPr lang="it-IT" b="1" dirty="0"/>
              <a:t>riguardano </a:t>
            </a:r>
            <a:r>
              <a:rPr lang="it-IT" b="1" i="1" dirty="0" smtClean="0"/>
              <a:t>l'Authority </a:t>
            </a:r>
            <a:r>
              <a:rPr lang="it-IT" b="1" i="1" dirty="0" err="1"/>
              <a:t>control</a:t>
            </a:r>
            <a:r>
              <a:rPr lang="it-IT" b="1" dirty="0"/>
              <a:t> e producono, </a:t>
            </a:r>
            <a:r>
              <a:rPr lang="it-IT" b="1" dirty="0" smtClean="0"/>
              <a:t>rispettivamente</a:t>
            </a:r>
            <a:r>
              <a:rPr lang="it-IT" b="1" dirty="0"/>
              <a:t>, una </a:t>
            </a:r>
            <a:r>
              <a:rPr lang="it-IT" b="1" i="1" dirty="0" smtClean="0"/>
              <a:t>indicizzazione </a:t>
            </a:r>
            <a:r>
              <a:rPr lang="it-IT" b="1" i="1" dirty="0"/>
              <a:t>per autori</a:t>
            </a:r>
            <a:r>
              <a:rPr lang="it-IT" b="1" dirty="0"/>
              <a:t> e</a:t>
            </a:r>
            <a:r>
              <a:rPr lang="it-IT" b="1" i="1" dirty="0"/>
              <a:t> una </a:t>
            </a:r>
            <a:r>
              <a:rPr lang="it-IT" b="1" i="1" dirty="0" smtClean="0"/>
              <a:t>indicizzazione </a:t>
            </a:r>
            <a:r>
              <a:rPr lang="it-IT" b="1" i="1" dirty="0"/>
              <a:t>per soggetti e  </a:t>
            </a:r>
            <a:r>
              <a:rPr lang="it-IT" b="1" i="1" dirty="0" smtClean="0"/>
              <a:t>classi </a:t>
            </a:r>
            <a:r>
              <a:rPr lang="it-IT" b="1" dirty="0" smtClean="0"/>
              <a:t>(</a:t>
            </a:r>
            <a:r>
              <a:rPr lang="it-IT" b="1" i="1" dirty="0" smtClean="0"/>
              <a:t>Authority </a:t>
            </a:r>
            <a:r>
              <a:rPr lang="it-IT" b="1" i="1" dirty="0" err="1"/>
              <a:t>entries</a:t>
            </a:r>
            <a:r>
              <a:rPr lang="it-IT" b="1" i="1" dirty="0"/>
              <a:t>)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smtClean="0"/>
              <a:t>ISBD: che cos'è?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La </a:t>
            </a:r>
            <a:r>
              <a:rPr lang="it-IT" b="1" dirty="0"/>
              <a:t>sigla: </a:t>
            </a:r>
            <a:r>
              <a:rPr lang="it-IT" b="1" i="1" dirty="0" smtClean="0"/>
              <a:t>International </a:t>
            </a:r>
            <a:r>
              <a:rPr lang="it-IT" b="1" i="1" dirty="0"/>
              <a:t>standard </a:t>
            </a:r>
            <a:r>
              <a:rPr lang="it-IT" b="1" i="1" dirty="0" err="1" smtClean="0"/>
              <a:t>bibliographic</a:t>
            </a:r>
            <a:r>
              <a:rPr lang="it-IT" b="1" i="1" dirty="0" smtClean="0"/>
              <a:t> </a:t>
            </a:r>
            <a:r>
              <a:rPr lang="it-IT" b="1" i="1" dirty="0" err="1" smtClean="0"/>
              <a:t>description</a:t>
            </a:r>
            <a:endParaRPr lang="it-IT" dirty="0"/>
          </a:p>
          <a:p>
            <a:r>
              <a:rPr lang="it-IT" b="1" dirty="0"/>
              <a:t>Lo</a:t>
            </a:r>
            <a:r>
              <a:rPr lang="it-IT" b="1" i="1" dirty="0"/>
              <a:t> standard</a:t>
            </a:r>
            <a:r>
              <a:rPr lang="it-IT" b="1" dirty="0"/>
              <a:t>:</a:t>
            </a:r>
            <a:r>
              <a:rPr lang="it-IT" dirty="0"/>
              <a:t> linee-guida per la </a:t>
            </a:r>
            <a:r>
              <a:rPr lang="it-IT" dirty="0" smtClean="0"/>
              <a:t>descrizione </a:t>
            </a:r>
            <a:r>
              <a:rPr lang="it-IT" dirty="0"/>
              <a:t>bibliografica applicabili </a:t>
            </a:r>
            <a:r>
              <a:rPr lang="it-IT" dirty="0" smtClean="0"/>
              <a:t>in </a:t>
            </a:r>
            <a:r>
              <a:rPr lang="it-IT" dirty="0"/>
              <a:t>forma standardizzata in tutto il </a:t>
            </a:r>
            <a:r>
              <a:rPr lang="it-IT" dirty="0" smtClean="0"/>
              <a:t>mondo anche </a:t>
            </a:r>
            <a:r>
              <a:rPr lang="it-IT" dirty="0"/>
              <a:t>laddove non esistano </a:t>
            </a:r>
            <a:r>
              <a:rPr lang="it-IT" dirty="0" smtClean="0"/>
              <a:t>computer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/>
              <a:t>Lo standard:</a:t>
            </a:r>
            <a:r>
              <a:rPr lang="it-IT" dirty="0"/>
              <a:t> adozione di soluzioni </a:t>
            </a:r>
            <a:r>
              <a:rPr lang="it-IT" dirty="0" smtClean="0"/>
              <a:t>descrittive </a:t>
            </a:r>
            <a:r>
              <a:rPr lang="it-IT" dirty="0"/>
              <a:t>tendenzialmente agili ed </a:t>
            </a:r>
            <a:r>
              <a:rPr lang="it-IT" dirty="0" smtClean="0"/>
              <a:t>economiche</a:t>
            </a:r>
            <a:r>
              <a:rPr lang="it-IT" dirty="0"/>
              <a:t>, che vengono discusse </a:t>
            </a:r>
            <a:r>
              <a:rPr lang="it-IT" dirty="0" smtClean="0"/>
              <a:t>e </a:t>
            </a:r>
            <a:r>
              <a:rPr lang="it-IT" dirty="0"/>
              <a:t>approvate a maggioranza negli </a:t>
            </a:r>
            <a:r>
              <a:rPr lang="it-IT" dirty="0" smtClean="0"/>
              <a:t>organismi </a:t>
            </a:r>
            <a:r>
              <a:rPr lang="it-IT" dirty="0"/>
              <a:t>internazionali preposti. </a:t>
            </a:r>
          </a:p>
          <a:p>
            <a:pPr>
              <a:buNone/>
            </a:pPr>
            <a:endParaRPr lang="it-IT" dirty="0"/>
          </a:p>
          <a:p>
            <a:r>
              <a:rPr lang="it-IT" b="1" dirty="0"/>
              <a:t>Nasce nei primi anni Settanta 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smtClean="0"/>
              <a:t>ISBD: caratteristiche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Si </a:t>
            </a:r>
            <a:r>
              <a:rPr lang="it-IT" b="1" dirty="0"/>
              <a:t>occupa della descrizione </a:t>
            </a:r>
            <a:r>
              <a:rPr lang="it-IT" b="1" dirty="0" smtClean="0"/>
              <a:t>bibliografica </a:t>
            </a:r>
            <a:endParaRPr lang="it-IT" dirty="0"/>
          </a:p>
          <a:p>
            <a:pPr>
              <a:buNone/>
            </a:pPr>
            <a:endParaRPr lang="it-IT" dirty="0"/>
          </a:p>
          <a:p>
            <a:r>
              <a:rPr lang="it-IT" b="1" dirty="0"/>
              <a:t>Ha per caratteristica saliente la </a:t>
            </a:r>
            <a:r>
              <a:rPr lang="it-IT" b="1" i="1" dirty="0" smtClean="0"/>
              <a:t>standardizzazione </a:t>
            </a:r>
            <a:endParaRPr lang="it-IT" dirty="0"/>
          </a:p>
          <a:p>
            <a:pPr>
              <a:buNone/>
            </a:pPr>
            <a:endParaRPr lang="it-IT" dirty="0"/>
          </a:p>
          <a:p>
            <a:r>
              <a:rPr lang="it-IT" b="1" dirty="0" smtClean="0"/>
              <a:t>delle </a:t>
            </a:r>
            <a:r>
              <a:rPr lang="it-IT" b="1" dirty="0"/>
              <a:t>procedure (analisi del </a:t>
            </a:r>
            <a:r>
              <a:rPr lang="it-IT" b="1" dirty="0" smtClean="0"/>
              <a:t>documento</a:t>
            </a:r>
            <a:r>
              <a:rPr lang="it-IT" b="1" dirty="0"/>
              <a:t>) </a:t>
            </a:r>
            <a:r>
              <a:rPr lang="it-IT" b="1" dirty="0" smtClean="0"/>
              <a:t> </a:t>
            </a:r>
          </a:p>
          <a:p>
            <a:r>
              <a:rPr lang="it-IT" b="1" dirty="0" smtClean="0"/>
              <a:t>degli </a:t>
            </a:r>
            <a:r>
              <a:rPr lang="it-IT" b="1" dirty="0"/>
              <a:t>elementi  descrittivi </a:t>
            </a:r>
            <a:r>
              <a:rPr lang="it-IT" b="1" dirty="0" smtClean="0"/>
              <a:t>(</a:t>
            </a:r>
            <a:r>
              <a:rPr lang="it-IT" b="1" dirty="0"/>
              <a:t>inseriti in differenti</a:t>
            </a:r>
            <a:r>
              <a:rPr lang="it-IT" b="1" i="1" dirty="0"/>
              <a:t> aree</a:t>
            </a:r>
            <a:r>
              <a:rPr lang="it-IT" b="1" dirty="0"/>
              <a:t>) </a:t>
            </a:r>
            <a:endParaRPr lang="it-IT" dirty="0"/>
          </a:p>
          <a:p>
            <a:r>
              <a:rPr lang="it-IT" b="1" dirty="0" smtClean="0"/>
              <a:t>della </a:t>
            </a:r>
            <a:r>
              <a:rPr lang="it-IT" b="1" dirty="0"/>
              <a:t>loro connessione </a:t>
            </a:r>
            <a:r>
              <a:rPr lang="it-IT" b="1" dirty="0" smtClean="0"/>
              <a:t>(</a:t>
            </a:r>
            <a:r>
              <a:rPr lang="it-IT" b="1" dirty="0"/>
              <a:t>punteggiatura)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ISBD: caratteristiche 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Formalizza i luoghi tradizionali </a:t>
            </a:r>
            <a:r>
              <a:rPr lang="it-IT" b="1" dirty="0" smtClean="0"/>
              <a:t>delle </a:t>
            </a:r>
            <a:r>
              <a:rPr lang="it-IT" b="1" dirty="0"/>
              <a:t>informazioni bibliografiche </a:t>
            </a:r>
            <a:r>
              <a:rPr lang="it-IT" b="1" dirty="0" smtClean="0"/>
              <a:t>(</a:t>
            </a:r>
            <a:r>
              <a:rPr lang="it-IT" b="1" dirty="0"/>
              <a:t>le cosiddette</a:t>
            </a:r>
            <a:r>
              <a:rPr lang="it-IT" b="1" i="1" dirty="0"/>
              <a:t> fonti</a:t>
            </a:r>
            <a:r>
              <a:rPr lang="it-IT" b="1" dirty="0"/>
              <a:t>): dove si </a:t>
            </a:r>
            <a:r>
              <a:rPr lang="it-IT" b="1" dirty="0" smtClean="0"/>
              <a:t>reperisce </a:t>
            </a:r>
            <a:r>
              <a:rPr lang="it-IT" b="1" dirty="0"/>
              <a:t>ogni elemento della </a:t>
            </a:r>
            <a:r>
              <a:rPr lang="it-IT" b="1" dirty="0" smtClean="0"/>
              <a:t>descrizione</a:t>
            </a:r>
            <a:r>
              <a:rPr lang="it-IT" b="1" dirty="0"/>
              <a:t>? </a:t>
            </a:r>
            <a:endParaRPr lang="it-IT" dirty="0"/>
          </a:p>
          <a:p>
            <a:pPr>
              <a:buNone/>
            </a:pPr>
            <a:endParaRPr lang="it-IT" dirty="0"/>
          </a:p>
          <a:p>
            <a:r>
              <a:rPr lang="it-IT" b="1" dirty="0"/>
              <a:t>P.e.: la</a:t>
            </a:r>
            <a:r>
              <a:rPr lang="it-IT" b="1" i="1" dirty="0"/>
              <a:t> fonte</a:t>
            </a:r>
            <a:r>
              <a:rPr lang="it-IT" b="1" dirty="0"/>
              <a:t> primaria per </a:t>
            </a:r>
            <a:r>
              <a:rPr lang="it-IT" b="1" dirty="0" smtClean="0"/>
              <a:t>reperire </a:t>
            </a:r>
            <a:r>
              <a:rPr lang="it-IT" b="1" dirty="0"/>
              <a:t>il titolo è il frontespizio, </a:t>
            </a:r>
            <a:r>
              <a:rPr lang="it-IT" b="1" dirty="0" smtClean="0"/>
              <a:t>ma </a:t>
            </a:r>
            <a:r>
              <a:rPr lang="it-IT" b="1" dirty="0"/>
              <a:t>può essere anche la   copertina </a:t>
            </a:r>
            <a:r>
              <a:rPr lang="it-IT" b="1" dirty="0" smtClean="0"/>
              <a:t>per </a:t>
            </a:r>
            <a:r>
              <a:rPr lang="it-IT" b="1" dirty="0"/>
              <a:t>il luogo di  pubblicazione 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Consentire lo scambio delle </a:t>
            </a:r>
            <a:r>
              <a:rPr lang="it-IT" b="1" dirty="0" smtClean="0"/>
              <a:t>registrazioni </a:t>
            </a:r>
            <a:r>
              <a:rPr lang="it-IT" b="1" dirty="0"/>
              <a:t>bibliografiche tra </a:t>
            </a:r>
            <a:r>
              <a:rPr lang="it-IT" b="1" dirty="0" smtClean="0"/>
              <a:t>cataloghi </a:t>
            </a:r>
            <a:r>
              <a:rPr lang="it-IT" b="1" dirty="0"/>
              <a:t>di tutto il mondo </a:t>
            </a:r>
            <a:endParaRPr lang="it-IT" dirty="0"/>
          </a:p>
          <a:p>
            <a:pPr>
              <a:buNone/>
            </a:pPr>
            <a:endParaRPr lang="it-IT" dirty="0"/>
          </a:p>
          <a:p>
            <a:r>
              <a:rPr lang="it-IT" b="1" dirty="0"/>
              <a:t>Favorire l'interpretazione delle </a:t>
            </a:r>
            <a:r>
              <a:rPr lang="it-IT" b="1" dirty="0" smtClean="0"/>
              <a:t> registrazioni </a:t>
            </a:r>
            <a:r>
              <a:rPr lang="it-IT" b="1" dirty="0"/>
              <a:t>bibliografiche al di </a:t>
            </a:r>
            <a:r>
              <a:rPr lang="it-IT" b="1" dirty="0" smtClean="0"/>
              <a:t>là </a:t>
            </a:r>
            <a:r>
              <a:rPr lang="it-IT" b="1" dirty="0"/>
              <a:t>delle barriere linguistiche </a:t>
            </a:r>
            <a:endParaRPr lang="it-IT" dirty="0"/>
          </a:p>
          <a:p>
            <a:pPr>
              <a:buNone/>
            </a:pPr>
            <a:endParaRPr lang="it-IT" dirty="0"/>
          </a:p>
          <a:p>
            <a:r>
              <a:rPr lang="it-IT" b="1" dirty="0"/>
              <a:t>Permettere la conversione delle </a:t>
            </a:r>
            <a:r>
              <a:rPr lang="it-IT" b="1" dirty="0" smtClean="0"/>
              <a:t>registrazioni </a:t>
            </a:r>
            <a:r>
              <a:rPr lang="it-IT" b="1" dirty="0"/>
              <a:t>bibliografiche in </a:t>
            </a:r>
            <a:r>
              <a:rPr lang="it-IT" b="1" dirty="0" smtClean="0"/>
              <a:t>forma </a:t>
            </a:r>
            <a:r>
              <a:rPr lang="it-IT" b="1" dirty="0"/>
              <a:t>leggibile dal </a:t>
            </a:r>
            <a:r>
              <a:rPr lang="it-IT" b="1" dirty="0" smtClean="0"/>
              <a:t>computer (</a:t>
            </a:r>
            <a:r>
              <a:rPr lang="it-IT" b="1" i="1" dirty="0" smtClean="0"/>
              <a:t>formati</a:t>
            </a:r>
            <a:r>
              <a:rPr lang="it-IT" b="1" dirty="0"/>
              <a:t>)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ISBD consolidata 2010 (versione italiana)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/>
              <a:t> </a:t>
            </a:r>
          </a:p>
          <a:p>
            <a:r>
              <a:rPr lang="it-IT" b="1" dirty="0"/>
              <a:t>Non più standard descrittivi </a:t>
            </a:r>
            <a:r>
              <a:rPr lang="it-IT" b="1" dirty="0" smtClean="0"/>
              <a:t> separati </a:t>
            </a:r>
            <a:r>
              <a:rPr lang="it-IT" b="1" dirty="0"/>
              <a:t>per supporto fisico, ma </a:t>
            </a:r>
            <a:r>
              <a:rPr lang="it-IT" b="1" i="1" dirty="0" smtClean="0"/>
              <a:t>uno</a:t>
            </a:r>
            <a:r>
              <a:rPr lang="it-IT" b="1" dirty="0" smtClean="0"/>
              <a:t> </a:t>
            </a:r>
            <a:r>
              <a:rPr lang="it-IT" b="1" dirty="0"/>
              <a:t>standard basato sulle </a:t>
            </a:r>
            <a:r>
              <a:rPr lang="it-IT" b="1" dirty="0" smtClean="0"/>
              <a:t>caratteristiche </a:t>
            </a:r>
            <a:r>
              <a:rPr lang="it-IT" b="1" dirty="0"/>
              <a:t>bibliografiche   comuni </a:t>
            </a:r>
            <a:r>
              <a:rPr lang="it-IT" b="1" dirty="0" smtClean="0"/>
              <a:t>(</a:t>
            </a:r>
            <a:r>
              <a:rPr lang="it-IT" b="1" dirty="0"/>
              <a:t>le</a:t>
            </a:r>
            <a:r>
              <a:rPr lang="it-IT" b="1" i="1" dirty="0"/>
              <a:t> aree</a:t>
            </a:r>
            <a:r>
              <a:rPr lang="it-IT" b="1" dirty="0"/>
              <a:t> </a:t>
            </a:r>
            <a:r>
              <a:rPr lang="it-IT" b="1" dirty="0" smtClean="0"/>
              <a:t>della descrizione</a:t>
            </a:r>
            <a:r>
              <a:rPr lang="it-IT" b="1" dirty="0"/>
              <a:t>) </a:t>
            </a:r>
            <a:endParaRPr lang="it-IT" dirty="0"/>
          </a:p>
          <a:p>
            <a:pPr>
              <a:buNone/>
            </a:pPr>
            <a:endParaRPr lang="it-IT" dirty="0"/>
          </a:p>
          <a:p>
            <a:r>
              <a:rPr lang="it-IT" b="1" dirty="0"/>
              <a:t>risorse audiovisive, </a:t>
            </a:r>
            <a:r>
              <a:rPr lang="it-IT" b="1" dirty="0" smtClean="0"/>
              <a:t>cartografiche</a:t>
            </a:r>
            <a:r>
              <a:rPr lang="it-IT" b="1" dirty="0"/>
              <a:t>, elettroniche, </a:t>
            </a:r>
            <a:r>
              <a:rPr lang="it-IT" b="1" dirty="0" smtClean="0"/>
              <a:t>grafiche</a:t>
            </a:r>
            <a:r>
              <a:rPr lang="it-IT" b="1" dirty="0"/>
              <a:t>, multimediali, musicali </a:t>
            </a:r>
            <a:r>
              <a:rPr lang="it-IT" b="1" dirty="0" smtClean="0"/>
              <a:t>non </a:t>
            </a:r>
            <a:r>
              <a:rPr lang="it-IT" b="1" dirty="0"/>
              <a:t>sono più l'eccezione </a:t>
            </a:r>
            <a:r>
              <a:rPr lang="it-IT" b="1" dirty="0" smtClean="0"/>
              <a:t>rispetto </a:t>
            </a:r>
            <a:r>
              <a:rPr lang="it-IT" b="1" dirty="0"/>
              <a:t>al libro a stampa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ISBD Capitolo 0,</a:t>
            </a:r>
            <a:r>
              <a:rPr lang="it-IT" b="1" i="1" dirty="0" smtClean="0"/>
              <a:t> Note preliminari 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it-IT" dirty="0"/>
          </a:p>
          <a:p>
            <a:r>
              <a:rPr lang="it-IT" b="1" dirty="0"/>
              <a:t>Le</a:t>
            </a:r>
            <a:r>
              <a:rPr lang="it-IT" b="1" i="1" dirty="0"/>
              <a:t> note preliminari</a:t>
            </a:r>
            <a:r>
              <a:rPr lang="it-IT" b="1" dirty="0"/>
              <a:t> contengono </a:t>
            </a:r>
            <a:r>
              <a:rPr lang="it-IT" b="1" dirty="0" smtClean="0"/>
              <a:t>la </a:t>
            </a:r>
            <a:r>
              <a:rPr lang="it-IT" b="1" dirty="0"/>
              <a:t>premessa </a:t>
            </a:r>
            <a:r>
              <a:rPr lang="it-IT" b="1" dirty="0" smtClean="0"/>
              <a:t>teorica all'ISBD consolidata </a:t>
            </a:r>
            <a:r>
              <a:rPr lang="it-IT" dirty="0"/>
              <a:t> </a:t>
            </a:r>
          </a:p>
          <a:p>
            <a:r>
              <a:rPr lang="it-IT" b="1" dirty="0"/>
              <a:t>Enunciano gli scopi e i principi </a:t>
            </a:r>
            <a:r>
              <a:rPr lang="it-IT" b="1" dirty="0" smtClean="0"/>
              <a:t>dell'ISBD ne </a:t>
            </a:r>
            <a:r>
              <a:rPr lang="it-IT" b="1" dirty="0"/>
              <a:t>indicano la struttura e lo </a:t>
            </a:r>
            <a:r>
              <a:rPr lang="it-IT" b="1" dirty="0" smtClean="0"/>
              <a:t>schema </a:t>
            </a:r>
            <a:r>
              <a:rPr lang="it-IT" b="1" dirty="0"/>
              <a:t>(aree, punteggiatura, </a:t>
            </a:r>
            <a:r>
              <a:rPr lang="it-IT" b="1" dirty="0" smtClean="0"/>
              <a:t>elementi </a:t>
            </a:r>
            <a:r>
              <a:rPr lang="it-IT" b="1" dirty="0"/>
              <a:t>obbligatori, facoltativi </a:t>
            </a:r>
            <a:r>
              <a:rPr lang="it-IT" b="1" dirty="0" smtClean="0"/>
              <a:t>condizionati </a:t>
            </a:r>
            <a:r>
              <a:rPr lang="it-IT" b="1" dirty="0"/>
              <a:t>per ciascuna </a:t>
            </a:r>
            <a:r>
              <a:rPr lang="it-IT" b="1" dirty="0" smtClean="0"/>
              <a:t>tipologia </a:t>
            </a:r>
            <a:r>
              <a:rPr lang="it-IT" b="1" dirty="0"/>
              <a:t>di risorsa)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Schema ISBD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La descrizione è suddivisa in 8 aree</a:t>
            </a:r>
          </a:p>
          <a:p>
            <a:r>
              <a:rPr lang="it-IT" b="1" dirty="0" smtClean="0"/>
              <a:t>0.3 </a:t>
            </a:r>
            <a:r>
              <a:rPr lang="it-IT" b="1" dirty="0"/>
              <a:t>ne fornisce lo schema e la </a:t>
            </a:r>
            <a:r>
              <a:rPr lang="it-IT" b="1" dirty="0" smtClean="0"/>
              <a:t>punteggiatura </a:t>
            </a:r>
            <a:r>
              <a:rPr lang="it-IT" b="1" dirty="0"/>
              <a:t>(</a:t>
            </a:r>
            <a:r>
              <a:rPr lang="it-IT" b="1" i="1" dirty="0"/>
              <a:t>prospetto </a:t>
            </a:r>
            <a:r>
              <a:rPr lang="it-IT" b="1" dirty="0" smtClean="0"/>
              <a:t>dell'ISBD</a:t>
            </a:r>
            <a:r>
              <a:rPr lang="it-IT" b="1" dirty="0"/>
              <a:t>); indica quali elementi </a:t>
            </a:r>
            <a:r>
              <a:rPr lang="it-IT" b="1" dirty="0" smtClean="0"/>
              <a:t>sono </a:t>
            </a:r>
            <a:r>
              <a:rPr lang="it-IT" b="1" dirty="0"/>
              <a:t>ripetibili </a:t>
            </a:r>
            <a:r>
              <a:rPr lang="it-IT" dirty="0"/>
              <a:t> </a:t>
            </a:r>
          </a:p>
          <a:p>
            <a:r>
              <a:rPr lang="it-IT" b="1" dirty="0"/>
              <a:t>Ciascun'area, a eccezione della </a:t>
            </a:r>
            <a:r>
              <a:rPr lang="it-IT" b="1" dirty="0" smtClean="0"/>
              <a:t>prima</a:t>
            </a:r>
            <a:r>
              <a:rPr lang="it-IT" b="1" dirty="0"/>
              <a:t>, è preceduta da punto, </a:t>
            </a:r>
            <a:r>
              <a:rPr lang="it-IT" b="1" dirty="0" smtClean="0"/>
              <a:t>spazio</a:t>
            </a:r>
            <a:r>
              <a:rPr lang="it-IT" b="1" dirty="0"/>
              <a:t>, linea, spazio (. - )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1</a:t>
            </a:r>
            <a:r>
              <a:rPr lang="it-IT" b="1" i="1" dirty="0"/>
              <a:t> . Area del titolo e della </a:t>
            </a:r>
            <a:r>
              <a:rPr lang="it-IT" b="1" i="1" dirty="0" smtClean="0"/>
              <a:t>formulazione </a:t>
            </a:r>
            <a:r>
              <a:rPr lang="it-IT" b="1" i="1" dirty="0"/>
              <a:t>di responsabilità </a:t>
            </a:r>
            <a:endParaRPr lang="it-IT" dirty="0"/>
          </a:p>
          <a:p>
            <a:r>
              <a:rPr lang="it-IT" b="1" i="1" dirty="0"/>
              <a:t>2. Area dell'edizione </a:t>
            </a:r>
            <a:r>
              <a:rPr lang="it-IT" dirty="0"/>
              <a:t> </a:t>
            </a:r>
          </a:p>
          <a:p>
            <a:r>
              <a:rPr lang="it-IT" b="1" i="1" dirty="0"/>
              <a:t>3. Area specifica del materiale o </a:t>
            </a:r>
            <a:r>
              <a:rPr lang="it-IT" b="1" i="1" dirty="0" smtClean="0"/>
              <a:t>del </a:t>
            </a:r>
            <a:r>
              <a:rPr lang="it-IT" b="1" i="1" dirty="0"/>
              <a:t>tipo di risorsa (ripetibile) </a:t>
            </a:r>
            <a:r>
              <a:rPr lang="it-IT" dirty="0"/>
              <a:t> </a:t>
            </a:r>
          </a:p>
          <a:p>
            <a:r>
              <a:rPr lang="it-IT" b="1" dirty="0"/>
              <a:t>4.</a:t>
            </a:r>
            <a:r>
              <a:rPr lang="it-IT" b="1" i="1" dirty="0"/>
              <a:t> Area della pubblicazione, </a:t>
            </a:r>
            <a:r>
              <a:rPr lang="it-IT" b="1" i="1" dirty="0" smtClean="0"/>
              <a:t>produzione</a:t>
            </a:r>
            <a:r>
              <a:rPr lang="it-IT" b="1" i="1" dirty="0"/>
              <a:t>, distribuzione etc.</a:t>
            </a:r>
            <a:r>
              <a:rPr lang="it-IT" b="1" dirty="0"/>
              <a:t> (per le </a:t>
            </a:r>
            <a:r>
              <a:rPr lang="it-IT" b="1" dirty="0" smtClean="0"/>
              <a:t>risorse </a:t>
            </a:r>
            <a:r>
              <a:rPr lang="it-IT" b="1" dirty="0"/>
              <a:t>monografiche antiche è </a:t>
            </a:r>
            <a:r>
              <a:rPr lang="it-IT" b="1" dirty="0" smtClean="0"/>
              <a:t>denominata</a:t>
            </a:r>
            <a:r>
              <a:rPr lang="it-IT" b="1" i="1" dirty="0" smtClean="0"/>
              <a:t> </a:t>
            </a:r>
            <a:r>
              <a:rPr lang="it-IT" b="1" i="1" dirty="0"/>
              <a:t>Area della pubblicazione, </a:t>
            </a:r>
            <a:r>
              <a:rPr lang="it-IT" b="1" i="1" dirty="0" smtClean="0"/>
              <a:t>stampa</a:t>
            </a:r>
            <a:r>
              <a:rPr lang="it-IT" b="1" i="1" dirty="0"/>
              <a:t>, distribuzione etc.</a:t>
            </a:r>
            <a:r>
              <a:rPr lang="it-IT" b="1" dirty="0"/>
              <a:t>)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5.</a:t>
            </a:r>
            <a:r>
              <a:rPr lang="it-IT" b="1" i="1" dirty="0"/>
              <a:t> Area della descrizione fisica </a:t>
            </a:r>
            <a:endParaRPr lang="it-IT" dirty="0"/>
          </a:p>
          <a:p>
            <a:r>
              <a:rPr lang="it-IT" b="1" dirty="0"/>
              <a:t>6.</a:t>
            </a:r>
            <a:r>
              <a:rPr lang="it-IT" b="1" i="1" dirty="0"/>
              <a:t> Area della serie (ripetibile) </a:t>
            </a:r>
            <a:endParaRPr lang="it-IT" dirty="0"/>
          </a:p>
          <a:p>
            <a:r>
              <a:rPr lang="it-IT" b="1" dirty="0"/>
              <a:t>7.</a:t>
            </a:r>
            <a:r>
              <a:rPr lang="it-IT" b="1" i="1" dirty="0"/>
              <a:t> Area delle note (ripetibile) </a:t>
            </a:r>
            <a:endParaRPr lang="it-IT" dirty="0"/>
          </a:p>
          <a:p>
            <a:r>
              <a:rPr lang="it-IT" b="1" dirty="0"/>
              <a:t>8.</a:t>
            </a:r>
            <a:r>
              <a:rPr lang="it-IT" b="1" i="1" dirty="0"/>
              <a:t> Area dell'identificatore della </a:t>
            </a:r>
            <a:r>
              <a:rPr lang="it-IT" b="1" i="1" dirty="0" smtClean="0"/>
              <a:t>risorsa </a:t>
            </a:r>
            <a:r>
              <a:rPr lang="it-IT" b="1" i="1" dirty="0"/>
              <a:t>e delle condizioni di </a:t>
            </a:r>
            <a:r>
              <a:rPr lang="it-IT" b="1" i="1" dirty="0" smtClean="0"/>
              <a:t>disponibilità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lingua della descrizione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Al loro interno la descrizione </a:t>
            </a:r>
            <a:r>
              <a:rPr lang="it-IT" b="1" dirty="0" smtClean="0"/>
              <a:t>utilizza </a:t>
            </a:r>
            <a:r>
              <a:rPr lang="it-IT" b="1" dirty="0"/>
              <a:t>la lingua della risorsa </a:t>
            </a:r>
            <a:endParaRPr lang="it-IT" dirty="0"/>
          </a:p>
          <a:p>
            <a:r>
              <a:rPr lang="it-IT" b="1" dirty="0"/>
              <a:t>In area 7 (</a:t>
            </a:r>
            <a:r>
              <a:rPr lang="it-IT" b="1" i="1" dirty="0"/>
              <a:t>Note</a:t>
            </a:r>
            <a:r>
              <a:rPr lang="it-IT" b="1" dirty="0"/>
              <a:t>) si utilizza la </a:t>
            </a:r>
            <a:r>
              <a:rPr lang="it-IT" b="1" dirty="0" smtClean="0"/>
              <a:t>lingua </a:t>
            </a:r>
            <a:r>
              <a:rPr lang="it-IT" b="1" dirty="0"/>
              <a:t>dell'agenzia </a:t>
            </a:r>
            <a:r>
              <a:rPr lang="it-IT" b="1" dirty="0" err="1"/>
              <a:t>catalografica</a:t>
            </a:r>
            <a:r>
              <a:rPr lang="it-IT" b="1" dirty="0"/>
              <a:t> </a:t>
            </a:r>
            <a:r>
              <a:rPr lang="it-IT" dirty="0"/>
              <a:t> </a:t>
            </a:r>
          </a:p>
          <a:p>
            <a:r>
              <a:rPr lang="it-IT" b="1" dirty="0"/>
              <a:t>La lingua dell'agenzia </a:t>
            </a:r>
            <a:r>
              <a:rPr lang="it-IT" b="1" dirty="0" err="1" smtClean="0"/>
              <a:t>catalografica</a:t>
            </a:r>
            <a:r>
              <a:rPr lang="it-IT" b="1" dirty="0" smtClean="0"/>
              <a:t> </a:t>
            </a:r>
            <a:r>
              <a:rPr lang="it-IT" b="1" dirty="0"/>
              <a:t>si utilizza anche </a:t>
            </a:r>
            <a:r>
              <a:rPr lang="it-IT" b="1" dirty="0" smtClean="0"/>
              <a:t>nelle </a:t>
            </a:r>
            <a:r>
              <a:rPr lang="it-IT" b="1" dirty="0"/>
              <a:t>interpolazioni del </a:t>
            </a:r>
            <a:r>
              <a:rPr lang="it-IT" b="1" dirty="0" smtClean="0"/>
              <a:t>catalogatore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Integrazioni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Le integrazioni alla descrizione </a:t>
            </a:r>
            <a:r>
              <a:rPr lang="it-IT" b="1" dirty="0" smtClean="0"/>
              <a:t>(</a:t>
            </a:r>
            <a:r>
              <a:rPr lang="it-IT" b="1" dirty="0"/>
              <a:t>dati desunti da fonti </a:t>
            </a:r>
            <a:r>
              <a:rPr lang="it-IT" b="1" dirty="0" smtClean="0"/>
              <a:t>secondarie</a:t>
            </a:r>
            <a:r>
              <a:rPr lang="it-IT" b="1" dirty="0"/>
              <a:t>, dati desunti da fonti </a:t>
            </a:r>
            <a:r>
              <a:rPr lang="it-IT" b="1" dirty="0" smtClean="0"/>
              <a:t>esterne</a:t>
            </a:r>
            <a:r>
              <a:rPr lang="it-IT" b="1" dirty="0"/>
              <a:t>, dati suppliti dal </a:t>
            </a:r>
            <a:r>
              <a:rPr lang="it-IT" b="1" dirty="0" smtClean="0"/>
              <a:t>catalogatore</a:t>
            </a:r>
            <a:r>
              <a:rPr lang="it-IT" b="1" dirty="0"/>
              <a:t>) si inseriscono </a:t>
            </a:r>
            <a:r>
              <a:rPr lang="it-IT" b="1" dirty="0" smtClean="0"/>
              <a:t>entro </a:t>
            </a:r>
            <a:r>
              <a:rPr lang="it-IT" b="1" dirty="0"/>
              <a:t>parentesi quadre: [  ] </a:t>
            </a:r>
          </a:p>
          <a:p>
            <a:r>
              <a:rPr lang="it-IT" b="1" dirty="0" smtClean="0"/>
              <a:t>Abbreviazioni </a:t>
            </a:r>
            <a:r>
              <a:rPr lang="it-IT" b="1" dirty="0"/>
              <a:t>nel testo si </a:t>
            </a:r>
            <a:r>
              <a:rPr lang="it-IT" b="1" dirty="0" smtClean="0"/>
              <a:t>danno </a:t>
            </a:r>
            <a:r>
              <a:rPr lang="it-IT" b="1" dirty="0"/>
              <a:t>con:  " </a:t>
            </a:r>
            <a:r>
              <a:rPr lang="it-IT" b="1" dirty="0">
                <a:sym typeface="Symbol"/>
              </a:rPr>
              <a:t></a:t>
            </a:r>
            <a:r>
              <a:rPr lang="it-IT" b="1" dirty="0"/>
              <a:t> " (tre       puntini </a:t>
            </a:r>
            <a:r>
              <a:rPr lang="it-IT" b="1" dirty="0" smtClean="0"/>
              <a:t>preceduti </a:t>
            </a:r>
            <a:r>
              <a:rPr lang="it-IT" b="1" dirty="0"/>
              <a:t>e seguiti da spazio) </a:t>
            </a:r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Elemento della descrizione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/>
              <a:t>L'elemento è l'unità base per </a:t>
            </a:r>
            <a:r>
              <a:rPr lang="it-IT" b="1" dirty="0" smtClean="0"/>
              <a:t>ciascuna </a:t>
            </a:r>
            <a:r>
              <a:rPr lang="it-IT" b="1" dirty="0"/>
              <a:t>area della descrizione </a:t>
            </a:r>
            <a:r>
              <a:rPr lang="it-IT" dirty="0"/>
              <a:t> </a:t>
            </a:r>
          </a:p>
          <a:p>
            <a:r>
              <a:rPr lang="it-IT" b="1" dirty="0"/>
              <a:t>È connesso ad altri elementi della </a:t>
            </a:r>
            <a:r>
              <a:rPr lang="it-IT" b="1" dirty="0" smtClean="0"/>
              <a:t>stessa </a:t>
            </a:r>
            <a:r>
              <a:rPr lang="it-IT" b="1" dirty="0"/>
              <a:t>area mediante la </a:t>
            </a:r>
            <a:r>
              <a:rPr lang="it-IT" b="1" dirty="0" smtClean="0"/>
              <a:t>punteggiatura </a:t>
            </a:r>
            <a:r>
              <a:rPr lang="it-IT" b="1" dirty="0"/>
              <a:t>convenzionale </a:t>
            </a:r>
            <a:r>
              <a:rPr lang="it-IT" b="1" dirty="0" smtClean="0"/>
              <a:t>prescritta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/>
              <a:t>Lo schema dell'ISBD (0.3) elenca </a:t>
            </a:r>
            <a:r>
              <a:rPr lang="it-IT" b="1" dirty="0" smtClean="0"/>
              <a:t>gli </a:t>
            </a:r>
            <a:r>
              <a:rPr lang="it-IT" b="1" dirty="0"/>
              <a:t>elementi previsti per ciascuna </a:t>
            </a:r>
            <a:r>
              <a:rPr lang="it-IT" b="1" dirty="0" smtClean="0"/>
              <a:t>area</a:t>
            </a:r>
            <a:r>
              <a:rPr lang="it-IT" b="1" dirty="0"/>
              <a:t>,  la punteggiatura prescritta </a:t>
            </a:r>
            <a:r>
              <a:rPr lang="it-IT" b="1" dirty="0" smtClean="0"/>
              <a:t>per  </a:t>
            </a:r>
            <a:r>
              <a:rPr lang="it-IT" b="1" dirty="0"/>
              <a:t>porli in relazione, gli elementi </a:t>
            </a:r>
            <a:r>
              <a:rPr lang="it-IT" b="1" dirty="0" smtClean="0"/>
              <a:t>obbligatori</a:t>
            </a:r>
            <a:r>
              <a:rPr lang="it-IT" b="1" dirty="0"/>
              <a:t>, facoltativi, condizionati </a:t>
            </a:r>
            <a:r>
              <a:rPr lang="it-IT" b="1" dirty="0" smtClean="0"/>
              <a:t>per </a:t>
            </a:r>
            <a:r>
              <a:rPr lang="it-IT" b="1" dirty="0"/>
              <a:t>ciascuna risorsa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Punteggiatura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È sempre preceduta </a:t>
            </a:r>
            <a:r>
              <a:rPr lang="it-IT" b="1" dirty="0"/>
              <a:t>e </a:t>
            </a:r>
            <a:r>
              <a:rPr lang="it-IT" b="1" dirty="0" smtClean="0"/>
              <a:t>seguita </a:t>
            </a:r>
            <a:r>
              <a:rPr lang="it-IT" b="1" dirty="0"/>
              <a:t>da </a:t>
            </a:r>
            <a:r>
              <a:rPr lang="it-IT" b="1" dirty="0" smtClean="0"/>
              <a:t>spazio</a:t>
            </a:r>
            <a:r>
              <a:rPr lang="it-IT" b="1" dirty="0"/>
              <a:t>, a eccezione della virgola </a:t>
            </a:r>
          </a:p>
          <a:p>
            <a:r>
              <a:rPr lang="it-IT" b="1" dirty="0" smtClean="0"/>
              <a:t>Indica, </a:t>
            </a:r>
            <a:r>
              <a:rPr lang="it-IT" b="1" dirty="0"/>
              <a:t>con significato univoco, r</a:t>
            </a:r>
            <a:r>
              <a:rPr lang="it-IT" b="1" dirty="0" smtClean="0"/>
              <a:t>elazioni </a:t>
            </a:r>
            <a:r>
              <a:rPr lang="it-IT" b="1" dirty="0"/>
              <a:t>tra gli elementi delle aree: </a:t>
            </a:r>
            <a:endParaRPr lang="it-IT" dirty="0"/>
          </a:p>
          <a:p>
            <a:r>
              <a:rPr lang="it-IT" b="1" dirty="0"/>
              <a:t>/ barra obliqua attribuisce </a:t>
            </a:r>
            <a:r>
              <a:rPr lang="it-IT" b="1" dirty="0" smtClean="0"/>
              <a:t>una responsabilità intellettuale all'elemento </a:t>
            </a:r>
            <a:r>
              <a:rPr lang="it-IT" b="1" dirty="0"/>
              <a:t>che precede (p.e. di un </a:t>
            </a:r>
            <a:r>
              <a:rPr lang="it-IT" b="1" dirty="0" smtClean="0"/>
              <a:t>autore </a:t>
            </a:r>
            <a:r>
              <a:rPr lang="it-IT" b="1" dirty="0"/>
              <a:t>a un'opera) </a:t>
            </a:r>
            <a:endParaRPr lang="it-IT" b="1" dirty="0" smtClean="0"/>
          </a:p>
          <a:p>
            <a:pPr>
              <a:buNone/>
            </a:pPr>
            <a:r>
              <a:rPr lang="it-IT" dirty="0"/>
              <a:t> </a:t>
            </a:r>
          </a:p>
          <a:p>
            <a:pPr>
              <a:buNone/>
            </a:pPr>
            <a:r>
              <a:rPr lang="it-IT" b="1" i="1" dirty="0"/>
              <a:t>La coscienza di Zeno</a:t>
            </a:r>
            <a:r>
              <a:rPr lang="it-IT" b="1" dirty="0"/>
              <a:t> /</a:t>
            </a:r>
            <a:r>
              <a:rPr lang="it-IT" b="1" i="1" dirty="0"/>
              <a:t> Italo Svevo</a:t>
            </a:r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Prospetto ISBD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u="sng" dirty="0" smtClean="0"/>
              <a:t>Area del </a:t>
            </a:r>
            <a:r>
              <a:rPr lang="it-IT" b="1" u="sng" dirty="0"/>
              <a:t>titolo e formulazione  </a:t>
            </a:r>
            <a:r>
              <a:rPr lang="it-IT" b="1" u="sng" dirty="0" smtClean="0"/>
              <a:t>di </a:t>
            </a:r>
            <a:r>
              <a:rPr lang="it-IT" b="1" u="sng" dirty="0"/>
              <a:t>responsabilità </a:t>
            </a:r>
            <a:endParaRPr lang="it-IT" u="sng" dirty="0"/>
          </a:p>
          <a:p>
            <a:r>
              <a:rPr lang="it-IT" b="1" dirty="0"/>
              <a:t>[ ]  indicazione generale del materiale </a:t>
            </a:r>
            <a:r>
              <a:rPr lang="it-IT" dirty="0"/>
              <a:t> </a:t>
            </a:r>
          </a:p>
          <a:p>
            <a:r>
              <a:rPr lang="it-IT" b="1" dirty="0"/>
              <a:t>=  titolo parallelo </a:t>
            </a:r>
            <a:endParaRPr lang="it-IT" dirty="0"/>
          </a:p>
          <a:p>
            <a:r>
              <a:rPr lang="it-IT" b="1" dirty="0"/>
              <a:t>:  complemento del titolo </a:t>
            </a:r>
            <a:endParaRPr lang="it-IT" dirty="0"/>
          </a:p>
          <a:p>
            <a:r>
              <a:rPr lang="it-IT" b="1" dirty="0"/>
              <a:t>/  prima formulazione di responsabilità </a:t>
            </a:r>
            <a:endParaRPr lang="it-IT" dirty="0"/>
          </a:p>
          <a:p>
            <a:r>
              <a:rPr lang="it-IT" b="1" dirty="0"/>
              <a:t>;  successiva formulazione di responsabilità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Area 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>Titolo </a:t>
            </a:r>
            <a:r>
              <a:rPr lang="it-IT" b="1" dirty="0"/>
              <a:t>e formulazione di </a:t>
            </a:r>
            <a:r>
              <a:rPr lang="it-IT" b="1" dirty="0" smtClean="0"/>
              <a:t>responsabilità </a:t>
            </a:r>
            <a:endParaRPr lang="it-IT" dirty="0"/>
          </a:p>
          <a:p>
            <a:r>
              <a:rPr lang="it-IT" b="1" dirty="0"/>
              <a:t>Schema più ricorrente dell'area: </a:t>
            </a:r>
            <a:endParaRPr lang="it-IT" b="1" dirty="0" smtClean="0"/>
          </a:p>
          <a:p>
            <a:pPr>
              <a:buNone/>
            </a:pPr>
            <a:endParaRPr lang="it-IT" b="1" dirty="0"/>
          </a:p>
          <a:p>
            <a:pPr marL="0" indent="0">
              <a:buNone/>
            </a:pPr>
            <a:r>
              <a:rPr lang="it-IT" b="1" dirty="0" smtClean="0"/>
              <a:t>Titolo </a:t>
            </a:r>
            <a:r>
              <a:rPr lang="it-IT" b="1" dirty="0"/>
              <a:t>proprio : complemento </a:t>
            </a:r>
            <a:r>
              <a:rPr lang="it-IT" b="1" dirty="0" smtClean="0"/>
              <a:t>del </a:t>
            </a:r>
            <a:r>
              <a:rPr lang="it-IT" b="1" dirty="0"/>
              <a:t>titolo  / prima formulazione </a:t>
            </a:r>
            <a:r>
              <a:rPr lang="it-IT" b="1" dirty="0" smtClean="0"/>
              <a:t>responsabilità </a:t>
            </a:r>
            <a:r>
              <a:rPr lang="it-IT" b="1" dirty="0"/>
              <a:t>; seconda </a:t>
            </a:r>
            <a:r>
              <a:rPr lang="it-IT" b="1" dirty="0" smtClean="0"/>
              <a:t>formulazione </a:t>
            </a:r>
            <a:r>
              <a:rPr lang="it-IT" b="1" dirty="0"/>
              <a:t>di responsabilità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</a:t>
            </a:r>
            <a:r>
              <a:rPr lang="it-IT" dirty="0" smtClean="0"/>
              <a:t>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elemento </a:t>
            </a:r>
            <a:r>
              <a:rPr lang="it-IT" dirty="0"/>
              <a:t>maggiormente distintivo   </a:t>
            </a:r>
            <a:r>
              <a:rPr lang="it-IT" dirty="0" smtClean="0"/>
              <a:t>della pubblicazione</a:t>
            </a:r>
            <a:r>
              <a:rPr lang="it-IT" dirty="0"/>
              <a:t>;   identifica la </a:t>
            </a:r>
            <a:r>
              <a:rPr lang="it-IT" dirty="0" smtClean="0"/>
              <a:t>manifestazione</a:t>
            </a:r>
            <a:r>
              <a:rPr lang="it-IT" dirty="0"/>
              <a:t>, non l'opera, benché in </a:t>
            </a:r>
            <a:r>
              <a:rPr lang="it-IT" dirty="0" smtClean="0"/>
              <a:t>molti </a:t>
            </a:r>
            <a:r>
              <a:rPr lang="it-IT" dirty="0"/>
              <a:t>casi vi sia coincidenza fra titolo </a:t>
            </a:r>
            <a:r>
              <a:rPr lang="it-IT" dirty="0" smtClean="0"/>
              <a:t>della </a:t>
            </a:r>
            <a:r>
              <a:rPr lang="it-IT" dirty="0"/>
              <a:t>manifestazione e titolo dell'opera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Complemento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/>
              <a:t>Termine, </a:t>
            </a:r>
            <a:r>
              <a:rPr lang="it-IT" b="1" dirty="0" smtClean="0"/>
              <a:t>espressione </a:t>
            </a:r>
            <a:r>
              <a:rPr lang="it-IT" b="1" dirty="0"/>
              <a:t>o serie di caratteri </a:t>
            </a:r>
            <a:r>
              <a:rPr lang="it-IT" b="1" dirty="0" smtClean="0"/>
              <a:t>che </a:t>
            </a:r>
            <a:r>
              <a:rPr lang="it-IT" b="1" dirty="0"/>
              <a:t>compare unitamente, </a:t>
            </a:r>
            <a:r>
              <a:rPr lang="it-IT" b="1" dirty="0" smtClean="0"/>
              <a:t>e </a:t>
            </a:r>
            <a:r>
              <a:rPr lang="it-IT" b="1" dirty="0"/>
              <a:t>subordinatamente, </a:t>
            </a:r>
            <a:r>
              <a:rPr lang="it-IT" b="1" dirty="0" smtClean="0"/>
              <a:t>al </a:t>
            </a:r>
            <a:r>
              <a:rPr lang="it-IT" b="1" dirty="0"/>
              <a:t>titolo proprio </a:t>
            </a:r>
            <a:r>
              <a:rPr lang="it-IT" b="1" dirty="0" smtClean="0"/>
              <a:t>della </a:t>
            </a:r>
            <a:r>
              <a:rPr lang="it-IT" b="1" dirty="0"/>
              <a:t>risorsa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Formulazione di responsabilità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/>
              <a:t>Nome, espressione o serie di </a:t>
            </a:r>
            <a:r>
              <a:rPr lang="it-IT" b="1" dirty="0" smtClean="0"/>
              <a:t>caratteri relativa </a:t>
            </a:r>
            <a:r>
              <a:rPr lang="it-IT" b="1" dirty="0"/>
              <a:t>all'identificazione e/o funzione </a:t>
            </a:r>
            <a:r>
              <a:rPr lang="it-IT" b="1" dirty="0" smtClean="0"/>
              <a:t>di </a:t>
            </a:r>
            <a:r>
              <a:rPr lang="it-IT" b="1" dirty="0"/>
              <a:t>qualsiasi persona o ente responsabile </a:t>
            </a:r>
            <a:r>
              <a:rPr lang="it-IT" b="1" dirty="0" smtClean="0"/>
              <a:t>della </a:t>
            </a:r>
            <a:r>
              <a:rPr lang="it-IT" b="1" dirty="0"/>
              <a:t>creazione o realizzazione </a:t>
            </a:r>
            <a:r>
              <a:rPr lang="it-IT" b="1" dirty="0" smtClean="0"/>
              <a:t>del </a:t>
            </a:r>
            <a:r>
              <a:rPr lang="it-IT" b="1" dirty="0"/>
              <a:t>contenuto intellettuale o artistico </a:t>
            </a:r>
            <a:r>
              <a:rPr lang="it-IT" b="1" dirty="0" smtClean="0"/>
              <a:t>di </a:t>
            </a:r>
            <a:r>
              <a:rPr lang="it-IT" b="1" dirty="0"/>
              <a:t>un'opera, o che vi abbia contribuito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b="1" dirty="0" smtClean="0"/>
              <a:t>Area 2: edizione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=   </a:t>
            </a:r>
            <a:r>
              <a:rPr lang="it-IT" b="1" dirty="0"/>
              <a:t>formulazione parallela di edizione </a:t>
            </a:r>
            <a:endParaRPr lang="it-IT" dirty="0"/>
          </a:p>
          <a:p>
            <a:r>
              <a:rPr lang="it-IT" b="1" dirty="0"/>
              <a:t>/   prima formulazione di responsabilità </a:t>
            </a:r>
            <a:r>
              <a:rPr lang="it-IT" b="1" dirty="0" smtClean="0"/>
              <a:t>relativa </a:t>
            </a:r>
            <a:r>
              <a:rPr lang="it-IT" b="1" dirty="0"/>
              <a:t>all'edizione </a:t>
            </a:r>
            <a:endParaRPr lang="it-IT" b="1" dirty="0" smtClean="0"/>
          </a:p>
          <a:p>
            <a:r>
              <a:rPr lang="it-IT" b="1" dirty="0"/>
              <a:t>;   successiva formulazione di </a:t>
            </a:r>
            <a:r>
              <a:rPr lang="it-IT" b="1" dirty="0" smtClean="0"/>
              <a:t>responsabilità relativa </a:t>
            </a:r>
            <a:r>
              <a:rPr lang="it-IT" b="1" dirty="0"/>
              <a:t>all'edizione </a:t>
            </a:r>
            <a:endParaRPr lang="it-I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Area 2: esempi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 </a:t>
            </a:r>
          </a:p>
          <a:p>
            <a:r>
              <a:rPr lang="it-IT" dirty="0" smtClean="0"/>
              <a:t>. - 2. ed. </a:t>
            </a:r>
          </a:p>
          <a:p>
            <a:r>
              <a:rPr lang="it-IT" dirty="0" smtClean="0"/>
              <a:t>. - Nuova ed. </a:t>
            </a:r>
          </a:p>
          <a:p>
            <a:r>
              <a:rPr lang="it-IT" dirty="0" smtClean="0"/>
              <a:t>. - </a:t>
            </a:r>
            <a:r>
              <a:rPr lang="it-IT" dirty="0" err="1" smtClean="0"/>
              <a:t>3</a:t>
            </a:r>
            <a:r>
              <a:rPr lang="it-IT" dirty="0" smtClean="0"/>
              <a:t>. ed. / aggiornata da Mario Rossi, </a:t>
            </a:r>
          </a:p>
          <a:p>
            <a:r>
              <a:rPr lang="it-IT" dirty="0" smtClean="0"/>
              <a:t> . - </a:t>
            </a:r>
            <a:r>
              <a:rPr lang="it-IT" dirty="0" err="1" smtClean="0"/>
              <a:t>2</a:t>
            </a:r>
            <a:r>
              <a:rPr lang="it-IT" dirty="0" smtClean="0"/>
              <a:t>. ed. / con introduzione di Vittorio Bianchi </a:t>
            </a:r>
          </a:p>
          <a:p>
            <a:r>
              <a:rPr lang="it-IT" dirty="0" smtClean="0"/>
              <a:t>. - 2. ed. italiana sulla 7. ed. tedesca </a:t>
            </a:r>
          </a:p>
          <a:p>
            <a:r>
              <a:rPr lang="it-IT" dirty="0" smtClean="0"/>
              <a:t>. - Ed. provvisoria </a:t>
            </a:r>
          </a:p>
          <a:p>
            <a:r>
              <a:rPr lang="it-IT" dirty="0" smtClean="0"/>
              <a:t>. - 3. </a:t>
            </a:r>
            <a:r>
              <a:rPr lang="it-IT" dirty="0" err="1" smtClean="0"/>
              <a:t>Aufl</a:t>
            </a:r>
            <a:r>
              <a:rPr lang="it-IT" dirty="0" smtClean="0"/>
              <a:t>. </a:t>
            </a:r>
          </a:p>
          <a:p>
            <a:r>
              <a:rPr lang="it-IT" dirty="0" smtClean="0"/>
              <a:t>. - 4 </a:t>
            </a:r>
            <a:r>
              <a:rPr lang="it-IT" dirty="0" err="1" smtClean="0"/>
              <a:t>th</a:t>
            </a:r>
            <a:r>
              <a:rPr lang="it-IT" dirty="0" smtClean="0"/>
              <a:t> </a:t>
            </a:r>
            <a:r>
              <a:rPr lang="it-IT" dirty="0" err="1" smtClean="0"/>
              <a:t>revised</a:t>
            </a:r>
            <a:r>
              <a:rPr lang="it-IT" dirty="0" smtClean="0"/>
              <a:t> ed.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Area 3 Materiale </a:t>
            </a:r>
            <a:r>
              <a:rPr lang="it-IT" b="1" dirty="0"/>
              <a:t>o tipo di risorsa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/>
              <a:t>L'</a:t>
            </a:r>
            <a:r>
              <a:rPr lang="it-IT" b="1" i="1" dirty="0"/>
              <a:t> Area specifica del materiale o </a:t>
            </a:r>
            <a:r>
              <a:rPr lang="it-IT" b="1" i="1" dirty="0" smtClean="0"/>
              <a:t>del </a:t>
            </a:r>
            <a:r>
              <a:rPr lang="it-IT" b="1" i="1" dirty="0"/>
              <a:t>tipo di risorsa è destinata</a:t>
            </a:r>
            <a:r>
              <a:rPr lang="it-IT" b="1" dirty="0"/>
              <a:t>  a </a:t>
            </a:r>
            <a:r>
              <a:rPr lang="it-IT" b="1" dirty="0" smtClean="0"/>
              <a:t>rilevare </a:t>
            </a:r>
            <a:r>
              <a:rPr lang="it-IT" b="1" dirty="0"/>
              <a:t>le caratteristiche </a:t>
            </a:r>
            <a:r>
              <a:rPr lang="it-IT" b="1" dirty="0" smtClean="0"/>
              <a:t>tipologiche </a:t>
            </a:r>
            <a:r>
              <a:rPr lang="it-IT" b="1" dirty="0"/>
              <a:t>di alcune risorse (o </a:t>
            </a:r>
            <a:r>
              <a:rPr lang="it-IT" b="1" dirty="0" smtClean="0"/>
              <a:t>classi </a:t>
            </a:r>
            <a:r>
              <a:rPr lang="it-IT" b="1" dirty="0"/>
              <a:t>di</a:t>
            </a:r>
            <a:r>
              <a:rPr lang="it-IT" b="1" i="1" dirty="0"/>
              <a:t> materiale</a:t>
            </a:r>
            <a:r>
              <a:rPr lang="it-IT" b="1" dirty="0"/>
              <a:t> bibliografico)</a:t>
            </a:r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Area 4: pubblicazione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u="sng" dirty="0"/>
              <a:t>area della pubblicazione, distribuzione, </a:t>
            </a:r>
            <a:r>
              <a:rPr lang="it-IT" b="1" u="sng" dirty="0" smtClean="0"/>
              <a:t>etc</a:t>
            </a:r>
            <a:r>
              <a:rPr lang="it-IT" b="1" u="sng" dirty="0"/>
              <a:t>. </a:t>
            </a:r>
            <a:endParaRPr lang="it-IT" u="sng" dirty="0"/>
          </a:p>
          <a:p>
            <a:r>
              <a:rPr lang="it-IT" b="1" dirty="0"/>
              <a:t>;   successivo luogo di pubblicazione, etc. </a:t>
            </a:r>
            <a:endParaRPr lang="it-IT" dirty="0"/>
          </a:p>
          <a:p>
            <a:r>
              <a:rPr lang="it-IT" b="1" dirty="0"/>
              <a:t>:  nome dell'editore e/o distributore </a:t>
            </a:r>
            <a:endParaRPr lang="it-IT" dirty="0"/>
          </a:p>
          <a:p>
            <a:r>
              <a:rPr lang="it-IT" b="1" dirty="0"/>
              <a:t>[ ]  formulazione di funzione del </a:t>
            </a:r>
            <a:r>
              <a:rPr lang="it-IT" b="1" dirty="0" smtClean="0"/>
              <a:t>distributore</a:t>
            </a:r>
          </a:p>
          <a:p>
            <a:r>
              <a:rPr lang="it-IT" b="1" dirty="0" smtClean="0"/>
              <a:t>,   data di pubblicazione, distribuzione, etc. </a:t>
            </a:r>
            <a:endParaRPr lang="it-IT" dirty="0" smtClean="0"/>
          </a:p>
          <a:p>
            <a:r>
              <a:rPr lang="it-IT" b="1" dirty="0" smtClean="0"/>
              <a:t>(luogo di stampa :   nome dello </a:t>
            </a:r>
            <a:r>
              <a:rPr lang="it-IT" b="1" dirty="0" smtClean="0"/>
              <a:t>stampatore,   </a:t>
            </a:r>
            <a:r>
              <a:rPr lang="it-IT" b="1" dirty="0" smtClean="0"/>
              <a:t>data di stampa )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Area 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Formulazioni più frequenti</a:t>
            </a:r>
          </a:p>
          <a:p>
            <a:r>
              <a:rPr lang="it-IT" b="1" dirty="0" smtClean="0"/>
              <a:t>. </a:t>
            </a:r>
            <a:r>
              <a:rPr lang="it-IT" b="1" dirty="0"/>
              <a:t>- Luogo di pubblicazione o </a:t>
            </a:r>
            <a:r>
              <a:rPr lang="it-IT" b="1" dirty="0" smtClean="0"/>
              <a:t>produzione </a:t>
            </a:r>
            <a:r>
              <a:rPr lang="it-IT" b="1" dirty="0"/>
              <a:t>: nome dell'editore o </a:t>
            </a:r>
            <a:r>
              <a:rPr lang="it-IT" b="1" dirty="0" smtClean="0"/>
              <a:t>produttore</a:t>
            </a:r>
            <a:r>
              <a:rPr lang="it-IT" b="1" dirty="0"/>
              <a:t>, data </a:t>
            </a:r>
            <a:endParaRPr lang="it-IT" dirty="0"/>
          </a:p>
          <a:p>
            <a:pPr>
              <a:buNone/>
            </a:pPr>
            <a:endParaRPr lang="it-IT" dirty="0"/>
          </a:p>
          <a:p>
            <a:r>
              <a:rPr lang="it-IT" b="1" dirty="0"/>
              <a:t>. </a:t>
            </a:r>
            <a:r>
              <a:rPr lang="it-IT" b="1" dirty="0">
                <a:sym typeface="Symbol"/>
              </a:rPr>
              <a:t></a:t>
            </a:r>
            <a:r>
              <a:rPr lang="it-IT" b="1" dirty="0"/>
              <a:t> Primo luogo; secondo luogo di </a:t>
            </a:r>
            <a:r>
              <a:rPr lang="it-IT" b="1" dirty="0" smtClean="0"/>
              <a:t>pubblicazione  </a:t>
            </a:r>
            <a:r>
              <a:rPr lang="it-IT" b="1" dirty="0"/>
              <a:t>o produzione : </a:t>
            </a:r>
            <a:r>
              <a:rPr lang="it-IT" b="1" dirty="0" smtClean="0"/>
              <a:t>nome </a:t>
            </a:r>
            <a:r>
              <a:rPr lang="it-IT" b="1" dirty="0"/>
              <a:t>dell'editore o </a:t>
            </a:r>
            <a:r>
              <a:rPr lang="it-IT" b="1" dirty="0" err="1"/>
              <a:t>prod</a:t>
            </a:r>
            <a:r>
              <a:rPr lang="it-IT" b="1" dirty="0"/>
              <a:t>. , data</a:t>
            </a:r>
            <a:endParaRPr lang="it-IT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b="1" dirty="0" smtClean="0"/>
              <a:t>Area 5 della descrizione fisica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:  </a:t>
            </a:r>
            <a:r>
              <a:rPr lang="it-IT" b="1" dirty="0"/>
              <a:t>indicazione delle illustrazioni </a:t>
            </a:r>
            <a:endParaRPr lang="it-IT" dirty="0"/>
          </a:p>
          <a:p>
            <a:r>
              <a:rPr lang="it-IT" b="1" dirty="0"/>
              <a:t>;  </a:t>
            </a:r>
            <a:r>
              <a:rPr lang="it-IT" b="1" dirty="0" err="1"/>
              <a:t>dimensioni</a:t>
            </a:r>
            <a:r>
              <a:rPr lang="it-IT" b="1" dirty="0"/>
              <a:t> </a:t>
            </a:r>
            <a:endParaRPr lang="it-IT" dirty="0"/>
          </a:p>
          <a:p>
            <a:r>
              <a:rPr lang="it-IT" b="1" dirty="0"/>
              <a:t>+  indicazione di materiale allegato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Area 5: esempi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i="1" dirty="0" smtClean="0"/>
              <a:t> </a:t>
            </a:r>
            <a:r>
              <a:rPr lang="it-IT" b="1" i="1" dirty="0" smtClean="0"/>
              <a:t>. -  200 p., 4 carte di tavole : </a:t>
            </a:r>
            <a:r>
              <a:rPr lang="it-IT" b="1" i="1" dirty="0" err="1" smtClean="0"/>
              <a:t>ill</a:t>
            </a:r>
            <a:r>
              <a:rPr lang="it-IT" b="1" i="1" dirty="0" smtClean="0"/>
              <a:t> .; 30 cm. 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r>
              <a:rPr lang="it-IT" b="1" i="1" dirty="0" smtClean="0"/>
              <a:t>. - 271 p. : </a:t>
            </a:r>
            <a:r>
              <a:rPr lang="it-IT" b="1" i="1" dirty="0" err="1" smtClean="0"/>
              <a:t>ill</a:t>
            </a:r>
            <a:r>
              <a:rPr lang="it-IT" b="1" i="1" dirty="0" smtClean="0"/>
              <a:t>, a colori; 21 cm + 1 listino prezzi 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r>
              <a:rPr lang="it-IT" b="1" dirty="0" smtClean="0"/>
              <a:t>INVECE: </a:t>
            </a:r>
            <a:endParaRPr lang="it-IT" dirty="0" smtClean="0"/>
          </a:p>
          <a:p>
            <a:r>
              <a:rPr lang="it-IT" b="1" i="1" dirty="0" smtClean="0"/>
              <a:t>. - 1 partitura (329 p.) , 34 cm + 25 parti + 1 libretto 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Area 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Per le risorse a stampa: </a:t>
            </a:r>
            <a:endParaRPr lang="it-IT" dirty="0" smtClean="0"/>
          </a:p>
          <a:p>
            <a:r>
              <a:rPr lang="it-IT" b="1" dirty="0" smtClean="0"/>
              <a:t>. </a:t>
            </a:r>
            <a:r>
              <a:rPr lang="it-IT" dirty="0" smtClean="0"/>
              <a:t> .</a:t>
            </a:r>
            <a:r>
              <a:rPr lang="it-IT" b="1" dirty="0" smtClean="0"/>
              <a:t> - paginazione, </a:t>
            </a:r>
            <a:r>
              <a:rPr lang="it-IT" b="1" dirty="0" err="1" smtClean="0"/>
              <a:t>paginazione</a:t>
            </a:r>
            <a:r>
              <a:rPr lang="it-IT" b="1" dirty="0" smtClean="0"/>
              <a:t> : formulazione di illustrazione ; dimensioni in centimetri + eventuale allegato </a:t>
            </a:r>
            <a:r>
              <a:rPr lang="it-IT" dirty="0" smtClean="0"/>
              <a:t> </a:t>
            </a:r>
          </a:p>
          <a:p>
            <a:r>
              <a:rPr lang="it-IT" b="1" dirty="0" smtClean="0"/>
              <a:t>Per le risorse non a stampa: </a:t>
            </a:r>
            <a:r>
              <a:rPr lang="it-IT" dirty="0" smtClean="0"/>
              <a:t> </a:t>
            </a:r>
          </a:p>
          <a:p>
            <a:r>
              <a:rPr lang="it-IT" b="1" dirty="0" smtClean="0"/>
              <a:t>. - designazione specifica del materiale (estensione) : formulazione di altri particolari fisici ; dimensioni + eventuale allegato 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b="1" dirty="0" smtClean="0"/>
              <a:t>Area 6: Serie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b="1" dirty="0" smtClean="0"/>
              <a:t>(   </a:t>
            </a:r>
            <a:r>
              <a:rPr lang="it-IT" b="1" dirty="0"/>
              <a:t>titolo proprio della serie o sottoserie </a:t>
            </a:r>
            <a:endParaRPr lang="it-IT" dirty="0"/>
          </a:p>
          <a:p>
            <a:r>
              <a:rPr lang="it-IT" b="1" dirty="0"/>
              <a:t>=   titolo parallelo della serie o sottoserie </a:t>
            </a:r>
            <a:endParaRPr lang="it-IT" dirty="0"/>
          </a:p>
          <a:p>
            <a:r>
              <a:rPr lang="it-IT" b="1" dirty="0"/>
              <a:t>:   complemento del titolo della serie </a:t>
            </a:r>
            <a:r>
              <a:rPr lang="it-IT" b="1" dirty="0" smtClean="0"/>
              <a:t>o </a:t>
            </a:r>
            <a:r>
              <a:rPr lang="it-IT" b="1" dirty="0"/>
              <a:t>sottoserie </a:t>
            </a:r>
            <a:endParaRPr lang="it-IT" dirty="0"/>
          </a:p>
          <a:p>
            <a:r>
              <a:rPr lang="it-IT" b="1" dirty="0"/>
              <a:t>/   prima formulazione di responsabilità </a:t>
            </a:r>
            <a:r>
              <a:rPr lang="it-IT" b="1" dirty="0" smtClean="0"/>
              <a:t>relativa </a:t>
            </a:r>
            <a:r>
              <a:rPr lang="it-IT" b="1" dirty="0"/>
              <a:t>alla serie o sottoserie </a:t>
            </a:r>
            <a:endParaRPr lang="it-IT" b="1" dirty="0" smtClean="0"/>
          </a:p>
          <a:p>
            <a:r>
              <a:rPr lang="it-IT" b="1" dirty="0" smtClean="0"/>
              <a:t>;   successiva formulazione di responsabilità relativa alla serie o sottoserie </a:t>
            </a:r>
            <a:endParaRPr lang="it-IT" dirty="0" smtClean="0"/>
          </a:p>
          <a:p>
            <a:r>
              <a:rPr lang="it-IT" b="1" dirty="0" smtClean="0"/>
              <a:t>,   ISSN della serie o sottoserie </a:t>
            </a:r>
            <a:endParaRPr lang="it-IT" dirty="0" smtClean="0"/>
          </a:p>
          <a:p>
            <a:r>
              <a:rPr lang="it-IT" b="1" dirty="0" smtClean="0"/>
              <a:t>;   numerazione all'interno della serie </a:t>
            </a:r>
            <a:endParaRPr lang="it-IT" dirty="0" smtClean="0"/>
          </a:p>
          <a:p>
            <a:r>
              <a:rPr lang="it-IT" b="1" dirty="0" smtClean="0"/>
              <a:t>.   indicazione e/o titolo della sottoserie </a:t>
            </a:r>
            <a:endParaRPr lang="it-IT" dirty="0" smtClean="0"/>
          </a:p>
          <a:p>
            <a:r>
              <a:rPr lang="it-IT" b="1" dirty="0" smtClean="0"/>
              <a:t>;   numerazione all'interno della sottoserie </a:t>
            </a:r>
            <a:endParaRPr lang="it-IT" dirty="0" smtClean="0"/>
          </a:p>
          <a:p>
            <a:r>
              <a:rPr lang="it-IT" b="1" dirty="0" smtClean="0"/>
              <a:t>) </a:t>
            </a:r>
            <a:endParaRPr lang="it-IT" dirty="0" smtClean="0"/>
          </a:p>
          <a:p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Area 6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La</a:t>
            </a:r>
            <a:r>
              <a:rPr lang="it-IT" b="1" i="1" dirty="0" smtClean="0"/>
              <a:t> serie</a:t>
            </a:r>
            <a:r>
              <a:rPr lang="it-IT" b="1" dirty="0" smtClean="0"/>
              <a:t> (chiamata anche</a:t>
            </a:r>
            <a:r>
              <a:rPr lang="it-IT" b="1" i="1" dirty="0" smtClean="0"/>
              <a:t> collana</a:t>
            </a:r>
            <a:r>
              <a:rPr lang="it-IT" b="1" dirty="0" smtClean="0"/>
              <a:t> o </a:t>
            </a:r>
            <a:r>
              <a:rPr lang="it-IT" b="1" i="1" dirty="0" smtClean="0"/>
              <a:t>collezione</a:t>
            </a:r>
            <a:r>
              <a:rPr lang="it-IT" b="1" dirty="0" smtClean="0"/>
              <a:t>) corrisponde al piano editoriale tematico; esso comprende più risorse  monografiche collegate al tema e pubblicate con cadenza periodica </a:t>
            </a:r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Area 6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È racchiusa entro parentesi tonde </a:t>
            </a:r>
            <a:endParaRPr lang="it-IT" dirty="0" smtClean="0"/>
          </a:p>
          <a:p>
            <a:r>
              <a:rPr lang="it-IT" b="1" dirty="0" smtClean="0"/>
              <a:t>Esempi: </a:t>
            </a:r>
            <a:endParaRPr lang="it-IT" dirty="0" smtClean="0"/>
          </a:p>
          <a:p>
            <a:r>
              <a:rPr lang="it-IT" b="1" i="1" dirty="0" smtClean="0"/>
              <a:t>. - (I maestri dell'arte) </a:t>
            </a:r>
            <a:endParaRPr lang="it-IT" dirty="0" smtClean="0"/>
          </a:p>
          <a:p>
            <a:r>
              <a:rPr lang="it-IT" b="1" dirty="0" smtClean="0"/>
              <a:t>. - (</a:t>
            </a:r>
            <a:r>
              <a:rPr lang="it-IT" b="1" i="1" dirty="0" smtClean="0"/>
              <a:t>Oscar narrativa) </a:t>
            </a:r>
            <a:endParaRPr lang="it-IT" dirty="0" smtClean="0"/>
          </a:p>
          <a:p>
            <a:r>
              <a:rPr lang="it-IT" b="1" i="1" dirty="0" smtClean="0"/>
              <a:t>. - (I Meridiani) </a:t>
            </a:r>
            <a:r>
              <a:rPr lang="it-IT" dirty="0" smtClean="0"/>
              <a:t> </a:t>
            </a:r>
          </a:p>
          <a:p>
            <a:r>
              <a:rPr lang="it-IT" b="1" dirty="0" smtClean="0"/>
              <a:t>Normalmente l'editore assegna un numero progressivo ai singoli volumi </a:t>
            </a:r>
            <a:endParaRPr lang="it-IT" dirty="0" smtClean="0"/>
          </a:p>
          <a:p>
            <a:r>
              <a:rPr lang="it-IT" b="1" dirty="0" smtClean="0"/>
              <a:t>. - </a:t>
            </a:r>
            <a:r>
              <a:rPr lang="it-IT" b="1" dirty="0" smtClean="0"/>
              <a:t>(</a:t>
            </a:r>
            <a:r>
              <a:rPr lang="it-IT" b="1" i="1" dirty="0" smtClean="0"/>
              <a:t>I </a:t>
            </a:r>
            <a:r>
              <a:rPr lang="it-IT" b="1" i="1" dirty="0" smtClean="0"/>
              <a:t>maestri dell'arte ; 15) 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Area 7 Note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Ripetibile</a:t>
            </a:r>
          </a:p>
          <a:p>
            <a:r>
              <a:rPr lang="it-IT" b="1" dirty="0" smtClean="0"/>
              <a:t>Contiene ogni informazione che non si è data nelle altre aree </a:t>
            </a:r>
            <a:r>
              <a:rPr lang="it-IT" dirty="0" smtClean="0"/>
              <a:t> </a:t>
            </a:r>
          </a:p>
          <a:p>
            <a:r>
              <a:rPr lang="it-IT" b="1" dirty="0" smtClean="0"/>
              <a:t>Le note qualificano e ampliano la descrizione delle aree 1-6 </a:t>
            </a:r>
            <a:r>
              <a:rPr lang="it-IT" dirty="0" smtClean="0"/>
              <a:t> </a:t>
            </a:r>
          </a:p>
          <a:p>
            <a:r>
              <a:rPr lang="it-IT" b="1" dirty="0" smtClean="0"/>
              <a:t>Si suddividono in categorie che corrispondono alle aree dell'ISBD </a:t>
            </a:r>
            <a:r>
              <a:rPr lang="it-IT" dirty="0" smtClean="0"/>
              <a:t> </a:t>
            </a:r>
          </a:p>
          <a:p>
            <a:r>
              <a:rPr lang="it-IT" b="1" dirty="0" smtClean="0"/>
              <a:t>Ne seguono l'ordine; si separano con la punteggiatura convenzionale     " </a:t>
            </a:r>
            <a:r>
              <a:rPr lang="it-IT" b="1" i="1" dirty="0" smtClean="0"/>
              <a:t> . -"</a:t>
            </a:r>
            <a:endParaRPr lang="it-IT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Area 7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Utilizzano all'interno punteggiatura e  abbreviazioni  standard </a:t>
            </a:r>
            <a:endParaRPr lang="it-IT" dirty="0" smtClean="0"/>
          </a:p>
          <a:p>
            <a:r>
              <a:rPr lang="it-IT" b="1" dirty="0" smtClean="0"/>
              <a:t>. -</a:t>
            </a:r>
            <a:r>
              <a:rPr lang="it-IT" b="1" i="1" dirty="0" smtClean="0"/>
              <a:t> Riproduzione </a:t>
            </a:r>
            <a:r>
              <a:rPr lang="it-IT" b="1" i="1" dirty="0" err="1" smtClean="0"/>
              <a:t>facsimilare</a:t>
            </a:r>
            <a:r>
              <a:rPr lang="it-IT" b="1" i="1" dirty="0" smtClean="0"/>
              <a:t> della prima edizione: Amsterdam : [s.n.], 1870 </a:t>
            </a:r>
            <a:endParaRPr lang="it-IT" dirty="0" smtClean="0"/>
          </a:p>
          <a:p>
            <a:r>
              <a:rPr lang="it-IT" b="1" dirty="0" smtClean="0"/>
              <a:t>. -</a:t>
            </a:r>
            <a:r>
              <a:rPr lang="it-IT" b="1" i="1" dirty="0" smtClean="0"/>
              <a:t> Contiene: The </a:t>
            </a:r>
            <a:r>
              <a:rPr lang="it-IT" b="1" i="1" dirty="0" err="1" smtClean="0"/>
              <a:t>homecoming</a:t>
            </a:r>
            <a:r>
              <a:rPr lang="it-IT" b="1" i="1" dirty="0" smtClean="0"/>
              <a:t> / di Harold Pinter. </a:t>
            </a:r>
            <a:r>
              <a:rPr lang="it-IT" b="1" i="1" dirty="0" err="1" smtClean="0"/>
              <a:t>Chips</a:t>
            </a:r>
            <a:r>
              <a:rPr lang="it-IT" b="1" i="1" dirty="0" smtClean="0"/>
              <a:t> </a:t>
            </a:r>
            <a:r>
              <a:rPr lang="it-IT" b="1" i="1" dirty="0" err="1" smtClean="0"/>
              <a:t>with</a:t>
            </a:r>
            <a:r>
              <a:rPr lang="it-IT" b="1" i="1" dirty="0" smtClean="0"/>
              <a:t> </a:t>
            </a:r>
            <a:r>
              <a:rPr lang="it-IT" b="1" i="1" dirty="0" err="1" smtClean="0"/>
              <a:t>everything</a:t>
            </a:r>
            <a:r>
              <a:rPr lang="it-IT" b="1" i="1" dirty="0" smtClean="0"/>
              <a:t> / di Arnold </a:t>
            </a:r>
            <a:r>
              <a:rPr lang="it-IT" b="1" i="1" dirty="0" err="1" smtClean="0"/>
              <a:t>Wesker</a:t>
            </a:r>
            <a:r>
              <a:rPr lang="it-IT" b="1" i="1" dirty="0" smtClean="0"/>
              <a:t> 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r>
              <a:rPr lang="it-IT" b="1" dirty="0" smtClean="0"/>
              <a:t>(il punto separa opere di autori diversi) 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Area 7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Le note spiegano anche le integrazioni alla descrizione, cioè   gli elementi suppliti dal catalogatore </a:t>
            </a:r>
            <a:r>
              <a:rPr lang="it-IT" dirty="0" smtClean="0"/>
              <a:t> </a:t>
            </a:r>
          </a:p>
          <a:p>
            <a:r>
              <a:rPr lang="it-IT" b="1" dirty="0" smtClean="0"/>
              <a:t>. - Roma : Donzelli, [1998] </a:t>
            </a:r>
            <a:endParaRPr lang="it-IT" dirty="0" smtClean="0"/>
          </a:p>
          <a:p>
            <a:pPr>
              <a:buNone/>
            </a:pPr>
            <a:r>
              <a:rPr lang="it-IT" b="1" dirty="0" smtClean="0"/>
              <a:t>Nota</a:t>
            </a:r>
            <a:r>
              <a:rPr lang="it-IT" b="1" i="1" dirty="0" smtClean="0"/>
              <a:t>: Data di pubblicazione desunta dal catalogo dell'editore 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Area 7 note d’esemplare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Le note d'esemplare indicano caratteristiche del singolo pezzo e sono riservate al catalogo locale</a:t>
            </a:r>
          </a:p>
          <a:p>
            <a:pPr>
              <a:buNone/>
            </a:pPr>
            <a:endParaRPr lang="it-IT" b="1" dirty="0" smtClean="0"/>
          </a:p>
          <a:p>
            <a:pPr>
              <a:buNone/>
            </a:pPr>
            <a:r>
              <a:rPr lang="it-IT" b="1" dirty="0" smtClean="0"/>
              <a:t>Questa distinzione è fondamentale nei cataloghi partecipati </a:t>
            </a:r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esempi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. -</a:t>
            </a:r>
            <a:r>
              <a:rPr lang="it-IT" b="1" i="1" dirty="0" smtClean="0"/>
              <a:t> Note manoscritte dell'autore 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r>
              <a:rPr lang="it-IT" b="1" i="1" dirty="0" smtClean="0"/>
              <a:t>. - Firmata dal compositore 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r>
              <a:rPr lang="it-IT" b="1" i="1" dirty="0" smtClean="0"/>
              <a:t>. - Priva di copertina e frontespizio 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Area 8 Identificatore della risorsa 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i="1" dirty="0" smtClean="0"/>
              <a:t>Identificatore</a:t>
            </a:r>
            <a:r>
              <a:rPr lang="it-IT" b="1" dirty="0" smtClean="0"/>
              <a:t> è qualsiasi numero o designazione alfanumerica assegnato a una risorsa secondo uno standard internazionale, o una designazione attribuita da un editore (ISBN, </a:t>
            </a:r>
            <a:r>
              <a:rPr lang="it-IT" b="1" dirty="0" err="1" smtClean="0"/>
              <a:t>ISSN…</a:t>
            </a:r>
            <a:r>
              <a:rPr lang="it-IT" b="1" dirty="0" smtClean="0"/>
              <a:t>) unico elemento obbligatorio</a:t>
            </a:r>
            <a:endParaRPr lang="it-IT" dirty="0" smtClean="0"/>
          </a:p>
          <a:p>
            <a:endParaRPr lang="it-IT" dirty="0" smtClea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Area 8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ISBN:</a:t>
            </a:r>
            <a:r>
              <a:rPr lang="it-IT" i="1" dirty="0" smtClean="0"/>
              <a:t> International standard book </a:t>
            </a:r>
            <a:r>
              <a:rPr lang="it-IT" i="1" dirty="0" err="1" smtClean="0"/>
              <a:t>number</a:t>
            </a:r>
            <a:r>
              <a:rPr lang="it-IT" dirty="0" smtClean="0"/>
              <a:t>: per le risorse a stampa  </a:t>
            </a:r>
          </a:p>
          <a:p>
            <a:r>
              <a:rPr lang="it-IT" dirty="0" smtClean="0"/>
              <a:t>ISSN:</a:t>
            </a:r>
            <a:r>
              <a:rPr lang="it-IT" i="1" dirty="0" smtClean="0"/>
              <a:t> International standard </a:t>
            </a:r>
            <a:r>
              <a:rPr lang="it-IT" i="1" dirty="0" err="1" smtClean="0"/>
              <a:t>series</a:t>
            </a:r>
            <a:r>
              <a:rPr lang="it-IT" i="1" dirty="0" smtClean="0"/>
              <a:t> </a:t>
            </a:r>
            <a:r>
              <a:rPr lang="it-IT" i="1" dirty="0" err="1" smtClean="0"/>
              <a:t>number</a:t>
            </a:r>
            <a:r>
              <a:rPr lang="it-IT" dirty="0" smtClean="0"/>
              <a:t>: per le risorse continuative (seriali) </a:t>
            </a:r>
          </a:p>
          <a:p>
            <a:pPr>
              <a:buNone/>
            </a:pPr>
            <a:endParaRPr lang="it-IT" dirty="0" smtClean="0"/>
          </a:p>
          <a:p>
            <a:r>
              <a:rPr lang="it-IT" b="1" dirty="0" smtClean="0"/>
              <a:t>ISBN 978-952-92-0267-6 </a:t>
            </a:r>
            <a:r>
              <a:rPr lang="it-IT" dirty="0" smtClean="0"/>
              <a:t> </a:t>
            </a:r>
          </a:p>
          <a:p>
            <a:r>
              <a:rPr lang="it-IT" b="1" dirty="0" smtClean="0"/>
              <a:t>ISSN 0075-2363 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Tramont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372</TotalTime>
  <Words>1096</Words>
  <Application>Microsoft Office PowerPoint</Application>
  <PresentationFormat>Presentazione su schermo (4:3)</PresentationFormat>
  <Paragraphs>187</Paragraphs>
  <Slides>40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40</vt:i4>
      </vt:variant>
    </vt:vector>
  </HeadingPairs>
  <TitlesOfParts>
    <vt:vector size="41" baseType="lpstr">
      <vt:lpstr>Equinozio</vt:lpstr>
      <vt:lpstr> Analisi del documento bibliografico </vt:lpstr>
      <vt:lpstr>Diapositiva 2</vt:lpstr>
      <vt:lpstr> ISBD: che cos'è? </vt:lpstr>
      <vt:lpstr>Diapositiva 4</vt:lpstr>
      <vt:lpstr>  ISBD: caratteristiche </vt:lpstr>
      <vt:lpstr>ISBD: caratteristiche  </vt:lpstr>
      <vt:lpstr>Diapositiva 7</vt:lpstr>
      <vt:lpstr>ISBD consolidata 2010 (versione italiana)</vt:lpstr>
      <vt:lpstr>ISBD Capitolo 0, Note preliminari  </vt:lpstr>
      <vt:lpstr>Schema ISBD</vt:lpstr>
      <vt:lpstr>Diapositiva 11</vt:lpstr>
      <vt:lpstr>Diapositiva 12</vt:lpstr>
      <vt:lpstr>La lingua della descrizione</vt:lpstr>
      <vt:lpstr>Integrazioni</vt:lpstr>
      <vt:lpstr>Elemento della descrizione</vt:lpstr>
      <vt:lpstr>Diapositiva 16</vt:lpstr>
      <vt:lpstr>Punteggiatura</vt:lpstr>
      <vt:lpstr>Prospetto ISBD</vt:lpstr>
      <vt:lpstr>Area 1</vt:lpstr>
      <vt:lpstr>Titolo</vt:lpstr>
      <vt:lpstr>Complemento del titolo</vt:lpstr>
      <vt:lpstr>Formulazione di responsabilità</vt:lpstr>
      <vt:lpstr> Area 2: edizione </vt:lpstr>
      <vt:lpstr>Area 2: esempi</vt:lpstr>
      <vt:lpstr>Area 3 Materiale o tipo di risorsa</vt:lpstr>
      <vt:lpstr>Area 4: pubblicazione</vt:lpstr>
      <vt:lpstr>Area 4</vt:lpstr>
      <vt:lpstr> Area 5 della descrizione fisica</vt:lpstr>
      <vt:lpstr>Area 5: esempi</vt:lpstr>
      <vt:lpstr>Area 5</vt:lpstr>
      <vt:lpstr> Area 6: Serie</vt:lpstr>
      <vt:lpstr>Area 6</vt:lpstr>
      <vt:lpstr>Area 6</vt:lpstr>
      <vt:lpstr>Area 7 Note</vt:lpstr>
      <vt:lpstr>Area 7</vt:lpstr>
      <vt:lpstr>Area 7</vt:lpstr>
      <vt:lpstr>Area 7 note d’esemplare</vt:lpstr>
      <vt:lpstr>esempi</vt:lpstr>
      <vt:lpstr>Area 8 Identificatore della risorsa  </vt:lpstr>
      <vt:lpstr>Area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 del documento bibliografico</dc:title>
  <dc:creator>Saratrek</dc:creator>
  <cp:lastModifiedBy>Saratrek</cp:lastModifiedBy>
  <cp:revision>26</cp:revision>
  <dcterms:created xsi:type="dcterms:W3CDTF">2011-11-06T11:04:15Z</dcterms:created>
  <dcterms:modified xsi:type="dcterms:W3CDTF">2011-11-07T11:23:56Z</dcterms:modified>
</cp:coreProperties>
</file>