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8" r:id="rId5"/>
    <p:sldId id="259" r:id="rId6"/>
    <p:sldId id="27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0B2FFB-E661-4522-9972-53FD89480EF1}" type="datetimeFigureOut">
              <a:rPr lang="it-IT" smtClean="0"/>
              <a:pPr/>
              <a:t>03/11/2011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0521FE-F133-4534-8506-69DFC310A0DA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Catalogo: cosa è? </a:t>
            </a:r>
            <a:br>
              <a:rPr lang="it-IT" dirty="0"/>
            </a:b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Il  catalogo  è  lo  strumento  principe  di  mediazione  fra  la biblioteca    e    il    lettore;    registra    e    comunica    le informazioni - sotto forma di rappresentazioni vicarie dei   documenti   -   che   consentono   d'individuare   le risorse possedute da una biblioteca (o da un sistema di biblioteche)   o   a   cui   essa   dà   accesso   tramite   reti telematiche. 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Catalogo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Il   catalogo   è   il</a:t>
            </a:r>
            <a:r>
              <a:rPr lang="it-IT" i="1" dirty="0"/>
              <a:t>   medium</a:t>
            </a:r>
            <a:r>
              <a:rPr lang="it-IT" dirty="0"/>
              <a:t>   che   consente   alla </a:t>
            </a:r>
            <a:r>
              <a:rPr lang="it-IT" dirty="0" smtClean="0"/>
              <a:t>biblioteca </a:t>
            </a:r>
            <a:r>
              <a:rPr lang="it-IT" dirty="0"/>
              <a:t>e al lettore d'incontrarsi; è il</a:t>
            </a:r>
            <a:r>
              <a:rPr lang="it-IT" i="1" dirty="0"/>
              <a:t> linguaggio </a:t>
            </a:r>
            <a:r>
              <a:rPr lang="it-IT" i="1" dirty="0" smtClean="0"/>
              <a:t>della </a:t>
            </a:r>
            <a:r>
              <a:rPr lang="it-IT" i="1" dirty="0"/>
              <a:t>biblioteca</a:t>
            </a:r>
            <a:r>
              <a:rPr lang="it-IT" dirty="0"/>
              <a:t> dotato di vocabolario, semantica e </a:t>
            </a:r>
            <a:r>
              <a:rPr lang="it-IT" dirty="0" smtClean="0"/>
              <a:t>sintassi </a:t>
            </a:r>
            <a:r>
              <a:rPr lang="it-IT" dirty="0"/>
              <a:t>propri, e che fa riferimento a un insieme </a:t>
            </a:r>
            <a:r>
              <a:rPr lang="it-IT" dirty="0" smtClean="0"/>
              <a:t>di </a:t>
            </a:r>
            <a:r>
              <a:rPr lang="it-IT" dirty="0"/>
              <a:t>principi generali per la sua costruzione.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</a:t>
            </a:r>
            <a:r>
              <a:rPr lang="it-IT" dirty="0" smtClean="0"/>
              <a:t>atalogo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Il</a:t>
            </a:r>
            <a:r>
              <a:rPr lang="it-IT" i="1" dirty="0"/>
              <a:t>   linguaggio   documentario</a:t>
            </a:r>
            <a:r>
              <a:rPr lang="it-IT" dirty="0"/>
              <a:t>   del   catalogo,   come   ogni </a:t>
            </a:r>
            <a:r>
              <a:rPr lang="it-IT" dirty="0" smtClean="0"/>
              <a:t>linguaggio</a:t>
            </a:r>
            <a:r>
              <a:rPr lang="it-IT" dirty="0"/>
              <a:t>, è tanto più efficace quanto più rispecchia le </a:t>
            </a:r>
            <a:r>
              <a:rPr lang="it-IT" dirty="0" smtClean="0"/>
              <a:t>norme   </a:t>
            </a:r>
            <a:r>
              <a:rPr lang="it-IT" dirty="0"/>
              <a:t>generali   della   comunicazione,   il   principio </a:t>
            </a:r>
            <a:r>
              <a:rPr lang="it-IT" dirty="0" smtClean="0"/>
              <a:t>dell'uso </a:t>
            </a:r>
            <a:r>
              <a:rPr lang="it-IT" dirty="0"/>
              <a:t>linguistico, le abitudini citazionali dei lettori, la </a:t>
            </a:r>
            <a:r>
              <a:rPr lang="it-IT" dirty="0" smtClean="0"/>
              <a:t>tecnologia    </a:t>
            </a:r>
            <a:r>
              <a:rPr lang="it-IT" dirty="0"/>
              <a:t>in    uso,    nonché    i    vari    strumenti    di </a:t>
            </a:r>
            <a:r>
              <a:rPr lang="it-IT" dirty="0" smtClean="0"/>
              <a:t>comunicazione  </a:t>
            </a:r>
            <a:r>
              <a:rPr lang="it-IT" dirty="0"/>
              <a:t>e  d'informazione  (repertori)  con  cui </a:t>
            </a:r>
            <a:r>
              <a:rPr lang="it-IT" dirty="0" smtClean="0"/>
              <a:t>s'integra</a:t>
            </a:r>
            <a:r>
              <a:rPr lang="it-IT" dirty="0"/>
              <a:t>.  Esso  raggiunge  i  suoi  scopi  se  a  ciascun </a:t>
            </a:r>
            <a:r>
              <a:rPr lang="it-IT" dirty="0" smtClean="0"/>
              <a:t>documento  </a:t>
            </a:r>
            <a:r>
              <a:rPr lang="it-IT" dirty="0"/>
              <a:t>corrisponde  almeno  una  registrazione  e  a </a:t>
            </a:r>
            <a:r>
              <a:rPr lang="it-IT" dirty="0" smtClean="0"/>
              <a:t>ciascuna  </a:t>
            </a:r>
            <a:r>
              <a:rPr lang="it-IT" dirty="0"/>
              <a:t>registrazione  corrisponde  almeno  un  punto </a:t>
            </a:r>
            <a:r>
              <a:rPr lang="it-IT" dirty="0" smtClean="0"/>
              <a:t>d'accesso</a:t>
            </a:r>
            <a:r>
              <a:rPr lang="it-IT" dirty="0"/>
              <a:t>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Catalogazione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catalogazione è la tecnica per costruire, mantenere e aggiornare il catalogo e, come ogni tecnica, si basa su principi pragmatici.</a:t>
            </a:r>
          </a:p>
          <a:p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4214810" y="3643314"/>
            <a:ext cx="50006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1071538" y="4572008"/>
            <a:ext cx="6858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Redazione codificata di una registrazione in un formato prestabilito che assicuri uniformità metodologia e grafica alla redazione del documento e nella formulazione di uno o più indici per facilitarne il reperimento</a:t>
            </a: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Il processo </a:t>
            </a:r>
            <a:r>
              <a:rPr lang="it-IT" b="1" dirty="0" err="1" smtClean="0"/>
              <a:t>catalografico</a:t>
            </a:r>
            <a:r>
              <a:rPr lang="it-IT" b="1" dirty="0" smtClean="0"/>
              <a:t>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3 </a:t>
            </a:r>
            <a:r>
              <a:rPr lang="it-IT" dirty="0"/>
              <a:t>fasi principali: </a:t>
            </a:r>
          </a:p>
          <a:p>
            <a:pPr>
              <a:buNone/>
            </a:pPr>
            <a:r>
              <a:rPr lang="it-IT" dirty="0"/>
              <a:t>1. descrizione del documento  </a:t>
            </a:r>
          </a:p>
          <a:p>
            <a:pPr>
              <a:buNone/>
            </a:pPr>
            <a:r>
              <a:rPr lang="it-IT" dirty="0"/>
              <a:t>2. scelta del punto di accesso  </a:t>
            </a:r>
            <a:r>
              <a:rPr lang="it-IT" dirty="0" smtClean="0"/>
              <a:t>(autore </a:t>
            </a:r>
            <a:r>
              <a:rPr lang="it-IT" smtClean="0"/>
              <a:t>soggetto classe)</a:t>
            </a:r>
            <a:endParaRPr lang="it-IT" dirty="0"/>
          </a:p>
          <a:p>
            <a:pPr>
              <a:buNone/>
            </a:pPr>
            <a:r>
              <a:rPr lang="it-IT" dirty="0"/>
              <a:t>3. selezione della forma di ciascun </a:t>
            </a:r>
            <a:r>
              <a:rPr lang="it-IT" dirty="0" smtClean="0"/>
              <a:t>punto </a:t>
            </a:r>
            <a:r>
              <a:rPr lang="it-IT" dirty="0"/>
              <a:t>di accesso (e dell'ordine di citazione)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Alle operazioni </a:t>
            </a:r>
            <a:r>
              <a:rPr lang="it-IT" dirty="0" err="1" smtClean="0"/>
              <a:t>catalografiche</a:t>
            </a:r>
            <a:r>
              <a:rPr lang="it-IT" dirty="0" smtClean="0"/>
              <a:t> seguono due operazioni di tipo gestionale: indicazione della collocazione del documento e indicazione della sua condizione amministrativa in quanto bene mobile (numero inventario)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Funzioni del catalogo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u="sng" dirty="0"/>
              <a:t>funzione di localizzazione </a:t>
            </a:r>
            <a:r>
              <a:rPr lang="it-IT" b="1" dirty="0" smtClean="0"/>
              <a:t>consente </a:t>
            </a:r>
            <a:r>
              <a:rPr lang="it-IT" b="1" dirty="0"/>
              <a:t>di accertare se  la biblioteca </a:t>
            </a:r>
            <a:r>
              <a:rPr lang="it-IT" b="1" dirty="0" smtClean="0"/>
              <a:t>possiede </a:t>
            </a:r>
            <a:r>
              <a:rPr lang="it-IT" b="1" dirty="0"/>
              <a:t>un determinato documento </a:t>
            </a:r>
            <a:endParaRPr lang="it-IT" dirty="0"/>
          </a:p>
          <a:p>
            <a:r>
              <a:rPr lang="it-IT" b="1" u="sng" dirty="0"/>
              <a:t>funzione di collocazione o di raggruppamento </a:t>
            </a:r>
            <a:r>
              <a:rPr lang="it-IT" b="1" dirty="0" smtClean="0"/>
              <a:t>mostra </a:t>
            </a:r>
            <a:r>
              <a:rPr lang="it-IT" b="1" dirty="0"/>
              <a:t>quali documenti condividono </a:t>
            </a:r>
            <a:r>
              <a:rPr lang="it-IT" b="1" dirty="0" smtClean="0"/>
              <a:t>una caratteristica </a:t>
            </a:r>
            <a:r>
              <a:rPr lang="it-IT" b="1" dirty="0"/>
              <a:t>comune 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Funzione di localizzazione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l'accesso coincide con la </a:t>
            </a:r>
            <a:r>
              <a:rPr lang="it-IT" dirty="0" smtClean="0"/>
              <a:t>formulazione presente </a:t>
            </a:r>
            <a:r>
              <a:rPr lang="it-IT" dirty="0"/>
              <a:t>sul documento </a:t>
            </a:r>
            <a:r>
              <a:rPr lang="it-IT" dirty="0" smtClean="0"/>
              <a:t>(</a:t>
            </a:r>
            <a:r>
              <a:rPr lang="it-IT" dirty="0"/>
              <a:t>nel caso del catalogo per autore)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Funzione di collocazione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1</a:t>
            </a:r>
            <a:r>
              <a:rPr lang="it-IT" dirty="0"/>
              <a:t>.  collega  le  espressioni  e  le  manifestazioni  di </a:t>
            </a:r>
            <a:r>
              <a:rPr lang="it-IT" dirty="0" smtClean="0"/>
              <a:t>un'opera </a:t>
            </a:r>
            <a:r>
              <a:rPr lang="it-IT" dirty="0"/>
              <a:t>(terminologia FRBR) </a:t>
            </a:r>
          </a:p>
          <a:p>
            <a:pPr>
              <a:buNone/>
            </a:pPr>
            <a:r>
              <a:rPr lang="it-IT" dirty="0"/>
              <a:t>2. collega tutte le opere che sono il prodotto di </a:t>
            </a:r>
            <a:r>
              <a:rPr lang="it-IT" dirty="0" smtClean="0"/>
              <a:t>un   </a:t>
            </a:r>
            <a:r>
              <a:rPr lang="it-IT" dirty="0"/>
              <a:t>singolo   agente   responsabile   della   </a:t>
            </a:r>
            <a:r>
              <a:rPr lang="it-IT" dirty="0" smtClean="0"/>
              <a:t>loro creazione</a:t>
            </a:r>
            <a:r>
              <a:rPr lang="it-IT" dirty="0"/>
              <a:t>,   ovvero   le   opere   che   hanno   </a:t>
            </a:r>
            <a:r>
              <a:rPr lang="it-IT" dirty="0" smtClean="0"/>
              <a:t>una origine </a:t>
            </a:r>
            <a:r>
              <a:rPr lang="it-IT" dirty="0"/>
              <a:t>comune 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3</a:t>
            </a:r>
            <a:r>
              <a:rPr lang="it-IT" dirty="0"/>
              <a:t>.  collega  tutte  le  opere  che  trattano  di  un </a:t>
            </a:r>
            <a:r>
              <a:rPr lang="it-IT" dirty="0" smtClean="0"/>
              <a:t>soggetto  </a:t>
            </a:r>
            <a:r>
              <a:rPr lang="it-IT" dirty="0"/>
              <a:t>comune,  ovvero  le  opere  che  hanno </a:t>
            </a:r>
            <a:r>
              <a:rPr lang="it-IT" dirty="0" smtClean="0"/>
              <a:t>un'intenzione comune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Funzione di collocazione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necessita  di  una  forma  controllata  </a:t>
            </a:r>
            <a:r>
              <a:rPr lang="it-IT" dirty="0" smtClean="0"/>
              <a:t>e strutturata</a:t>
            </a:r>
            <a:r>
              <a:rPr lang="it-IT" dirty="0"/>
              <a:t>, </a:t>
            </a:r>
          </a:p>
          <a:p>
            <a:pPr>
              <a:buNone/>
            </a:pPr>
            <a:r>
              <a:rPr lang="it-IT" dirty="0"/>
              <a:t>che sia: </a:t>
            </a:r>
          </a:p>
          <a:p>
            <a:pPr>
              <a:buNone/>
            </a:pPr>
            <a:r>
              <a:rPr lang="it-IT" dirty="0"/>
              <a:t>1.</a:t>
            </a:r>
            <a:r>
              <a:rPr lang="it-IT" b="1" dirty="0"/>
              <a:t> univoca</a:t>
            </a:r>
            <a:r>
              <a:rPr lang="it-IT" dirty="0"/>
              <a:t>, così che le opere di un autore o </a:t>
            </a:r>
            <a:r>
              <a:rPr lang="it-IT" dirty="0" smtClean="0"/>
              <a:t>su  </a:t>
            </a:r>
            <a:r>
              <a:rPr lang="it-IT" dirty="0"/>
              <a:t>un  soggetto  siano  ricondotte  a  un'unica </a:t>
            </a:r>
            <a:r>
              <a:rPr lang="it-IT" dirty="0" smtClean="0"/>
              <a:t>voce</a:t>
            </a:r>
            <a:r>
              <a:rPr lang="it-IT" dirty="0"/>
              <a:t>; </a:t>
            </a:r>
          </a:p>
          <a:p>
            <a:pPr>
              <a:buNone/>
            </a:pPr>
            <a:r>
              <a:rPr lang="it-IT" dirty="0"/>
              <a:t>2.</a:t>
            </a:r>
            <a:r>
              <a:rPr lang="it-IT" b="1" dirty="0"/>
              <a:t> uniforme</a:t>
            </a:r>
            <a:r>
              <a:rPr lang="it-IT" dirty="0"/>
              <a:t>, così che le opere di un autore o </a:t>
            </a:r>
            <a:r>
              <a:rPr lang="it-IT" dirty="0" smtClean="0"/>
              <a:t>su  </a:t>
            </a:r>
            <a:r>
              <a:rPr lang="it-IT" dirty="0"/>
              <a:t>un  soggetto  siano  ricondotte  a  </a:t>
            </a:r>
            <a:r>
              <a:rPr lang="it-IT" dirty="0" smtClean="0"/>
              <a:t>un'unica forma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Principio dell'univocità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/>
              <a:t> </a:t>
            </a:r>
          </a:p>
          <a:p>
            <a:r>
              <a:rPr lang="it-IT" dirty="0"/>
              <a:t>Le   registrazioni   delle   opere   dello   stesso </a:t>
            </a:r>
            <a:r>
              <a:rPr lang="it-IT" dirty="0" smtClean="0"/>
              <a:t> autore</a:t>
            </a:r>
            <a:r>
              <a:rPr lang="it-IT" dirty="0"/>
              <a:t>,  delle  opere  anonime  e  delle  opere </a:t>
            </a:r>
            <a:r>
              <a:rPr lang="it-IT" dirty="0" smtClean="0"/>
              <a:t>sullo </a:t>
            </a:r>
            <a:r>
              <a:rPr lang="it-IT" dirty="0"/>
              <a:t>stesso soggetto vanno indicizzate allo </a:t>
            </a:r>
            <a:r>
              <a:rPr lang="it-IT" dirty="0" smtClean="0"/>
              <a:t>stesso </a:t>
            </a:r>
            <a:r>
              <a:rPr lang="it-IT" dirty="0"/>
              <a:t>autore, allo stesso titolo e allo stesso </a:t>
            </a:r>
            <a:r>
              <a:rPr lang="it-IT" dirty="0" smtClean="0"/>
              <a:t>soggetto </a:t>
            </a:r>
            <a:endParaRPr lang="it-IT" dirty="0"/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Ad esempio, la prima edizione italiana di</a:t>
            </a:r>
            <a:r>
              <a:rPr lang="it-IT" i="1" dirty="0"/>
              <a:t> Divisione cancro</a:t>
            </a:r>
            <a:r>
              <a:rPr lang="it-IT" dirty="0"/>
              <a:t> presenta </a:t>
            </a:r>
            <a:r>
              <a:rPr lang="it-IT" dirty="0" smtClean="0"/>
              <a:t>sul </a:t>
            </a:r>
            <a:r>
              <a:rPr lang="it-IT" dirty="0"/>
              <a:t>frontespizio la formulazione "romanzo di anonimo sovietico", </a:t>
            </a:r>
            <a:r>
              <a:rPr lang="it-IT" dirty="0" smtClean="0"/>
              <a:t>ma </a:t>
            </a:r>
            <a:r>
              <a:rPr lang="it-IT" dirty="0"/>
              <a:t>è indicizzata a Aleksandr </a:t>
            </a:r>
            <a:r>
              <a:rPr lang="it-IT" dirty="0" err="1"/>
              <a:t>Solzenicyn</a:t>
            </a:r>
            <a:r>
              <a:rPr lang="it-IT" dirty="0"/>
              <a:t>, che ne è l'autore, come </a:t>
            </a:r>
            <a:r>
              <a:rPr lang="it-IT" dirty="0" smtClean="0"/>
              <a:t>risulta </a:t>
            </a:r>
            <a:r>
              <a:rPr lang="it-IT" dirty="0"/>
              <a:t>da altre edizioni dell'opera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Principio dell'uniformità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it-IT" dirty="0"/>
          </a:p>
          <a:p>
            <a:r>
              <a:rPr lang="it-IT" dirty="0"/>
              <a:t>Le  registrazioni  delle  opere  dello  stesso </a:t>
            </a:r>
            <a:r>
              <a:rPr lang="it-IT" dirty="0" smtClean="0"/>
              <a:t>autore</a:t>
            </a:r>
            <a:r>
              <a:rPr lang="it-IT" dirty="0"/>
              <a:t>,  delle opere anonime e delle  opere </a:t>
            </a:r>
            <a:r>
              <a:rPr lang="it-IT" dirty="0" smtClean="0"/>
              <a:t>sullo </a:t>
            </a:r>
            <a:r>
              <a:rPr lang="it-IT" dirty="0"/>
              <a:t>stesso soggetto vanno indicizzate alla </a:t>
            </a:r>
            <a:r>
              <a:rPr lang="it-IT" dirty="0" smtClean="0"/>
              <a:t>stessa   </a:t>
            </a:r>
            <a:r>
              <a:rPr lang="it-IT" dirty="0"/>
              <a:t>forma   del   nome   dell'autore,   alla </a:t>
            </a:r>
            <a:r>
              <a:rPr lang="it-IT" dirty="0" smtClean="0"/>
              <a:t>stessa  </a:t>
            </a:r>
            <a:r>
              <a:rPr lang="it-IT" dirty="0"/>
              <a:t>forma  del  titolo  e  alla  stessa  forma </a:t>
            </a:r>
            <a:r>
              <a:rPr lang="it-IT" dirty="0" smtClean="0"/>
              <a:t>della </a:t>
            </a:r>
            <a:r>
              <a:rPr lang="it-IT" dirty="0"/>
              <a:t>voce di soggetto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Funzioni del catalogo - evoluzione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1876:   Charles   </a:t>
            </a:r>
            <a:r>
              <a:rPr lang="it-IT" dirty="0" err="1"/>
              <a:t>Ammi</a:t>
            </a:r>
            <a:r>
              <a:rPr lang="it-IT" dirty="0"/>
              <a:t>   Cutter,</a:t>
            </a:r>
            <a:r>
              <a:rPr lang="it-IT" b="1" dirty="0"/>
              <a:t>   </a:t>
            </a:r>
            <a:r>
              <a:rPr lang="it-IT" b="1" dirty="0" err="1"/>
              <a:t>Rules</a:t>
            </a:r>
            <a:r>
              <a:rPr lang="it-IT" b="1" dirty="0"/>
              <a:t>   </a:t>
            </a:r>
            <a:r>
              <a:rPr lang="it-IT" b="1" dirty="0" err="1"/>
              <a:t>for</a:t>
            </a:r>
            <a:r>
              <a:rPr lang="it-IT" b="1" dirty="0"/>
              <a:t>   a   </a:t>
            </a:r>
            <a:r>
              <a:rPr lang="it-IT" b="1" dirty="0" err="1"/>
              <a:t>printed</a:t>
            </a:r>
            <a:r>
              <a:rPr lang="it-IT" b="1" dirty="0"/>
              <a:t> </a:t>
            </a:r>
            <a:r>
              <a:rPr lang="it-IT" b="1" dirty="0" err="1" smtClean="0"/>
              <a:t>dictionary</a:t>
            </a:r>
            <a:r>
              <a:rPr lang="it-IT" b="1" dirty="0" smtClean="0"/>
              <a:t> </a:t>
            </a:r>
            <a:r>
              <a:rPr lang="it-IT" b="1" dirty="0" err="1"/>
              <a:t>catalogue</a:t>
            </a:r>
            <a:r>
              <a:rPr lang="it-IT" b="1" dirty="0"/>
              <a:t>. </a:t>
            </a:r>
            <a:endParaRPr lang="it-IT" b="1" dirty="0" smtClean="0"/>
          </a:p>
          <a:p>
            <a:r>
              <a:rPr lang="it-IT" b="1" dirty="0"/>
              <a:t>Obiettivi del catalogo</a:t>
            </a:r>
            <a:r>
              <a:rPr lang="it-IT" dirty="0"/>
              <a:t>: </a:t>
            </a:r>
          </a:p>
          <a:p>
            <a:pPr>
              <a:buNone/>
            </a:pPr>
            <a:r>
              <a:rPr lang="it-IT" b="1" dirty="0"/>
              <a:t>•</a:t>
            </a:r>
            <a:r>
              <a:rPr lang="it-IT" dirty="0"/>
              <a:t>   mettere  una  persona  in  grado  di  trovare  un  libro  di  cui  sia </a:t>
            </a:r>
            <a:r>
              <a:rPr lang="it-IT" dirty="0" smtClean="0"/>
              <a:t>noto</a:t>
            </a:r>
            <a:r>
              <a:rPr lang="it-IT" dirty="0"/>
              <a:t>: A) l'autore; B) o il titolo; C) o il soggetto </a:t>
            </a:r>
          </a:p>
          <a:p>
            <a:pPr>
              <a:buNone/>
            </a:pPr>
            <a:r>
              <a:rPr lang="it-IT" b="1" dirty="0"/>
              <a:t>•</a:t>
            </a:r>
            <a:r>
              <a:rPr lang="it-IT" dirty="0"/>
              <a:t>   mostrare  cosa  la  biblioteca  possiede:  D)  di  un  determinato </a:t>
            </a:r>
            <a:r>
              <a:rPr lang="it-IT" dirty="0" smtClean="0"/>
              <a:t>autore</a:t>
            </a:r>
            <a:r>
              <a:rPr lang="it-IT" dirty="0"/>
              <a:t>; E) su un determinato soggetto; F) di un determinato </a:t>
            </a:r>
            <a:r>
              <a:rPr lang="it-IT" dirty="0" smtClean="0"/>
              <a:t>genere </a:t>
            </a:r>
            <a:r>
              <a:rPr lang="it-IT" dirty="0"/>
              <a:t>di scritti </a:t>
            </a:r>
            <a:endParaRPr lang="it-IT" dirty="0" smtClean="0"/>
          </a:p>
          <a:p>
            <a:pPr>
              <a:buNone/>
            </a:pPr>
            <a:r>
              <a:rPr lang="it-IT" b="1" dirty="0" smtClean="0"/>
              <a:t>•</a:t>
            </a:r>
            <a:r>
              <a:rPr lang="it-IT" dirty="0" smtClean="0"/>
              <a:t>   </a:t>
            </a:r>
            <a:r>
              <a:rPr lang="it-IT" dirty="0"/>
              <a:t>facilitare  la  scelta  di  un  libro:  G)  relativamente  alla  sua </a:t>
            </a:r>
            <a:r>
              <a:rPr lang="it-IT" dirty="0" smtClean="0"/>
              <a:t>edizione  </a:t>
            </a:r>
            <a:r>
              <a:rPr lang="it-IT" dirty="0"/>
              <a:t>(in  senso  bibliografico);  H)  relativamente  al  suo </a:t>
            </a:r>
            <a:r>
              <a:rPr lang="it-IT" dirty="0" smtClean="0"/>
              <a:t>carattere </a:t>
            </a:r>
            <a:r>
              <a:rPr lang="it-IT" dirty="0"/>
              <a:t>(in senso letterario o topico)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Funzioni del catalogo - evoluzione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1953:  Seymour  </a:t>
            </a:r>
            <a:r>
              <a:rPr lang="it-IT" dirty="0" err="1"/>
              <a:t>Lubetzky</a:t>
            </a:r>
            <a:r>
              <a:rPr lang="it-IT" dirty="0"/>
              <a:t>,</a:t>
            </a:r>
            <a:r>
              <a:rPr lang="it-IT" i="1" dirty="0"/>
              <a:t>  </a:t>
            </a:r>
            <a:r>
              <a:rPr lang="it-IT" i="1" dirty="0" err="1"/>
              <a:t>Cataloguing</a:t>
            </a:r>
            <a:r>
              <a:rPr lang="it-IT" dirty="0"/>
              <a:t>.</a:t>
            </a:r>
            <a:r>
              <a:rPr lang="it-IT" i="1" dirty="0"/>
              <a:t>  </a:t>
            </a:r>
            <a:r>
              <a:rPr lang="en-US" i="1" dirty="0"/>
              <a:t>Rules </a:t>
            </a:r>
            <a:r>
              <a:rPr lang="en-US" i="1" dirty="0" smtClean="0"/>
              <a:t>and </a:t>
            </a:r>
            <a:r>
              <a:rPr lang="en-US" i="1" dirty="0"/>
              <a:t>principles </a:t>
            </a:r>
            <a:endParaRPr lang="it-IT" i="1" dirty="0" smtClean="0"/>
          </a:p>
          <a:p>
            <a:r>
              <a:rPr lang="en-US" dirty="0" smtClean="0"/>
              <a:t>1959</a:t>
            </a:r>
            <a:r>
              <a:rPr lang="en-US" dirty="0"/>
              <a:t>:    Eva    Verona,</a:t>
            </a:r>
            <a:r>
              <a:rPr lang="en-US" i="1" dirty="0"/>
              <a:t>    Literary    unit    versus </a:t>
            </a:r>
            <a:r>
              <a:rPr lang="en-US" i="1" dirty="0" smtClean="0"/>
              <a:t>bibliographical </a:t>
            </a:r>
            <a:r>
              <a:rPr lang="en-US" i="1" dirty="0"/>
              <a:t>unit </a:t>
            </a:r>
            <a:endParaRPr lang="it-IT" dirty="0"/>
          </a:p>
          <a:p>
            <a:pPr>
              <a:buNone/>
            </a:pPr>
            <a:r>
              <a:rPr lang="en-US" dirty="0"/>
              <a:t>•  1960: S. </a:t>
            </a:r>
            <a:r>
              <a:rPr lang="en-US" dirty="0" err="1"/>
              <a:t>Lubetzky</a:t>
            </a:r>
            <a:r>
              <a:rPr lang="en-US" dirty="0"/>
              <a:t>,</a:t>
            </a:r>
            <a:r>
              <a:rPr lang="en-US" i="1" dirty="0"/>
              <a:t> Code of cataloging rules </a:t>
            </a:r>
            <a:endParaRPr lang="it-IT" dirty="0"/>
          </a:p>
          <a:p>
            <a:pPr>
              <a:buNone/>
            </a:pPr>
            <a:r>
              <a:rPr lang="it-IT" dirty="0"/>
              <a:t>•  Studi di </a:t>
            </a:r>
            <a:r>
              <a:rPr lang="it-IT" dirty="0" err="1"/>
              <a:t>Ranganathan</a:t>
            </a:r>
            <a:r>
              <a:rPr lang="it-IT" dirty="0"/>
              <a:t>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Principi - </a:t>
            </a:r>
            <a:r>
              <a:rPr lang="it-IT" dirty="0" err="1"/>
              <a:t>Lubetzky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Insiste  </a:t>
            </a:r>
            <a:r>
              <a:rPr lang="it-IT" dirty="0"/>
              <a:t>sulla  mancata  definizione  di  obiettivi  e  principi </a:t>
            </a:r>
            <a:r>
              <a:rPr lang="it-IT" dirty="0" smtClean="0"/>
              <a:t>del </a:t>
            </a:r>
            <a:r>
              <a:rPr lang="it-IT" dirty="0"/>
              <a:t>catalogo come causa di incoerenze </a:t>
            </a:r>
          </a:p>
          <a:p>
            <a:r>
              <a:rPr lang="it-IT" dirty="0" smtClean="0"/>
              <a:t>Introduce </a:t>
            </a:r>
            <a:r>
              <a:rPr lang="it-IT" dirty="0"/>
              <a:t>la distinzione fra</a:t>
            </a:r>
            <a:r>
              <a:rPr lang="it-IT" i="1" dirty="0"/>
              <a:t> work</a:t>
            </a:r>
            <a:r>
              <a:rPr lang="it-IT" dirty="0"/>
              <a:t> (entità letteraria) e</a:t>
            </a:r>
            <a:r>
              <a:rPr lang="it-IT" i="1" dirty="0"/>
              <a:t> book</a:t>
            </a:r>
            <a:r>
              <a:rPr lang="it-IT" dirty="0"/>
              <a:t>, </a:t>
            </a:r>
            <a:r>
              <a:rPr lang="it-IT" dirty="0" smtClean="0"/>
              <a:t>(</a:t>
            </a:r>
            <a:r>
              <a:rPr lang="it-IT" dirty="0"/>
              <a:t>entità bibliografica) </a:t>
            </a:r>
          </a:p>
          <a:p>
            <a:r>
              <a:rPr lang="it-IT" dirty="0" smtClean="0"/>
              <a:t>Afferma  </a:t>
            </a:r>
            <a:r>
              <a:rPr lang="it-IT" dirty="0"/>
              <a:t>il  concetto  di  </a:t>
            </a:r>
            <a:r>
              <a:rPr lang="it-IT" dirty="0" err="1"/>
              <a:t>main</a:t>
            </a:r>
            <a:r>
              <a:rPr lang="it-IT" dirty="0"/>
              <a:t>  entry,  sostenendo  che  il </a:t>
            </a:r>
            <a:r>
              <a:rPr lang="it-IT" dirty="0" smtClean="0"/>
              <a:t>catalogo  </a:t>
            </a:r>
            <a:r>
              <a:rPr lang="it-IT" dirty="0"/>
              <a:t>deve  anche  collegare  le  diverse  opere  di  un </a:t>
            </a:r>
            <a:r>
              <a:rPr lang="it-IT" dirty="0" smtClean="0"/>
              <a:t>autore  </a:t>
            </a:r>
            <a:r>
              <a:rPr lang="it-IT" dirty="0"/>
              <a:t>e  le  diverse  edizioni  di  un'opera   al  di  là  della </a:t>
            </a:r>
            <a:r>
              <a:rPr lang="it-IT" dirty="0" smtClean="0"/>
              <a:t>variabilità </a:t>
            </a:r>
            <a:r>
              <a:rPr lang="it-IT" dirty="0"/>
              <a:t>dei frontespizi (il catalogo come strumento di </a:t>
            </a:r>
            <a:r>
              <a:rPr lang="it-IT" dirty="0" smtClean="0"/>
              <a:t>controllo   </a:t>
            </a:r>
            <a:r>
              <a:rPr lang="it-IT" dirty="0"/>
              <a:t>bibliografico   e   non   solo   come   lista   </a:t>
            </a:r>
            <a:r>
              <a:rPr lang="it-IT" dirty="0" smtClean="0"/>
              <a:t>di reperimento</a:t>
            </a:r>
            <a:r>
              <a:rPr lang="it-IT" i="1" dirty="0"/>
              <a:t>)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Principi: </a:t>
            </a:r>
            <a:r>
              <a:rPr lang="it-IT" dirty="0" err="1"/>
              <a:t>Ranganathan</a:t>
            </a:r>
            <a:r>
              <a:rPr lang="it-IT" dirty="0"/>
              <a:t>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i="1" dirty="0" err="1"/>
              <a:t>Classified</a:t>
            </a:r>
            <a:r>
              <a:rPr lang="it-IT" i="1" dirty="0"/>
              <a:t> </a:t>
            </a:r>
            <a:r>
              <a:rPr lang="it-IT" i="1" dirty="0" err="1"/>
              <a:t>catalogue</a:t>
            </a:r>
            <a:r>
              <a:rPr lang="it-IT" dirty="0"/>
              <a:t> (1934) e altre opere </a:t>
            </a:r>
          </a:p>
          <a:p>
            <a:pPr>
              <a:buNone/>
            </a:pPr>
            <a:r>
              <a:rPr lang="it-IT" dirty="0"/>
              <a:t>Obiettivi del catalogo: </a:t>
            </a:r>
          </a:p>
          <a:p>
            <a:r>
              <a:rPr lang="it-IT" dirty="0" smtClean="0"/>
              <a:t>permettere </a:t>
            </a:r>
            <a:r>
              <a:rPr lang="it-IT" dirty="0"/>
              <a:t>di reperire un libro di cui sia noto: A) l'autore; B) </a:t>
            </a:r>
            <a:r>
              <a:rPr lang="it-IT" dirty="0" smtClean="0"/>
              <a:t>o </a:t>
            </a:r>
            <a:r>
              <a:rPr lang="it-IT" dirty="0"/>
              <a:t>il titolo; C) o il soggetto </a:t>
            </a:r>
            <a:endParaRPr lang="it-IT" dirty="0" smtClean="0"/>
          </a:p>
          <a:p>
            <a:r>
              <a:rPr lang="it-IT" dirty="0" smtClean="0"/>
              <a:t>mostrare  </a:t>
            </a:r>
            <a:r>
              <a:rPr lang="it-IT" dirty="0"/>
              <a:t>quali  libri  la  biblioteca  possieda:  D)  di  un  dato </a:t>
            </a:r>
            <a:r>
              <a:rPr lang="it-IT" dirty="0" smtClean="0"/>
              <a:t>autore</a:t>
            </a:r>
            <a:r>
              <a:rPr lang="it-IT" dirty="0"/>
              <a:t>; E) su un certo soggetto; F) di un particolare tipo di </a:t>
            </a:r>
            <a:r>
              <a:rPr lang="it-IT" dirty="0" smtClean="0"/>
              <a:t>letteratura </a:t>
            </a:r>
            <a:endParaRPr lang="it-IT" dirty="0"/>
          </a:p>
          <a:p>
            <a:r>
              <a:rPr lang="it-IT" dirty="0" smtClean="0"/>
              <a:t>assistere  </a:t>
            </a:r>
            <a:r>
              <a:rPr lang="it-IT" dirty="0"/>
              <a:t>nella  scelta  di  un  libro  in  relazione:  G)  alla  sua </a:t>
            </a:r>
            <a:r>
              <a:rPr lang="it-IT" dirty="0" smtClean="0"/>
              <a:t>edizione</a:t>
            </a:r>
            <a:r>
              <a:rPr lang="it-IT" dirty="0"/>
              <a:t>; H) alle sue particolari caratteristiche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i="1" dirty="0" smtClean="0"/>
              <a:t>Principi di Parigi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i="1" dirty="0" smtClean="0"/>
              <a:t>•  </a:t>
            </a:r>
            <a:r>
              <a:rPr lang="it-IT" i="1" dirty="0"/>
              <a:t>1961: </a:t>
            </a:r>
            <a:r>
              <a:rPr lang="it-IT" dirty="0" smtClean="0"/>
              <a:t> </a:t>
            </a:r>
            <a:r>
              <a:rPr lang="it-IT" dirty="0"/>
              <a:t>pietra  miliare  nella  storia  della </a:t>
            </a:r>
            <a:r>
              <a:rPr lang="it-IT" dirty="0" smtClean="0"/>
              <a:t>catalogazione </a:t>
            </a:r>
            <a:endParaRPr lang="it-IT" dirty="0"/>
          </a:p>
          <a:p>
            <a:pPr>
              <a:buNone/>
            </a:pPr>
            <a:r>
              <a:rPr lang="it-IT" dirty="0" smtClean="0"/>
              <a:t>Negli  </a:t>
            </a:r>
            <a:r>
              <a:rPr lang="it-IT" dirty="0"/>
              <a:t>anni  successivi  prevalgono  gli  aspetti </a:t>
            </a:r>
            <a:r>
              <a:rPr lang="it-IT" dirty="0" smtClean="0"/>
              <a:t>normativi </a:t>
            </a:r>
            <a:r>
              <a:rPr lang="it-IT" dirty="0"/>
              <a:t>su quelli speculativi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35732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i="1" dirty="0" smtClean="0"/>
              <a:t>Principi di Parigi </a:t>
            </a:r>
            <a:r>
              <a:rPr lang="it-IT" dirty="0" smtClean="0"/>
              <a:t>funzioni del catalogo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Il   </a:t>
            </a:r>
            <a:r>
              <a:rPr lang="it-IT" dirty="0"/>
              <a:t>catalogo   deve   essere   uno   strumento   efficace   per </a:t>
            </a:r>
            <a:r>
              <a:rPr lang="it-IT" dirty="0" smtClean="0"/>
              <a:t>permettere </a:t>
            </a:r>
            <a:r>
              <a:rPr lang="it-IT" dirty="0"/>
              <a:t>di stabilire: </a:t>
            </a:r>
          </a:p>
          <a:p>
            <a:r>
              <a:rPr lang="it-IT" dirty="0" smtClean="0"/>
              <a:t>se  </a:t>
            </a:r>
            <a:r>
              <a:rPr lang="it-IT" dirty="0"/>
              <a:t>una  biblioteca  possiede  una  data  pubblicazione </a:t>
            </a:r>
            <a:r>
              <a:rPr lang="it-IT" dirty="0" smtClean="0"/>
              <a:t>(</a:t>
            </a:r>
            <a:r>
              <a:rPr lang="it-IT" dirty="0"/>
              <a:t>identificata per mezzo di autore e titolo, o solo del </a:t>
            </a:r>
            <a:r>
              <a:rPr lang="it-IT" dirty="0" smtClean="0"/>
              <a:t>titolo</a:t>
            </a:r>
            <a:r>
              <a:rPr lang="it-IT" dirty="0"/>
              <a:t>,  o  se  autore  e  titolo  sono  insufficienti,  per </a:t>
            </a:r>
            <a:r>
              <a:rPr lang="it-IT" dirty="0" smtClean="0"/>
              <a:t>mezzo </a:t>
            </a:r>
            <a:r>
              <a:rPr lang="it-IT" dirty="0"/>
              <a:t>di un sostituto del </a:t>
            </a:r>
            <a:r>
              <a:rPr lang="it-IT" dirty="0" smtClean="0"/>
              <a:t>titolo)</a:t>
            </a:r>
          </a:p>
          <a:p>
            <a:r>
              <a:rPr lang="it-IT" dirty="0" smtClean="0"/>
              <a:t>quali </a:t>
            </a:r>
            <a:r>
              <a:rPr lang="it-IT" dirty="0"/>
              <a:t>opere di un dato autore sono possedute </a:t>
            </a:r>
          </a:p>
          <a:p>
            <a:r>
              <a:rPr lang="it-IT" dirty="0" smtClean="0"/>
              <a:t>quali </a:t>
            </a:r>
            <a:r>
              <a:rPr lang="it-IT" dirty="0"/>
              <a:t>edizioni di una data opera sono possedute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329642" cy="85725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i="1" dirty="0" smtClean="0"/>
              <a:t>Principi di Parigi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it-IT" dirty="0"/>
          </a:p>
          <a:p>
            <a:r>
              <a:rPr lang="it-IT" dirty="0" smtClean="0"/>
              <a:t> </a:t>
            </a:r>
            <a:r>
              <a:rPr lang="it-IT" dirty="0"/>
              <a:t>Punto 3: il catalogo deve avere almeno una scheda per </a:t>
            </a:r>
            <a:r>
              <a:rPr lang="it-IT" dirty="0" smtClean="0"/>
              <a:t>ogni </a:t>
            </a:r>
            <a:r>
              <a:rPr lang="it-IT" dirty="0"/>
              <a:t>libro catalogato, e più di una scheda ogni qualvolta </a:t>
            </a:r>
            <a:r>
              <a:rPr lang="it-IT" dirty="0" smtClean="0"/>
              <a:t>sia </a:t>
            </a:r>
            <a:r>
              <a:rPr lang="it-IT" dirty="0"/>
              <a:t>necessario </a:t>
            </a:r>
          </a:p>
          <a:p>
            <a:r>
              <a:rPr lang="it-IT" dirty="0" smtClean="0"/>
              <a:t>Punto </a:t>
            </a:r>
            <a:r>
              <a:rPr lang="it-IT" dirty="0"/>
              <a:t>4: sono definiti i concetti di</a:t>
            </a:r>
            <a:r>
              <a:rPr lang="it-IT" i="1" dirty="0"/>
              <a:t> scheda principale</a:t>
            </a:r>
            <a:r>
              <a:rPr lang="it-IT" dirty="0"/>
              <a:t>,</a:t>
            </a:r>
            <a:r>
              <a:rPr lang="it-IT" i="1" dirty="0"/>
              <a:t> scheda </a:t>
            </a:r>
            <a:r>
              <a:rPr lang="it-IT" i="1" dirty="0" smtClean="0"/>
              <a:t>secondaria</a:t>
            </a:r>
            <a:r>
              <a:rPr lang="it-IT" dirty="0" smtClean="0"/>
              <a:t> </a:t>
            </a:r>
            <a:r>
              <a:rPr lang="it-IT" dirty="0"/>
              <a:t>e</a:t>
            </a:r>
            <a:r>
              <a:rPr lang="it-IT" i="1" dirty="0"/>
              <a:t> rinvio </a:t>
            </a:r>
            <a:endParaRPr lang="it-IT" i="1" dirty="0" smtClean="0"/>
          </a:p>
          <a:p>
            <a:r>
              <a:rPr lang="it-IT" dirty="0" smtClean="0"/>
              <a:t> </a:t>
            </a:r>
            <a:r>
              <a:rPr lang="it-IT" dirty="0"/>
              <a:t>Punto  9:  viene  introdotto  il  concetto  di</a:t>
            </a:r>
            <a:r>
              <a:rPr lang="it-IT" i="1" dirty="0"/>
              <a:t>  ente  collettivo</a:t>
            </a:r>
            <a:r>
              <a:rPr lang="it-IT" dirty="0"/>
              <a:t>: </a:t>
            </a:r>
            <a:r>
              <a:rPr lang="it-IT" dirty="0" smtClean="0"/>
              <a:t>"</a:t>
            </a:r>
            <a:r>
              <a:rPr lang="it-IT" dirty="0"/>
              <a:t>qualsiasi  istituzione,  organizzazione  o  assemblea  di </a:t>
            </a:r>
            <a:r>
              <a:rPr lang="it-IT" dirty="0" smtClean="0"/>
              <a:t>persone </a:t>
            </a:r>
            <a:r>
              <a:rPr lang="it-IT" dirty="0"/>
              <a:t>nota con un nome sociale o collettivo"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dopo Parigi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Definizioni per le due funzioni principali del catalogo </a:t>
            </a:r>
          </a:p>
          <a:p>
            <a:pPr>
              <a:buNone/>
            </a:pPr>
            <a:r>
              <a:rPr lang="it-IT" dirty="0"/>
              <a:t>•</a:t>
            </a:r>
            <a:r>
              <a:rPr lang="it-IT" b="1" dirty="0"/>
              <a:t>   funzione  di  localizzazione</a:t>
            </a:r>
            <a:r>
              <a:rPr lang="it-IT" dirty="0"/>
              <a:t>  (</a:t>
            </a:r>
            <a:r>
              <a:rPr lang="it-IT" dirty="0" err="1"/>
              <a:t>finding</a:t>
            </a:r>
            <a:r>
              <a:rPr lang="it-IT" dirty="0"/>
              <a:t>  or  location  </a:t>
            </a:r>
            <a:r>
              <a:rPr lang="it-IT" dirty="0" err="1"/>
              <a:t>function</a:t>
            </a:r>
            <a:r>
              <a:rPr lang="it-IT" dirty="0"/>
              <a:t>): </a:t>
            </a:r>
            <a:r>
              <a:rPr lang="it-IT" dirty="0" smtClean="0"/>
              <a:t>reperire   </a:t>
            </a:r>
            <a:r>
              <a:rPr lang="it-IT" dirty="0"/>
              <a:t>una   specifica   risorsa   documentaria   (sia   in   una </a:t>
            </a:r>
            <a:r>
              <a:rPr lang="it-IT" dirty="0" smtClean="0"/>
              <a:t>particolare </a:t>
            </a:r>
            <a:r>
              <a:rPr lang="it-IT" dirty="0"/>
              <a:t>raccolta sia in una rete) </a:t>
            </a:r>
          </a:p>
          <a:p>
            <a:pPr>
              <a:buNone/>
            </a:pPr>
            <a:r>
              <a:rPr lang="it-IT" dirty="0"/>
              <a:t>•</a:t>
            </a:r>
            <a:r>
              <a:rPr lang="it-IT" b="1" dirty="0"/>
              <a:t>   funzione   di   raggruppamento</a:t>
            </a:r>
            <a:r>
              <a:rPr lang="it-IT" dirty="0"/>
              <a:t>   (</a:t>
            </a:r>
            <a:r>
              <a:rPr lang="it-IT" dirty="0" err="1"/>
              <a:t>gathering</a:t>
            </a:r>
            <a:r>
              <a:rPr lang="it-IT" dirty="0"/>
              <a:t>   o   </a:t>
            </a:r>
            <a:r>
              <a:rPr lang="it-IT" dirty="0" err="1"/>
              <a:t>collocation</a:t>
            </a:r>
            <a:r>
              <a:rPr lang="it-IT" dirty="0"/>
              <a:t> </a:t>
            </a:r>
            <a:r>
              <a:rPr lang="it-IT" dirty="0" err="1" smtClean="0"/>
              <a:t>function</a:t>
            </a:r>
            <a:r>
              <a:rPr lang="it-IT" dirty="0"/>
              <a:t>):  riunire  attraverso  un  punto  di  accesso  comune </a:t>
            </a:r>
            <a:r>
              <a:rPr lang="it-IT" dirty="0" smtClean="0"/>
              <a:t>tutte  </a:t>
            </a:r>
            <a:r>
              <a:rPr lang="it-IT" dirty="0"/>
              <a:t>le  risorse  documentarie  che  hanno  una  caratteristica </a:t>
            </a:r>
            <a:r>
              <a:rPr lang="it-IT" dirty="0" smtClean="0"/>
              <a:t>comune </a:t>
            </a:r>
            <a:r>
              <a:rPr lang="it-IT" dirty="0"/>
              <a:t>(lo stesso autore, lo stesso soggetto</a:t>
            </a:r>
            <a:r>
              <a:rPr lang="it-IT" dirty="0">
                <a:sym typeface="Symbol"/>
              </a:rPr>
              <a:t></a:t>
            </a:r>
            <a:r>
              <a:rPr lang="it-IT" dirty="0"/>
              <a:t>)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Principi</a:t>
            </a:r>
            <a:r>
              <a:rPr lang="en-US" dirty="0" smtClean="0"/>
              <a:t>: IME_ICC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2003-2007</a:t>
            </a:r>
            <a:r>
              <a:rPr lang="en-US" dirty="0"/>
              <a:t>:  IME  ICC  (IFLA  Meeting  of  Experts </a:t>
            </a:r>
            <a:r>
              <a:rPr lang="en-US" dirty="0" smtClean="0"/>
              <a:t>on </a:t>
            </a:r>
            <a:r>
              <a:rPr lang="en-US" dirty="0"/>
              <a:t>an International Cataloguing Code) </a:t>
            </a:r>
            <a:endParaRPr lang="it-IT" dirty="0"/>
          </a:p>
          <a:p>
            <a:pPr>
              <a:buNone/>
            </a:pPr>
            <a:r>
              <a:rPr lang="it-IT" dirty="0"/>
              <a:t>incontri  in  varie  aree  del  mondo  </a:t>
            </a:r>
            <a:r>
              <a:rPr lang="it-IT" dirty="0" smtClean="0"/>
              <a:t>definiti</a:t>
            </a:r>
            <a:r>
              <a:rPr lang="it-IT" i="1" dirty="0" smtClean="0"/>
              <a:t> </a:t>
            </a:r>
            <a:r>
              <a:rPr lang="it-IT" i="1" dirty="0" err="1" smtClean="0"/>
              <a:t>Steps</a:t>
            </a:r>
            <a:r>
              <a:rPr lang="it-IT" i="1" dirty="0" smtClean="0"/>
              <a:t> </a:t>
            </a:r>
            <a:r>
              <a:rPr lang="en-US" i="1" dirty="0" smtClean="0"/>
              <a:t>towards </a:t>
            </a:r>
            <a:r>
              <a:rPr lang="en-US" i="1" dirty="0"/>
              <a:t>an International Cataloguing Code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sz="4400" dirty="0" smtClean="0"/>
              <a:t>Dichiarazione di Principi </a:t>
            </a:r>
            <a:br>
              <a:rPr lang="it-IT" sz="4400" dirty="0" smtClean="0"/>
            </a:br>
            <a:r>
              <a:rPr lang="it-IT" sz="4400" dirty="0" smtClean="0"/>
              <a:t>internazionali di catalogazione, 2009 </a:t>
            </a:r>
            <a:endParaRPr lang="it-IT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Necessità </a:t>
            </a:r>
            <a:r>
              <a:rPr lang="it-IT" dirty="0"/>
              <a:t>di revisione dei Principi di Parigi: </a:t>
            </a:r>
          </a:p>
          <a:p>
            <a:r>
              <a:rPr lang="it-IT" dirty="0" smtClean="0"/>
              <a:t>ampliamento     </a:t>
            </a:r>
            <a:r>
              <a:rPr lang="it-IT" dirty="0"/>
              <a:t>delle     tipologie     </a:t>
            </a:r>
            <a:r>
              <a:rPr lang="it-IT" dirty="0" smtClean="0"/>
              <a:t>dei materiali documentari </a:t>
            </a:r>
            <a:endParaRPr lang="it-IT" dirty="0"/>
          </a:p>
          <a:p>
            <a:r>
              <a:rPr lang="it-IT" dirty="0" smtClean="0"/>
              <a:t>automazione </a:t>
            </a:r>
            <a:r>
              <a:rPr lang="it-IT" dirty="0"/>
              <a:t>e struttura relazionale del catalogo </a:t>
            </a:r>
          </a:p>
          <a:p>
            <a:r>
              <a:rPr lang="it-IT" dirty="0" smtClean="0"/>
              <a:t>modalità </a:t>
            </a:r>
            <a:r>
              <a:rPr lang="it-IT" dirty="0"/>
              <a:t>ed esigenze di ricerca degli utenti </a:t>
            </a:r>
          </a:p>
          <a:p>
            <a:r>
              <a:rPr lang="it-IT" dirty="0" smtClean="0"/>
              <a:t>lingue </a:t>
            </a:r>
            <a:r>
              <a:rPr lang="it-IT" dirty="0"/>
              <a:t>del catalogo </a:t>
            </a:r>
          </a:p>
          <a:p>
            <a:r>
              <a:rPr lang="it-IT" dirty="0" smtClean="0"/>
              <a:t>non </a:t>
            </a:r>
            <a:r>
              <a:rPr lang="it-IT" dirty="0"/>
              <a:t>più biblioteche isolate ma reti di </a:t>
            </a:r>
            <a:r>
              <a:rPr lang="it-IT" dirty="0" smtClean="0"/>
              <a:t>biblioteche</a:t>
            </a:r>
          </a:p>
          <a:p>
            <a:r>
              <a:rPr lang="it-IT" dirty="0" smtClean="0"/>
              <a:t>indicizzazione </a:t>
            </a:r>
            <a:r>
              <a:rPr lang="it-IT" dirty="0"/>
              <a:t>non solo descrittiva, ma </a:t>
            </a:r>
            <a:r>
              <a:rPr lang="it-IT" dirty="0" smtClean="0"/>
              <a:t>anche semantica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sz="5400" dirty="0" smtClean="0"/>
              <a:t>Funzioni del catalogo - Principi </a:t>
            </a:r>
            <a:br>
              <a:rPr lang="it-IT" sz="5400" dirty="0" smtClean="0"/>
            </a:br>
            <a:r>
              <a:rPr lang="it-IT" sz="5400" dirty="0" smtClean="0"/>
              <a:t>internazioni di catalogazione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Il  </a:t>
            </a:r>
            <a:r>
              <a:rPr lang="it-IT" dirty="0"/>
              <a:t>catalogo  deve  essere  uno  strumento  efficiente  ed </a:t>
            </a:r>
            <a:r>
              <a:rPr lang="it-IT" dirty="0" smtClean="0"/>
              <a:t>efficace </a:t>
            </a:r>
            <a:r>
              <a:rPr lang="it-IT" dirty="0"/>
              <a:t>che consente all'utente: </a:t>
            </a:r>
          </a:p>
          <a:p>
            <a:r>
              <a:rPr lang="it-IT" dirty="0" smtClean="0"/>
              <a:t>di</a:t>
            </a:r>
            <a:r>
              <a:rPr lang="it-IT" b="1" dirty="0" smtClean="0"/>
              <a:t>  </a:t>
            </a:r>
            <a:r>
              <a:rPr lang="it-IT" b="1" dirty="0"/>
              <a:t>trovare</a:t>
            </a:r>
            <a:r>
              <a:rPr lang="it-IT" dirty="0"/>
              <a:t>  risorse  bibliografiche  in  una  raccolta  come </a:t>
            </a:r>
            <a:r>
              <a:rPr lang="it-IT" dirty="0" smtClean="0"/>
              <a:t>risultato   </a:t>
            </a:r>
            <a:r>
              <a:rPr lang="it-IT" dirty="0"/>
              <a:t>di   una   ricerca   basata   sugli   attributi   o   sulle </a:t>
            </a:r>
            <a:r>
              <a:rPr lang="it-IT" dirty="0" smtClean="0"/>
              <a:t>relazioni </a:t>
            </a:r>
            <a:r>
              <a:rPr lang="it-IT" dirty="0"/>
              <a:t>delle risorse: </a:t>
            </a:r>
            <a:r>
              <a:rPr lang="it-IT" dirty="0" smtClean="0"/>
              <a:t>per </a:t>
            </a:r>
            <a:r>
              <a:rPr lang="it-IT" dirty="0"/>
              <a:t>trovare una singola risorsa </a:t>
            </a:r>
            <a:r>
              <a:rPr lang="it-IT" dirty="0" smtClean="0"/>
              <a:t>o per </a:t>
            </a:r>
            <a:r>
              <a:rPr lang="it-IT" dirty="0"/>
              <a:t>trovare insiemi di risorse</a:t>
            </a:r>
            <a:r>
              <a:rPr lang="it-IT" dirty="0">
                <a:sym typeface="Symbol"/>
              </a:rPr>
              <a:t></a:t>
            </a:r>
            <a:r>
              <a:rPr lang="it-IT" dirty="0"/>
              <a:t> </a:t>
            </a:r>
            <a:endParaRPr lang="it-IT" dirty="0" smtClean="0"/>
          </a:p>
          <a:p>
            <a:r>
              <a:rPr lang="it-IT" dirty="0" smtClean="0"/>
              <a:t>di</a:t>
            </a:r>
            <a:r>
              <a:rPr lang="it-IT" b="1" dirty="0" smtClean="0"/>
              <a:t> </a:t>
            </a:r>
            <a:r>
              <a:rPr lang="it-IT" b="1" dirty="0"/>
              <a:t>identificare</a:t>
            </a:r>
            <a:r>
              <a:rPr lang="it-IT" dirty="0"/>
              <a:t> una risorsa bibliografica </a:t>
            </a:r>
            <a:r>
              <a:rPr lang="it-IT" dirty="0" smtClean="0"/>
              <a:t>(</a:t>
            </a:r>
            <a:r>
              <a:rPr lang="it-IT" dirty="0"/>
              <a:t>cioè, </a:t>
            </a:r>
            <a:r>
              <a:rPr lang="it-IT" dirty="0" smtClean="0"/>
              <a:t>avere </a:t>
            </a:r>
            <a:r>
              <a:rPr lang="it-IT" dirty="0"/>
              <a:t>conferma che l'entità descritta in una registrazione </a:t>
            </a:r>
            <a:r>
              <a:rPr lang="it-IT" dirty="0" smtClean="0"/>
              <a:t>corrisponda  </a:t>
            </a:r>
            <a:r>
              <a:rPr lang="it-IT" dirty="0"/>
              <a:t>a  quella  cercata  o  distinguere  fra  due  o  più </a:t>
            </a:r>
            <a:r>
              <a:rPr lang="it-IT" dirty="0" smtClean="0"/>
              <a:t>entità </a:t>
            </a:r>
            <a:r>
              <a:rPr lang="it-IT" dirty="0"/>
              <a:t>con caratteristiche simili)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Funzioni del catalogo – Principi 2009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di</a:t>
            </a:r>
            <a:r>
              <a:rPr lang="it-IT" b="1" dirty="0" smtClean="0"/>
              <a:t> </a:t>
            </a:r>
            <a:r>
              <a:rPr lang="it-IT" b="1" dirty="0"/>
              <a:t>selezionare</a:t>
            </a:r>
            <a:r>
              <a:rPr lang="it-IT" dirty="0"/>
              <a:t> una risorsa bibliografica </a:t>
            </a:r>
            <a:r>
              <a:rPr lang="it-IT" dirty="0" smtClean="0"/>
              <a:t>appropriata alle </a:t>
            </a:r>
            <a:r>
              <a:rPr lang="it-IT" dirty="0"/>
              <a:t>necessità </a:t>
            </a:r>
            <a:r>
              <a:rPr lang="it-IT" dirty="0" smtClean="0"/>
              <a:t>dell'utente</a:t>
            </a:r>
          </a:p>
          <a:p>
            <a:pPr>
              <a:buNone/>
            </a:pPr>
            <a:r>
              <a:rPr lang="it-IT" dirty="0" smtClean="0"/>
              <a:t>di</a:t>
            </a:r>
            <a:r>
              <a:rPr lang="it-IT" b="1" dirty="0" smtClean="0"/>
              <a:t>  </a:t>
            </a:r>
            <a:r>
              <a:rPr lang="it-IT" b="1" dirty="0"/>
              <a:t>acquisire</a:t>
            </a:r>
            <a:r>
              <a:rPr lang="it-IT" dirty="0"/>
              <a:t>  o</a:t>
            </a:r>
            <a:r>
              <a:rPr lang="it-IT" b="1" dirty="0"/>
              <a:t>  ottenere  accesso</a:t>
            </a:r>
            <a:r>
              <a:rPr lang="it-IT" dirty="0"/>
              <a:t>  a  un  </a:t>
            </a:r>
            <a:r>
              <a:rPr lang="it-IT" dirty="0" smtClean="0"/>
              <a:t>esemplare descritto</a:t>
            </a:r>
          </a:p>
          <a:p>
            <a:pPr>
              <a:buNone/>
            </a:pPr>
            <a:r>
              <a:rPr lang="it-IT" dirty="0" smtClean="0"/>
              <a:t>di</a:t>
            </a:r>
            <a:r>
              <a:rPr lang="it-IT" b="1" dirty="0" smtClean="0"/>
              <a:t> </a:t>
            </a:r>
            <a:r>
              <a:rPr lang="it-IT" b="1" dirty="0"/>
              <a:t>navigare</a:t>
            </a:r>
            <a:r>
              <a:rPr lang="it-IT" dirty="0"/>
              <a:t> in un catalogo e al di fuori (cioè tramite </a:t>
            </a:r>
            <a:r>
              <a:rPr lang="it-IT" dirty="0" smtClean="0"/>
              <a:t>la   </a:t>
            </a:r>
            <a:r>
              <a:rPr lang="it-IT" dirty="0"/>
              <a:t>disposizione   logica   dei   dati   bibliografici   e   di </a:t>
            </a:r>
            <a:r>
              <a:rPr lang="it-IT" dirty="0" smtClean="0"/>
              <a:t>autorità  </a:t>
            </a:r>
            <a:r>
              <a:rPr lang="it-IT" dirty="0"/>
              <a:t>e  la  presentazione  di  chiare  modalità  per </a:t>
            </a:r>
            <a:r>
              <a:rPr lang="it-IT" dirty="0" smtClean="0"/>
              <a:t>muoversi</a:t>
            </a:r>
            <a:r>
              <a:rPr lang="it-IT" dirty="0"/>
              <a:t>, compresa la presentazione delle relazioni </a:t>
            </a:r>
            <a:r>
              <a:rPr lang="it-IT" dirty="0" smtClean="0"/>
              <a:t>fra   </a:t>
            </a:r>
            <a:r>
              <a:rPr lang="it-IT" dirty="0"/>
              <a:t>opere,   espressioni,   manifestazioni,   esemplari, </a:t>
            </a:r>
            <a:r>
              <a:rPr lang="it-IT" dirty="0" smtClean="0"/>
              <a:t>persone</a:t>
            </a:r>
            <a:r>
              <a:rPr lang="it-IT" dirty="0"/>
              <a:t>,  famiglie,  enti,  concetti,  oggetti,  eventi  e </a:t>
            </a:r>
            <a:r>
              <a:rPr lang="it-IT" dirty="0" smtClean="0"/>
              <a:t>luoghi</a:t>
            </a:r>
            <a:r>
              <a:rPr lang="it-IT" dirty="0"/>
              <a:t>)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</TotalTime>
  <Words>1280</Words>
  <Application>Microsoft Office PowerPoint</Application>
  <PresentationFormat>Presentazione su schermo (4:3)</PresentationFormat>
  <Paragraphs>95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Equinozio</vt:lpstr>
      <vt:lpstr>Catalogo: cosa è?  </vt:lpstr>
      <vt:lpstr>Catalogo</vt:lpstr>
      <vt:lpstr>Catalogo</vt:lpstr>
      <vt:lpstr>Catalogazione</vt:lpstr>
      <vt:lpstr>Il processo catalografico  </vt:lpstr>
      <vt:lpstr>Diapositiva 6</vt:lpstr>
      <vt:lpstr>Funzioni del catalogo </vt:lpstr>
      <vt:lpstr>Funzione di localizzazione  </vt:lpstr>
      <vt:lpstr>Funzione di collocazione  </vt:lpstr>
      <vt:lpstr>Funzione di collocazione  </vt:lpstr>
      <vt:lpstr>Principio dell'univocità  </vt:lpstr>
      <vt:lpstr>Principio dell'uniformità  </vt:lpstr>
      <vt:lpstr>Funzioni del catalogo - evoluzione  </vt:lpstr>
      <vt:lpstr>Funzioni del catalogo - evoluzione  </vt:lpstr>
      <vt:lpstr>Principi - Lubetzky</vt:lpstr>
      <vt:lpstr>Principi: Ranganathan  </vt:lpstr>
      <vt:lpstr>Principi di Parigi  </vt:lpstr>
      <vt:lpstr>  Principi di Parigi funzioni del catalogo</vt:lpstr>
      <vt:lpstr> Principi di Parigi </vt:lpstr>
      <vt:lpstr>dopo Parigi  </vt:lpstr>
      <vt:lpstr>Principi: IME_ICC  </vt:lpstr>
      <vt:lpstr> Dichiarazione di Principi  internazionali di catalogazione, 2009 </vt:lpstr>
      <vt:lpstr> Funzioni del catalogo - Principi  internazioni di catalogazione </vt:lpstr>
      <vt:lpstr>Funzioni del catalogo – Principi 2009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Catalogo: cosa è?</dc:title>
  <dc:creator>Saratrek</dc:creator>
  <cp:lastModifiedBy>Saratrek</cp:lastModifiedBy>
  <cp:revision>13</cp:revision>
  <dcterms:created xsi:type="dcterms:W3CDTF">2011-10-30T15:37:02Z</dcterms:created>
  <dcterms:modified xsi:type="dcterms:W3CDTF">2011-11-03T17:43:24Z</dcterms:modified>
</cp:coreProperties>
</file>