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2"/>
  </p:notesMasterIdLst>
  <p:sldIdLst>
    <p:sldId id="256" r:id="rId2"/>
    <p:sldId id="258" r:id="rId3"/>
    <p:sldId id="261" r:id="rId4"/>
    <p:sldId id="259" r:id="rId5"/>
    <p:sldId id="262" r:id="rId6"/>
    <p:sldId id="263" r:id="rId7"/>
    <p:sldId id="265" r:id="rId8"/>
    <p:sldId id="264" r:id="rId9"/>
    <p:sldId id="267" r:id="rId10"/>
    <p:sldId id="268" r:id="rId11"/>
    <p:sldId id="270" r:id="rId12"/>
    <p:sldId id="274" r:id="rId13"/>
    <p:sldId id="275" r:id="rId14"/>
    <p:sldId id="269" r:id="rId15"/>
    <p:sldId id="271" r:id="rId16"/>
    <p:sldId id="272" r:id="rId17"/>
    <p:sldId id="273" r:id="rId18"/>
    <p:sldId id="276" r:id="rId19"/>
    <p:sldId id="266" r:id="rId20"/>
    <p:sldId id="277" r:id="rId21"/>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4800"/>
    <a:srgbClr val="2E6C00"/>
    <a:srgbClr val="C5FFC1"/>
    <a:srgbClr val="337600"/>
    <a:srgbClr val="3D8E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33" autoAdjust="0"/>
    <p:restoredTop sz="87827" autoAdjust="0"/>
  </p:normalViewPr>
  <p:slideViewPr>
    <p:cSldViewPr>
      <p:cViewPr varScale="1">
        <p:scale>
          <a:sx n="75" d="100"/>
          <a:sy n="75" d="100"/>
        </p:scale>
        <p:origin x="-32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2406" y="-7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58306DA-ED9E-4C03-9D39-1B936749B7B3}" type="datetimeFigureOut">
              <a:rPr lang="it-IT" smtClean="0"/>
              <a:pPr/>
              <a:t>18/04/2013</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BAFB717-1553-4C45-802D-5E58E004EA03}"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it.wikipedia.org/w/index.php?title=Peter_Barry&amp;action=edit&amp;redlink=1"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it.wikipedia.org/wiki/Grammatica"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it.wikipedia.org/wiki/Zeitgeist" TargetMode="External"/><Relationship Id="rId5" Type="http://schemas.openxmlformats.org/officeDocument/2006/relationships/hyperlink" Target="http://it.wikipedia.org/wiki/Creativit%C3%A0" TargetMode="External"/><Relationship Id="rId4" Type="http://schemas.openxmlformats.org/officeDocument/2006/relationships/hyperlink" Target="http://it.wikipedia.org/wiki/Mezzo_di_comunicazione_di_massa"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a:p>
        </p:txBody>
      </p:sp>
      <p:sp>
        <p:nvSpPr>
          <p:cNvPr id="4" name="Segnaposto numero diapositiva 3"/>
          <p:cNvSpPr>
            <a:spLocks noGrp="1"/>
          </p:cNvSpPr>
          <p:nvPr>
            <p:ph type="sldNum" sz="quarter" idx="10"/>
          </p:nvPr>
        </p:nvSpPr>
        <p:spPr/>
        <p:txBody>
          <a:bodyPr/>
          <a:lstStyle/>
          <a:p>
            <a:fld id="{4BAFB717-1553-4C45-802D-5E58E004EA03}" type="slidenum">
              <a:rPr lang="it-IT" smtClean="0"/>
              <a:pPr/>
              <a:t>1</a:t>
            </a:fld>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r>
              <a:rPr lang="it-IT" b="1" dirty="0" smtClean="0"/>
              <a:t>«</a:t>
            </a:r>
            <a:r>
              <a:rPr lang="it-IT" dirty="0" smtClean="0"/>
              <a:t> La pubblicità si basa sulla comunicazione. E non importa che sia fatta di immagini o di parole purché sia semplice. Checché ne possiate pensare chiunque può scrivere un buon testo lungo. Pensate al vostro lavoro non come a quello di chi scrive parole, ma di chi le evita. Non state scrivendo un romanzo o un poema. </a:t>
            </a:r>
            <a:r>
              <a:rPr lang="it-IT" b="1" dirty="0" smtClean="0"/>
              <a:t>»</a:t>
            </a:r>
            <a:r>
              <a:rPr lang="it-IT" dirty="0" smtClean="0"/>
              <a:t>(</a:t>
            </a:r>
            <a:r>
              <a:rPr lang="it-IT" sz="1200" u="none" strike="noStrike" kern="1200" dirty="0" smtClean="0">
                <a:solidFill>
                  <a:schemeClr val="tx1"/>
                </a:solidFill>
                <a:latin typeface="+mn-lt"/>
                <a:ea typeface="+mn-ea"/>
                <a:cs typeface="+mn-cs"/>
                <a:hlinkClick r:id="rId3" tooltip="Peter Barry (pagina inesistente)"/>
              </a:rPr>
              <a:t>Peter Barry</a:t>
            </a:r>
            <a:r>
              <a:rPr lang="it-IT" dirty="0" smtClean="0"/>
              <a:t>)</a:t>
            </a:r>
            <a:endParaRPr lang="it-IT" dirty="0"/>
          </a:p>
        </p:txBody>
      </p:sp>
      <p:sp>
        <p:nvSpPr>
          <p:cNvPr id="4" name="Segnaposto numero diapositiva 3"/>
          <p:cNvSpPr>
            <a:spLocks noGrp="1"/>
          </p:cNvSpPr>
          <p:nvPr>
            <p:ph type="sldNum" sz="quarter" idx="10"/>
          </p:nvPr>
        </p:nvSpPr>
        <p:spPr/>
        <p:txBody>
          <a:bodyPr/>
          <a:lstStyle/>
          <a:p>
            <a:fld id="{4BAFB717-1553-4C45-802D-5E58E004EA03}" type="slidenum">
              <a:rPr lang="it-IT" smtClean="0"/>
              <a:pPr/>
              <a:t>4</a:t>
            </a:fld>
            <a:endParaRPr lang="it-IT"/>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r>
              <a:rPr lang="it-IT" sz="1200" b="0" i="0" kern="1200" dirty="0" smtClean="0">
                <a:solidFill>
                  <a:schemeClr val="tx1"/>
                </a:solidFill>
                <a:latin typeface="+mn-lt"/>
                <a:ea typeface="+mn-ea"/>
                <a:cs typeface="+mn-cs"/>
              </a:rPr>
              <a:t>Una persona che voglia diventare copywriter deve conoscere e usare perfettamente la </a:t>
            </a:r>
            <a:r>
              <a:rPr lang="it-IT" sz="1200" b="0" i="0" u="none" strike="noStrike" kern="1200" dirty="0" smtClean="0">
                <a:solidFill>
                  <a:schemeClr val="tx1"/>
                </a:solidFill>
                <a:latin typeface="+mn-lt"/>
                <a:ea typeface="+mn-ea"/>
                <a:cs typeface="+mn-cs"/>
                <a:hlinkClick r:id="rId3" tooltip="Grammatica"/>
              </a:rPr>
              <a:t>grammatica</a:t>
            </a:r>
            <a:r>
              <a:rPr lang="it-IT" sz="1200" b="0" i="0" kern="1200" dirty="0" smtClean="0">
                <a:solidFill>
                  <a:schemeClr val="tx1"/>
                </a:solidFill>
                <a:latin typeface="+mn-lt"/>
                <a:ea typeface="+mn-ea"/>
                <a:cs typeface="+mn-cs"/>
              </a:rPr>
              <a:t> della lingua usata, nonché le tecniche di scrittura dei diversi lessici in uso settoriale: divulgativo, retorico, scientifico, eccetera. Deve essere capace, come già detto, di modulare lo stile rispetto al </a:t>
            </a:r>
            <a:r>
              <a:rPr lang="it-IT" sz="1200" b="0" i="0" u="none" strike="noStrike" kern="1200" dirty="0" smtClean="0">
                <a:solidFill>
                  <a:schemeClr val="tx1"/>
                </a:solidFill>
                <a:latin typeface="+mn-lt"/>
                <a:ea typeface="+mn-ea"/>
                <a:cs typeface="+mn-cs"/>
                <a:hlinkClick r:id="rId4" tooltip="Mezzo di comunicazione di massa"/>
              </a:rPr>
              <a:t>media</a:t>
            </a:r>
            <a:r>
              <a:rPr lang="it-IT" sz="1200" b="0" i="0" kern="1200" dirty="0" smtClean="0">
                <a:solidFill>
                  <a:schemeClr val="tx1"/>
                </a:solidFill>
                <a:latin typeface="+mn-lt"/>
                <a:ea typeface="+mn-ea"/>
                <a:cs typeface="+mn-cs"/>
              </a:rPr>
              <a:t> utilizzato (tv, web, editoria, affissione, radio, stampa, ecc.). Deve avere una eccellente formazione culturale, magari non solo o non più solo classica. Licei e facoltà umanistiche sono comunque le basi più frequenti di formazione dei copywriter europei. Deve inoltre avere </a:t>
            </a:r>
            <a:r>
              <a:rPr lang="it-IT" sz="1200" b="0" i="0" u="none" strike="noStrike" kern="1200" dirty="0" smtClean="0">
                <a:solidFill>
                  <a:schemeClr val="tx1"/>
                </a:solidFill>
                <a:latin typeface="+mn-lt"/>
                <a:ea typeface="+mn-ea"/>
                <a:cs typeface="+mn-cs"/>
                <a:hlinkClick r:id="rId5" tooltip="Creatività"/>
              </a:rPr>
              <a:t>creatività</a:t>
            </a:r>
            <a:r>
              <a:rPr lang="it-IT" sz="1200" b="0" i="0" kern="1200" dirty="0" smtClean="0">
                <a:solidFill>
                  <a:schemeClr val="tx1"/>
                </a:solidFill>
                <a:latin typeface="+mn-lt"/>
                <a:ea typeface="+mn-ea"/>
                <a:cs typeface="+mn-cs"/>
              </a:rPr>
              <a:t> e buon gusto. Infine sono indispensabili il senso di rispetto verso il </a:t>
            </a:r>
            <a:r>
              <a:rPr lang="it-IT" sz="1200" b="0" i="1" kern="1200" dirty="0" smtClean="0">
                <a:solidFill>
                  <a:schemeClr val="tx1"/>
                </a:solidFill>
                <a:latin typeface="+mn-lt"/>
                <a:ea typeface="+mn-ea"/>
                <a:cs typeface="+mn-cs"/>
              </a:rPr>
              <a:t>target</a:t>
            </a:r>
            <a:r>
              <a:rPr lang="it-IT" sz="1200" b="0" i="0" kern="1200" dirty="0" smtClean="0">
                <a:solidFill>
                  <a:schemeClr val="tx1"/>
                </a:solidFill>
                <a:latin typeface="+mn-lt"/>
                <a:ea typeface="+mn-ea"/>
                <a:cs typeface="+mn-cs"/>
              </a:rPr>
              <a:t>, un'attenta conoscenza della società e delle varie parti umane che la compongono e lo </a:t>
            </a:r>
            <a:r>
              <a:rPr lang="it-IT" sz="1200" b="0" i="1" u="none" strike="noStrike" kern="1200" dirty="0" smtClean="0">
                <a:solidFill>
                  <a:schemeClr val="tx1"/>
                </a:solidFill>
                <a:latin typeface="+mn-lt"/>
                <a:ea typeface="+mn-ea"/>
                <a:cs typeface="+mn-cs"/>
                <a:hlinkClick r:id="rId6" tooltip="Zeitgeist"/>
              </a:rPr>
              <a:t>Zeitgeist</a:t>
            </a:r>
            <a:r>
              <a:rPr lang="it-IT" sz="1200" b="0" i="0" kern="1200" dirty="0" smtClean="0">
                <a:solidFill>
                  <a:schemeClr val="tx1"/>
                </a:solidFill>
                <a:latin typeface="+mn-lt"/>
                <a:ea typeface="+mn-ea"/>
                <a:cs typeface="+mn-cs"/>
              </a:rPr>
              <a:t>: lo spirito del tempo in cui si opera.</a:t>
            </a:r>
            <a:endParaRPr lang="it-IT" dirty="0"/>
          </a:p>
        </p:txBody>
      </p:sp>
      <p:sp>
        <p:nvSpPr>
          <p:cNvPr id="4" name="Segnaposto numero diapositiva 3"/>
          <p:cNvSpPr>
            <a:spLocks noGrp="1"/>
          </p:cNvSpPr>
          <p:nvPr>
            <p:ph type="sldNum" sz="quarter" idx="10"/>
          </p:nvPr>
        </p:nvSpPr>
        <p:spPr/>
        <p:txBody>
          <a:bodyPr/>
          <a:lstStyle/>
          <a:p>
            <a:fld id="{4BAFB717-1553-4C45-802D-5E58E004EA03}" type="slidenum">
              <a:rPr lang="it-IT" smtClean="0"/>
              <a:pPr/>
              <a:t>5</a:t>
            </a:fld>
            <a:endParaRPr lang="it-IT"/>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dirty="0" smtClean="0"/>
              <a:t>a system of globally unique identifiers for resources on the Web and elsewhere, the universal document identifier (UDI), later known as uniform resource locator (URL) and uniform resource identifier (URI);</a:t>
            </a:r>
          </a:p>
          <a:p>
            <a:endParaRPr lang="it-IT" dirty="0"/>
          </a:p>
        </p:txBody>
      </p:sp>
      <p:sp>
        <p:nvSpPr>
          <p:cNvPr id="4" name="Segnaposto numero diapositiva 3"/>
          <p:cNvSpPr>
            <a:spLocks noGrp="1"/>
          </p:cNvSpPr>
          <p:nvPr>
            <p:ph type="sldNum" sz="quarter" idx="10"/>
          </p:nvPr>
        </p:nvSpPr>
        <p:spPr/>
        <p:txBody>
          <a:bodyPr/>
          <a:lstStyle/>
          <a:p>
            <a:fld id="{4BAFB717-1553-4C45-802D-5E58E004EA03}" type="slidenum">
              <a:rPr lang="it-IT" smtClean="0"/>
              <a:pPr/>
              <a:t>14</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pic>
        <p:nvPicPr>
          <p:cNvPr id="1027" name="Picture 3" descr="C:\Users\Simone\Google Drive\GOAL\Presentation\green-abstract-background1.jpg"/>
          <p:cNvPicPr>
            <a:picLocks noChangeAspect="1" noChangeArrowheads="1"/>
          </p:cNvPicPr>
          <p:nvPr userDrawn="1"/>
        </p:nvPicPr>
        <p:blipFill>
          <a:blip r:embed="rId2" cstate="print"/>
          <a:srcRect/>
          <a:stretch>
            <a:fillRect/>
          </a:stretch>
        </p:blipFill>
        <p:spPr bwMode="auto">
          <a:xfrm>
            <a:off x="-36512" y="0"/>
            <a:ext cx="9180512" cy="6858000"/>
          </a:xfrm>
          <a:prstGeom prst="rect">
            <a:avLst/>
          </a:prstGeom>
          <a:noFill/>
        </p:spPr>
      </p:pic>
      <p:sp>
        <p:nvSpPr>
          <p:cNvPr id="2" name="Titolo 1"/>
          <p:cNvSpPr>
            <a:spLocks noGrp="1"/>
          </p:cNvSpPr>
          <p:nvPr>
            <p:ph type="ctrTitle"/>
          </p:nvPr>
        </p:nvSpPr>
        <p:spPr>
          <a:xfrm>
            <a:off x="685800" y="2130425"/>
            <a:ext cx="7772400" cy="1470025"/>
          </a:xfrm>
        </p:spPr>
        <p:txBody>
          <a:bodyPr/>
          <a:lstStyle>
            <a:lvl1pPr>
              <a:defRPr b="1">
                <a:solidFill>
                  <a:schemeClr val="bg1"/>
                </a:solidFill>
              </a:defRPr>
            </a:lvl1pPr>
          </a:lstStyle>
          <a:p>
            <a:r>
              <a:rPr lang="it-IT" dirty="0" smtClean="0"/>
              <a:t>Fare clic per modificare lo stile del titolo</a:t>
            </a:r>
            <a:endParaRPr lang="it-IT" dirty="0"/>
          </a:p>
        </p:txBody>
      </p:sp>
      <p:sp>
        <p:nvSpPr>
          <p:cNvPr id="3" name="Sottotitolo 2"/>
          <p:cNvSpPr>
            <a:spLocks noGrp="1"/>
          </p:cNvSpPr>
          <p:nvPr>
            <p:ph type="subTitle" idx="1" hasCustomPrompt="1"/>
          </p:nvPr>
        </p:nvSpPr>
        <p:spPr>
          <a:xfrm>
            <a:off x="1371600" y="3886200"/>
            <a:ext cx="6400800" cy="1752600"/>
          </a:xfrm>
        </p:spPr>
        <p:txBody>
          <a:bodyPr/>
          <a:lstStyle>
            <a:lvl1pPr marL="0" indent="0" algn="ctr">
              <a:buNone/>
              <a:defRPr b="1">
                <a:solidFill>
                  <a:srgbClr val="3376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dirty="0" smtClean="0"/>
              <a:t>Simone Carletti</a:t>
            </a:r>
            <a:endParaRPr lang="it-IT" dirty="0"/>
          </a:p>
        </p:txBody>
      </p:sp>
      <p:sp>
        <p:nvSpPr>
          <p:cNvPr id="4" name="Segnaposto data 3"/>
          <p:cNvSpPr>
            <a:spLocks noGrp="1"/>
          </p:cNvSpPr>
          <p:nvPr>
            <p:ph type="dt" sz="half" idx="10"/>
          </p:nvPr>
        </p:nvSpPr>
        <p:spPr/>
        <p:txBody>
          <a:bodyPr/>
          <a:lstStyle/>
          <a:p>
            <a:fld id="{68752144-A5F9-46A7-B202-C73B162C9497}" type="datetimeFigureOut">
              <a:rPr lang="it-IT" smtClean="0"/>
              <a:pPr/>
              <a:t>18/04/2013</a:t>
            </a:fld>
            <a:endParaRPr lang="it-IT"/>
          </a:p>
        </p:txBody>
      </p:sp>
      <p:sp>
        <p:nvSpPr>
          <p:cNvPr id="5" name="Segnaposto piè di pagina 4"/>
          <p:cNvSpPr>
            <a:spLocks noGrp="1"/>
          </p:cNvSpPr>
          <p:nvPr>
            <p:ph type="ftr" sz="quarter" idx="11"/>
          </p:nvPr>
        </p:nvSpPr>
        <p:spPr/>
        <p:txBody>
          <a:bodyPr/>
          <a:lstStyle/>
          <a:p>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pic>
        <p:nvPicPr>
          <p:cNvPr id="2052" name="Picture 4" descr="C:\Users\Simone\Google Drive\GOAL\Presentation\green-abstract-background5.png"/>
          <p:cNvPicPr>
            <a:picLocks noChangeAspect="1" noChangeArrowheads="1"/>
          </p:cNvPicPr>
          <p:nvPr userDrawn="1"/>
        </p:nvPicPr>
        <p:blipFill>
          <a:blip r:embed="rId2" cstate="print"/>
          <a:srcRect/>
          <a:stretch>
            <a:fillRect/>
          </a:stretch>
        </p:blipFill>
        <p:spPr bwMode="auto">
          <a:xfrm>
            <a:off x="0" y="0"/>
            <a:ext cx="9144000" cy="6858000"/>
          </a:xfrm>
          <a:prstGeom prst="rect">
            <a:avLst/>
          </a:prstGeom>
          <a:noFill/>
        </p:spPr>
      </p:pic>
      <p:pic>
        <p:nvPicPr>
          <p:cNvPr id="12" name="Picture 3" descr="C:\Users\Simone\Google Drive\GOAL\Presentation\green-abstract-background1.jpg"/>
          <p:cNvPicPr>
            <a:picLocks noChangeAspect="1" noChangeArrowheads="1"/>
          </p:cNvPicPr>
          <p:nvPr userDrawn="1"/>
        </p:nvPicPr>
        <p:blipFill>
          <a:blip r:embed="rId3" cstate="print"/>
          <a:srcRect l="398" b="83600"/>
          <a:stretch>
            <a:fillRect/>
          </a:stretch>
        </p:blipFill>
        <p:spPr bwMode="auto">
          <a:xfrm>
            <a:off x="0" y="0"/>
            <a:ext cx="9144000" cy="1124744"/>
          </a:xfrm>
          <a:prstGeom prst="rect">
            <a:avLst/>
          </a:prstGeom>
          <a:noFill/>
        </p:spPr>
      </p:pic>
      <p:sp>
        <p:nvSpPr>
          <p:cNvPr id="2" name="Titolo 1"/>
          <p:cNvSpPr>
            <a:spLocks noGrp="1"/>
          </p:cNvSpPr>
          <p:nvPr>
            <p:ph type="title"/>
          </p:nvPr>
        </p:nvSpPr>
        <p:spPr>
          <a:xfrm>
            <a:off x="457200" y="274638"/>
            <a:ext cx="8229600" cy="634082"/>
          </a:xfrm>
        </p:spPr>
        <p:txBody>
          <a:bodyPr>
            <a:noAutofit/>
          </a:bodyPr>
          <a:lstStyle>
            <a:lvl1pPr algn="l">
              <a:defRPr sz="3200" b="1">
                <a:solidFill>
                  <a:schemeClr val="bg1"/>
                </a:solidFill>
                <a:effectLst>
                  <a:outerShdw blurRad="38100" dist="38100" dir="2700000" algn="tl">
                    <a:srgbClr val="000000">
                      <a:alpha val="43137"/>
                    </a:srgbClr>
                  </a:outerShdw>
                </a:effectLst>
              </a:defRPr>
            </a:lvl1pPr>
          </a:lstStyle>
          <a:p>
            <a:r>
              <a:rPr lang="it-IT" dirty="0" smtClean="0"/>
              <a:t>Fare clic per modificare lo stile del titolo</a:t>
            </a:r>
            <a:endParaRPr lang="it-IT" dirty="0"/>
          </a:p>
        </p:txBody>
      </p:sp>
      <p:sp>
        <p:nvSpPr>
          <p:cNvPr id="3" name="Segnaposto contenuto 2"/>
          <p:cNvSpPr>
            <a:spLocks noGrp="1"/>
          </p:cNvSpPr>
          <p:nvPr>
            <p:ph idx="1" hasCustomPrompt="1"/>
          </p:nvPr>
        </p:nvSpPr>
        <p:spPr>
          <a:xfrm>
            <a:off x="457200" y="1340768"/>
            <a:ext cx="8229600" cy="4824536"/>
          </a:xfrm>
        </p:spPr>
        <p:txBody>
          <a:bodyPr/>
          <a:lstStyle>
            <a:lvl1pPr>
              <a:defRPr>
                <a:solidFill>
                  <a:srgbClr val="1F4800"/>
                </a:solidFill>
              </a:defRPr>
            </a:lvl1pPr>
            <a:lvl2pPr>
              <a:defRPr baseline="0">
                <a:solidFill>
                  <a:srgbClr val="1F4800"/>
                </a:solidFill>
              </a:defRPr>
            </a:lvl2pPr>
            <a:lvl3pPr>
              <a:defRPr>
                <a:solidFill>
                  <a:srgbClr val="1F4800"/>
                </a:solidFill>
              </a:defRPr>
            </a:lvl3pPr>
            <a:lvl4pPr>
              <a:defRPr>
                <a:solidFill>
                  <a:srgbClr val="1F4800"/>
                </a:solidFill>
              </a:defRPr>
            </a:lvl4pPr>
            <a:lvl5pPr>
              <a:defRPr>
                <a:solidFill>
                  <a:srgbClr val="1F4800"/>
                </a:solidFill>
              </a:defRPr>
            </a:lvl5pPr>
          </a:lstStyle>
          <a:p>
            <a:pPr lvl="0"/>
            <a:r>
              <a:rPr lang="it-IT" dirty="0" smtClean="0"/>
              <a:t>Prova diapositiva</a:t>
            </a:r>
          </a:p>
          <a:p>
            <a:pPr lvl="1"/>
            <a:r>
              <a:rPr lang="it-IT" dirty="0" smtClean="0"/>
              <a:t>Prova secondo livello</a:t>
            </a:r>
          </a:p>
          <a:p>
            <a:pPr lvl="2"/>
            <a:r>
              <a:rPr lang="it-IT" dirty="0" smtClean="0"/>
              <a:t>Terzo livello</a:t>
            </a:r>
          </a:p>
          <a:p>
            <a:pPr lvl="3"/>
            <a:r>
              <a:rPr lang="it-IT" dirty="0" smtClean="0"/>
              <a:t>Quarto livello</a:t>
            </a:r>
          </a:p>
          <a:p>
            <a:pPr lvl="4"/>
            <a:r>
              <a:rPr lang="it-IT" dirty="0" smtClean="0"/>
              <a:t>Quinto livello</a:t>
            </a:r>
            <a:endParaRPr lang="it-IT" dirty="0"/>
          </a:p>
        </p:txBody>
      </p:sp>
      <p:sp>
        <p:nvSpPr>
          <p:cNvPr id="10" name="Segnaposto piè di pagina 4"/>
          <p:cNvSpPr txBox="1">
            <a:spLocks/>
          </p:cNvSpPr>
          <p:nvPr userDrawn="1"/>
        </p:nvSpPr>
        <p:spPr>
          <a:xfrm>
            <a:off x="467544" y="6237312"/>
            <a:ext cx="6552728" cy="484163"/>
          </a:xfrm>
          <a:prstGeom prst="rect">
            <a:avLst/>
          </a:prstGeom>
        </p:spPr>
        <p:txBody>
          <a:bodyPr vert="horz" lIns="91440" tIns="45720" rIns="91440" bIns="45720" rtlCol="0" anchor="ctr"/>
          <a:lstStyle>
            <a:lvl1pPr marL="0" marR="0" indent="0" algn="l" defTabSz="914400" rtl="0" eaLnBrk="1" fontAlgn="auto" latinLnBrk="0" hangingPunct="1">
              <a:lnSpc>
                <a:spcPct val="100000"/>
              </a:lnSpc>
              <a:spcBef>
                <a:spcPts val="0"/>
              </a:spcBef>
              <a:spcAft>
                <a:spcPts val="0"/>
              </a:spcAft>
              <a:buClrTx/>
              <a:buSzTx/>
              <a:buFontTx/>
              <a:buNone/>
              <a:tabLst/>
              <a:defRPr sz="1400" b="0" cap="small" baseline="0">
                <a:effectLst>
                  <a:outerShdw blurRad="38100" dist="38100" dir="2700000" algn="tl">
                    <a:srgbClr val="000000">
                      <a:alpha val="43137"/>
                    </a:srgbClr>
                  </a:outerShdw>
                </a:effectLst>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small" spc="0" normalizeH="0" baseline="0" noProof="0" dirty="0" smtClean="0">
                <a:ln>
                  <a:noFill/>
                </a:ln>
                <a:solidFill>
                  <a:prstClr val="white"/>
                </a:solidFill>
                <a:effectLst>
                  <a:outerShdw blurRad="38100" dist="38100" dir="2700000" algn="tl">
                    <a:srgbClr val="000000">
                      <a:alpha val="43137"/>
                    </a:srgbClr>
                  </a:outerShdw>
                </a:effectLst>
                <a:uLnTx/>
                <a:uFillTx/>
                <a:latin typeface="+mn-lt"/>
                <a:ea typeface="+mj-ea"/>
                <a:cs typeface="+mj-cs"/>
              </a:rPr>
              <a:t/>
            </a:r>
            <a:br>
              <a:rPr kumimoji="0" lang="it-IT" sz="1400" b="0" i="0" u="none" strike="noStrike" kern="1200" cap="small" spc="0" normalizeH="0" baseline="0" noProof="0" dirty="0" smtClean="0">
                <a:ln>
                  <a:noFill/>
                </a:ln>
                <a:solidFill>
                  <a:prstClr val="white"/>
                </a:solidFill>
                <a:effectLst>
                  <a:outerShdw blurRad="38100" dist="38100" dir="2700000" algn="tl">
                    <a:srgbClr val="000000">
                      <a:alpha val="43137"/>
                    </a:srgbClr>
                  </a:outerShdw>
                </a:effectLst>
                <a:uLnTx/>
                <a:uFillTx/>
                <a:latin typeface="+mn-lt"/>
                <a:ea typeface="+mj-ea"/>
                <a:cs typeface="+mj-cs"/>
              </a:rPr>
            </a:br>
            <a:r>
              <a:rPr kumimoji="0" lang="it-IT" sz="1400" b="0" i="0" u="none" strike="noStrike" kern="1200" cap="small" spc="0" normalizeH="0" baseline="0" noProof="0" dirty="0" smtClean="0">
                <a:ln>
                  <a:noFill/>
                </a:ln>
                <a:solidFill>
                  <a:prstClr val="white"/>
                </a:solidFill>
                <a:effectLst>
                  <a:outerShdw blurRad="38100" dist="38100" dir="2700000" algn="tl">
                    <a:srgbClr val="000000">
                      <a:alpha val="43137"/>
                    </a:srgbClr>
                  </a:outerShdw>
                </a:effectLst>
                <a:uLnTx/>
                <a:uFillTx/>
                <a:latin typeface="+mn-lt"/>
                <a:ea typeface="+mj-ea"/>
                <a:cs typeface="+mj-cs"/>
              </a:rPr>
              <a:t>Scienze Umane, Web Design e IT - Competenze incrociate per i prodotti del domani</a:t>
            </a:r>
            <a:endParaRPr kumimoji="0" lang="it-IT" sz="1200" b="0" i="0" u="none" strike="noStrike" kern="1200" cap="small" spc="0" normalizeH="0" baseline="0" noProof="0" dirty="0">
              <a:ln>
                <a:noFill/>
              </a:ln>
              <a:solidFill>
                <a:schemeClr val="tx1">
                  <a:tint val="75000"/>
                </a:schemeClr>
              </a:solidFill>
              <a:effectLst>
                <a:outerShdw blurRad="38100" dist="38100" dir="2700000" algn="tl">
                  <a:srgbClr val="000000">
                    <a:alpha val="43137"/>
                  </a:srgbClr>
                </a:outerShdw>
              </a:effectLst>
              <a:uLnTx/>
              <a:uFillTx/>
              <a:latin typeface="+mn-lt"/>
              <a:ea typeface="+mn-ea"/>
              <a:cs typeface="+mn-cs"/>
            </a:endParaRPr>
          </a:p>
        </p:txBody>
      </p:sp>
      <p:sp>
        <p:nvSpPr>
          <p:cNvPr id="11" name="Segnaposto numero diapositiva 5"/>
          <p:cNvSpPr txBox="1">
            <a:spLocks/>
          </p:cNvSpPr>
          <p:nvPr userDrawn="1"/>
        </p:nvSpPr>
        <p:spPr>
          <a:xfrm>
            <a:off x="7092280" y="6257205"/>
            <a:ext cx="1594520" cy="484163"/>
          </a:xfrm>
          <a:prstGeom prst="rect">
            <a:avLst/>
          </a:prstGeom>
        </p:spPr>
        <p:txBody>
          <a:bodyPr vert="horz" lIns="91440" tIns="45720" rIns="91440" bIns="45720" rtlCol="0" anchor="ctr"/>
          <a:lstStyle>
            <a:lvl1pPr>
              <a:defRPr b="1">
                <a:solidFill>
                  <a:schemeClr val="bg1"/>
                </a:solidFill>
                <a:effectLst>
                  <a:outerShdw blurRad="38100" dist="38100" dir="2700000" algn="tl">
                    <a:srgbClr val="000000">
                      <a:alpha val="43137"/>
                    </a:srgbClr>
                  </a:outerShdw>
                </a:effectLs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CD9F0E4D-D250-4329-A4A6-056DBFABBD97}" type="slidenum">
              <a:rPr kumimoji="0" lang="it-IT" sz="1200" b="1"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r>
              <a:rPr kumimoji="0" lang="it-IT" sz="12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mn-lt"/>
                <a:ea typeface="+mn-ea"/>
                <a:cs typeface="+mn-cs"/>
              </a:rPr>
              <a:t> di 20</a:t>
            </a:r>
            <a:br>
              <a:rPr kumimoji="0" lang="it-IT" sz="12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mn-lt"/>
                <a:ea typeface="+mn-ea"/>
                <a:cs typeface="+mn-cs"/>
              </a:rPr>
            </a:br>
            <a:r>
              <a:rPr kumimoji="0" lang="it-IT" sz="1200" b="1" i="0"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mn-lt"/>
                <a:ea typeface="+mn-ea"/>
                <a:cs typeface="+mn-cs"/>
              </a:rPr>
              <a:t>15/04/2013</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dirty="0" smtClean="0"/>
              <a:t>Fare clic per modificare stili del testo dello schema</a:t>
            </a:r>
          </a:p>
          <a:p>
            <a:pPr lvl="1"/>
            <a:r>
              <a:rPr lang="it-IT" dirty="0" smtClean="0"/>
              <a:t>Secondo livello</a:t>
            </a:r>
          </a:p>
          <a:p>
            <a:pPr lvl="2"/>
            <a:r>
              <a:rPr lang="it-IT" dirty="0" smtClean="0"/>
              <a:t>Terzo livello</a:t>
            </a:r>
          </a:p>
          <a:p>
            <a:pPr lvl="3"/>
            <a:r>
              <a:rPr lang="it-IT" dirty="0" smtClean="0"/>
              <a:t>Quarto livello</a:t>
            </a:r>
          </a:p>
          <a:p>
            <a:pPr lvl="4"/>
            <a:r>
              <a:rPr lang="it-IT" dirty="0" smtClean="0"/>
              <a:t>Quinto livello</a:t>
            </a:r>
            <a:endParaRPr lang="it-IT" dirty="0"/>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752144-A5F9-46A7-B202-C73B162C9497}" type="datetimeFigureOut">
              <a:rPr lang="it-IT" smtClean="0"/>
              <a:pPr/>
              <a:t>18/04/2013</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it-IT" dirty="0" err="1" smtClean="0"/>
              <a:t>Bvnbbvnvbn</a:t>
            </a:r>
            <a:endParaRPr lang="it-IT" dirty="0" smtClean="0"/>
          </a:p>
          <a:p>
            <a:endParaRPr lang="it-IT" dirty="0"/>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9F0E4D-D250-4329-A4A6-056DBFABBD97}"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en.wikipedia.org/wiki/Multimedia" TargetMode="External"/><Relationship Id="rId2" Type="http://schemas.openxmlformats.org/officeDocument/2006/relationships/hyperlink" Target="http://en.wikipedia.org/wiki/Hypertext" TargetMode="External"/><Relationship Id="rId1" Type="http://schemas.openxmlformats.org/officeDocument/2006/relationships/slideLayout" Target="../slideLayouts/slideLayout2.xml"/><Relationship Id="rId4" Type="http://schemas.openxmlformats.org/officeDocument/2006/relationships/hyperlink" Target="http://en.wikipedia.org/wiki/Ww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467544" y="3543151"/>
            <a:ext cx="8208912" cy="1326009"/>
          </a:xfrm>
        </p:spPr>
        <p:txBody>
          <a:bodyPr>
            <a:normAutofit/>
          </a:bodyPr>
          <a:lstStyle/>
          <a:p>
            <a:r>
              <a:rPr lang="it-IT" sz="2800" b="0" cap="small" dirty="0" smtClean="0">
                <a:effectLst>
                  <a:outerShdw blurRad="50800" dist="38100" dir="2700000" algn="tl" rotWithShape="0">
                    <a:prstClr val="black">
                      <a:alpha val="40000"/>
                    </a:prstClr>
                  </a:outerShdw>
                </a:effectLst>
              </a:rPr>
              <a:t>Scienze Umane, Web Design e IT</a:t>
            </a:r>
            <a:br>
              <a:rPr lang="it-IT" sz="2800" b="0" cap="small" dirty="0" smtClean="0">
                <a:effectLst>
                  <a:outerShdw blurRad="50800" dist="38100" dir="2700000" algn="tl" rotWithShape="0">
                    <a:prstClr val="black">
                      <a:alpha val="40000"/>
                    </a:prstClr>
                  </a:outerShdw>
                </a:effectLst>
              </a:rPr>
            </a:br>
            <a:r>
              <a:rPr lang="it-IT" sz="2800" b="0" cap="small" dirty="0" smtClean="0">
                <a:effectLst>
                  <a:outerShdw blurRad="50800" dist="38100" dir="2700000" algn="tl" rotWithShape="0">
                    <a:prstClr val="black">
                      <a:alpha val="40000"/>
                    </a:prstClr>
                  </a:outerShdw>
                </a:effectLst>
              </a:rPr>
              <a:t>Competenze incrociate per i prodotti del domani</a:t>
            </a:r>
            <a:endParaRPr lang="en-US" sz="2800" cap="small" dirty="0">
              <a:effectLst>
                <a:outerShdw blurRad="50800" dist="38100" dir="2700000" algn="tl" rotWithShape="0">
                  <a:prstClr val="black">
                    <a:alpha val="40000"/>
                  </a:prstClr>
                </a:outerShdw>
              </a:effectLst>
            </a:endParaRPr>
          </a:p>
        </p:txBody>
      </p:sp>
      <p:sp>
        <p:nvSpPr>
          <p:cNvPr id="3" name="Sottotitolo 2"/>
          <p:cNvSpPr>
            <a:spLocks noGrp="1"/>
          </p:cNvSpPr>
          <p:nvPr>
            <p:ph type="subTitle" idx="1"/>
          </p:nvPr>
        </p:nvSpPr>
        <p:spPr>
          <a:xfrm>
            <a:off x="899592" y="2708920"/>
            <a:ext cx="7192888" cy="720080"/>
          </a:xfrm>
          <a:noFill/>
          <a:ln>
            <a:noFill/>
          </a:ln>
        </p:spPr>
        <p:txBody>
          <a:bodyPr>
            <a:normAutofit/>
          </a:bodyPr>
          <a:lstStyle/>
          <a:p>
            <a:r>
              <a:rPr lang="it-IT" sz="2200" i="1" dirty="0" smtClean="0">
                <a:solidFill>
                  <a:schemeClr val="bg1"/>
                </a:solidFill>
                <a:effectLst>
                  <a:outerShdw blurRad="38100" dist="38100" dir="2700000" algn="tl">
                    <a:srgbClr val="000000">
                      <a:alpha val="43137"/>
                    </a:srgbClr>
                  </a:outerShdw>
                </a:effectLst>
              </a:rPr>
              <a:t>Laboratorio di web copywriting per le Marche</a:t>
            </a:r>
          </a:p>
        </p:txBody>
      </p:sp>
      <p:pic>
        <p:nvPicPr>
          <p:cNvPr id="1027" name="Picture 3" descr="C:\Users\Simone\Google Drive\GOAL\Presentation\Logo_Unimc.png"/>
          <p:cNvPicPr>
            <a:picLocks noChangeAspect="1" noChangeArrowheads="1"/>
          </p:cNvPicPr>
          <p:nvPr/>
        </p:nvPicPr>
        <p:blipFill>
          <a:blip r:embed="rId3" cstate="print">
            <a:lum bright="70000" contrast="-70000"/>
          </a:blip>
          <a:srcRect/>
          <a:stretch>
            <a:fillRect/>
          </a:stretch>
        </p:blipFill>
        <p:spPr bwMode="auto">
          <a:xfrm>
            <a:off x="3995936" y="188640"/>
            <a:ext cx="1136650" cy="1182688"/>
          </a:xfrm>
          <a:prstGeom prst="rect">
            <a:avLst/>
          </a:prstGeom>
          <a:noFill/>
        </p:spPr>
      </p:pic>
      <p:sp>
        <p:nvSpPr>
          <p:cNvPr id="6" name="CasellaDiTesto 5"/>
          <p:cNvSpPr txBox="1"/>
          <p:nvPr/>
        </p:nvSpPr>
        <p:spPr>
          <a:xfrm>
            <a:off x="1259632" y="1412776"/>
            <a:ext cx="6696744" cy="830997"/>
          </a:xfrm>
          <a:prstGeom prst="rect">
            <a:avLst/>
          </a:prstGeom>
          <a:noFill/>
        </p:spPr>
        <p:txBody>
          <a:bodyPr wrap="square" rtlCol="0">
            <a:spAutoFit/>
          </a:bodyPr>
          <a:lstStyle/>
          <a:p>
            <a:pPr algn="ctr"/>
            <a:r>
              <a:rPr lang="it-IT" sz="1600" cap="small" dirty="0" smtClean="0">
                <a:solidFill>
                  <a:schemeClr val="bg1"/>
                </a:solidFill>
                <a:effectLst>
                  <a:outerShdw blurRad="38100" dist="38100" dir="2700000" algn="tl">
                    <a:srgbClr val="000000">
                      <a:alpha val="43137"/>
                    </a:srgbClr>
                  </a:outerShdw>
                </a:effectLst>
              </a:rPr>
              <a:t>Università degli Studi di Macerata</a:t>
            </a:r>
            <a:br>
              <a:rPr lang="it-IT" sz="1600" cap="small" dirty="0" smtClean="0">
                <a:solidFill>
                  <a:schemeClr val="bg1"/>
                </a:solidFill>
                <a:effectLst>
                  <a:outerShdw blurRad="38100" dist="38100" dir="2700000" algn="tl">
                    <a:srgbClr val="000000">
                      <a:alpha val="43137"/>
                    </a:srgbClr>
                  </a:outerShdw>
                </a:effectLst>
              </a:rPr>
            </a:br>
            <a:r>
              <a:rPr lang="it-IT" sz="1600" cap="small" dirty="0" smtClean="0">
                <a:solidFill>
                  <a:schemeClr val="bg1"/>
                </a:solidFill>
                <a:effectLst>
                  <a:outerShdw blurRad="38100" dist="38100" dir="2700000" algn="tl">
                    <a:srgbClr val="000000">
                      <a:alpha val="43137"/>
                    </a:srgbClr>
                  </a:outerShdw>
                </a:effectLst>
              </a:rPr>
              <a:t>Dipartimento di Scienze Politiche, della Comunicazione </a:t>
            </a:r>
            <a:br>
              <a:rPr lang="it-IT" sz="1600" cap="small" dirty="0" smtClean="0">
                <a:solidFill>
                  <a:schemeClr val="bg1"/>
                </a:solidFill>
                <a:effectLst>
                  <a:outerShdw blurRad="38100" dist="38100" dir="2700000" algn="tl">
                    <a:srgbClr val="000000">
                      <a:alpha val="43137"/>
                    </a:srgbClr>
                  </a:outerShdw>
                </a:effectLst>
              </a:rPr>
            </a:br>
            <a:r>
              <a:rPr lang="it-IT" sz="1600" cap="small" dirty="0" smtClean="0">
                <a:solidFill>
                  <a:schemeClr val="bg1"/>
                </a:solidFill>
                <a:effectLst>
                  <a:outerShdw blurRad="38100" dist="38100" dir="2700000" algn="tl">
                    <a:srgbClr val="000000">
                      <a:alpha val="43137"/>
                    </a:srgbClr>
                  </a:outerShdw>
                </a:effectLst>
              </a:rPr>
              <a:t>e delle Relazioni Internazionali</a:t>
            </a:r>
            <a:endParaRPr lang="it-IT" sz="1600" cap="small" dirty="0">
              <a:solidFill>
                <a:schemeClr val="bg1"/>
              </a:solidFill>
              <a:effectLst>
                <a:outerShdw blurRad="38100" dist="38100" dir="2700000" algn="tl">
                  <a:srgbClr val="000000">
                    <a:alpha val="43137"/>
                  </a:srgbClr>
                </a:outerShdw>
              </a:effectLst>
            </a:endParaRPr>
          </a:p>
        </p:txBody>
      </p:sp>
      <p:sp>
        <p:nvSpPr>
          <p:cNvPr id="9" name="Rettangolo 8"/>
          <p:cNvSpPr/>
          <p:nvPr/>
        </p:nvSpPr>
        <p:spPr>
          <a:xfrm>
            <a:off x="4932040" y="5980886"/>
            <a:ext cx="3888432" cy="584775"/>
          </a:xfrm>
          <a:prstGeom prst="rect">
            <a:avLst/>
          </a:prstGeom>
        </p:spPr>
        <p:txBody>
          <a:bodyPr wrap="square">
            <a:spAutoFit/>
          </a:bodyPr>
          <a:lstStyle/>
          <a:p>
            <a:pPr algn="r"/>
            <a:r>
              <a:rPr lang="it-IT" sz="1600" dirty="0" smtClean="0">
                <a:solidFill>
                  <a:schemeClr val="bg1"/>
                </a:solidFill>
                <a:effectLst>
                  <a:outerShdw blurRad="38100" dist="38100" dir="2700000" algn="tl">
                    <a:srgbClr val="000000">
                      <a:alpha val="43137"/>
                    </a:srgbClr>
                  </a:outerShdw>
                </a:effectLst>
              </a:rPr>
              <a:t>Simone Carletti</a:t>
            </a:r>
            <a:br>
              <a:rPr lang="it-IT" sz="1600" dirty="0" smtClean="0">
                <a:solidFill>
                  <a:schemeClr val="bg1"/>
                </a:solidFill>
                <a:effectLst>
                  <a:outerShdw blurRad="38100" dist="38100" dir="2700000" algn="tl">
                    <a:srgbClr val="000000">
                      <a:alpha val="43137"/>
                    </a:srgbClr>
                  </a:outerShdw>
                </a:effectLst>
              </a:rPr>
            </a:br>
            <a:r>
              <a:rPr lang="it-IT" sz="1600" dirty="0" smtClean="0">
                <a:solidFill>
                  <a:schemeClr val="bg1"/>
                </a:solidFill>
                <a:effectLst>
                  <a:outerShdw blurRad="38100" dist="38100" dir="2700000" algn="tl">
                    <a:srgbClr val="000000">
                      <a:alpha val="43137"/>
                    </a:srgbClr>
                  </a:outerShdw>
                </a:effectLst>
              </a:rPr>
              <a:t>simone.carletti@unimc.it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T.O.C.</a:t>
            </a:r>
            <a:endParaRPr lang="it-IT" dirty="0"/>
          </a:p>
        </p:txBody>
      </p:sp>
      <p:sp>
        <p:nvSpPr>
          <p:cNvPr id="3" name="Segnaposto contenuto 2"/>
          <p:cNvSpPr>
            <a:spLocks noGrp="1"/>
          </p:cNvSpPr>
          <p:nvPr>
            <p:ph idx="1"/>
          </p:nvPr>
        </p:nvSpPr>
        <p:spPr/>
        <p:txBody>
          <a:bodyPr>
            <a:noAutofit/>
          </a:bodyPr>
          <a:lstStyle/>
          <a:p>
            <a:r>
              <a:rPr lang="it-IT" sz="2800" dirty="0" smtClean="0"/>
              <a:t>Scienze Umane</a:t>
            </a:r>
          </a:p>
          <a:p>
            <a:pPr lvl="1"/>
            <a:r>
              <a:rPr lang="it-IT" sz="2400" dirty="0" smtClean="0"/>
              <a:t>Il web copywriting</a:t>
            </a:r>
          </a:p>
          <a:p>
            <a:pPr lvl="1"/>
            <a:r>
              <a:rPr lang="it-IT" sz="2400" dirty="0" smtClean="0"/>
              <a:t>Multimedia &amp; Ipertesti</a:t>
            </a:r>
          </a:p>
          <a:p>
            <a:pPr lvl="1"/>
            <a:r>
              <a:rPr lang="it-IT" sz="2400" dirty="0" smtClean="0"/>
              <a:t>Competenze del web copywriter</a:t>
            </a:r>
          </a:p>
          <a:p>
            <a:pPr lvl="1"/>
            <a:r>
              <a:rPr lang="it-IT" sz="2400" dirty="0" smtClean="0"/>
              <a:t>Riflessioni sulla rete</a:t>
            </a:r>
          </a:p>
          <a:p>
            <a:r>
              <a:rPr lang="it-IT" sz="2800" dirty="0" smtClean="0"/>
              <a:t>L’Information Technology per il web</a:t>
            </a:r>
          </a:p>
          <a:p>
            <a:pPr lvl="1"/>
            <a:r>
              <a:rPr lang="it-IT" sz="2400" dirty="0" smtClean="0"/>
              <a:t>I fondamentali del web: http &amp; html</a:t>
            </a:r>
          </a:p>
          <a:p>
            <a:pPr lvl="1"/>
            <a:r>
              <a:rPr lang="it-IT" sz="2400" dirty="0" smtClean="0"/>
              <a:t>I sistemi di gestione dei contenuti (CMS)</a:t>
            </a:r>
          </a:p>
          <a:p>
            <a:r>
              <a:rPr lang="it-IT" sz="2800" dirty="0" smtClean="0"/>
              <a:t>Esercitazione: </a:t>
            </a:r>
            <a:r>
              <a:rPr lang="it-IT" sz="2800" dirty="0" err="1" smtClean="0"/>
              <a:t>WordCloud</a:t>
            </a:r>
            <a:r>
              <a:rPr lang="it-IT" sz="2800" dirty="0" smtClean="0"/>
              <a:t> &gt;&gt; </a:t>
            </a:r>
            <a:r>
              <a:rPr lang="it-IT" sz="2800" dirty="0" err="1" smtClean="0"/>
              <a:t>MindMap</a:t>
            </a:r>
            <a:endParaRPr lang="it-IT" sz="28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Web Copywriting</a:t>
            </a:r>
            <a:endParaRPr lang="it-IT" dirty="0"/>
          </a:p>
        </p:txBody>
      </p:sp>
      <p:sp>
        <p:nvSpPr>
          <p:cNvPr id="3" name="Segnaposto contenuto 2"/>
          <p:cNvSpPr>
            <a:spLocks noGrp="1"/>
          </p:cNvSpPr>
          <p:nvPr>
            <p:ph idx="1"/>
          </p:nvPr>
        </p:nvSpPr>
        <p:spPr>
          <a:xfrm>
            <a:off x="457200" y="1340768"/>
            <a:ext cx="7859216" cy="4824536"/>
          </a:xfrm>
        </p:spPr>
        <p:txBody>
          <a:bodyPr>
            <a:normAutofit/>
          </a:bodyPr>
          <a:lstStyle/>
          <a:p>
            <a:pPr>
              <a:buNone/>
            </a:pPr>
            <a:r>
              <a:rPr lang="it-IT" dirty="0" smtClean="0"/>
              <a:t>Il copywriter</a:t>
            </a:r>
          </a:p>
          <a:p>
            <a:r>
              <a:rPr lang="it-IT" sz="2800" dirty="0" smtClean="0"/>
              <a:t>Redattore pubblicitario</a:t>
            </a:r>
          </a:p>
          <a:p>
            <a:r>
              <a:rPr lang="it-IT" sz="2800" dirty="0" smtClean="0"/>
              <a:t>Lavora insieme all’Art </a:t>
            </a:r>
            <a:r>
              <a:rPr lang="it-IT" sz="2800" dirty="0" err="1" smtClean="0"/>
              <a:t>Director</a:t>
            </a:r>
            <a:endParaRPr lang="it-IT" sz="2800" dirty="0" smtClean="0"/>
          </a:p>
          <a:p>
            <a:r>
              <a:rPr lang="it-IT" sz="2800" dirty="0" smtClean="0"/>
              <a:t>50% della coppia creativa</a:t>
            </a:r>
          </a:p>
          <a:p>
            <a:pPr>
              <a:buNone/>
            </a:pPr>
            <a:r>
              <a:rPr lang="it-IT" dirty="0" smtClean="0"/>
              <a:t>Origini</a:t>
            </a:r>
          </a:p>
          <a:p>
            <a:pPr>
              <a:buNone/>
            </a:pPr>
            <a:r>
              <a:rPr lang="en-US" sz="2400" i="1" dirty="0" smtClean="0"/>
              <a:t>“The first ever mention of a copywriter in The Times was in a classified advertisement, published on 19th April, 1919. If not inspiring, it was nice and short – and got straight to the point” </a:t>
            </a:r>
            <a:r>
              <a:rPr lang="it-IT" sz="800" dirty="0" smtClean="0"/>
              <a:t>http://www.benlocker.co.uk/</a:t>
            </a:r>
            <a:r>
              <a:rPr lang="it-IT" sz="800" dirty="0" err="1" smtClean="0"/>
              <a:t>the-best-copywriter-in-england</a:t>
            </a:r>
            <a:endParaRPr lang="en-US" sz="2400" i="1" dirty="0" smtClean="0"/>
          </a:p>
        </p:txBody>
      </p:sp>
      <p:pic>
        <p:nvPicPr>
          <p:cNvPr id="11266" name="Picture 2" descr="http://www.benlocker.co.uk/copywriting-agency/wp-content/uploads/2010/01/timesapril191919.jpg"/>
          <p:cNvPicPr>
            <a:picLocks noChangeAspect="1" noChangeArrowheads="1"/>
          </p:cNvPicPr>
          <p:nvPr/>
        </p:nvPicPr>
        <p:blipFill>
          <a:blip r:embed="rId2" cstate="print"/>
          <a:srcRect/>
          <a:stretch>
            <a:fillRect/>
          </a:stretch>
        </p:blipFill>
        <p:spPr bwMode="auto">
          <a:xfrm>
            <a:off x="1691680" y="5661248"/>
            <a:ext cx="5524500" cy="704851"/>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Web Copywriting</a:t>
            </a:r>
            <a:endParaRPr lang="it-IT" dirty="0"/>
          </a:p>
        </p:txBody>
      </p:sp>
      <p:sp>
        <p:nvSpPr>
          <p:cNvPr id="3" name="Segnaposto contenuto 2"/>
          <p:cNvSpPr>
            <a:spLocks noGrp="1"/>
          </p:cNvSpPr>
          <p:nvPr>
            <p:ph idx="1"/>
          </p:nvPr>
        </p:nvSpPr>
        <p:spPr>
          <a:xfrm>
            <a:off x="457200" y="1340768"/>
            <a:ext cx="5194920" cy="4968552"/>
          </a:xfrm>
        </p:spPr>
        <p:txBody>
          <a:bodyPr>
            <a:noAutofit/>
          </a:bodyPr>
          <a:lstStyle/>
          <a:p>
            <a:pPr>
              <a:buNone/>
            </a:pPr>
            <a:r>
              <a:rPr lang="it-IT" sz="2000" dirty="0" smtClean="0"/>
              <a:t>Il ruolo del copywriter</a:t>
            </a:r>
          </a:p>
          <a:p>
            <a:r>
              <a:rPr lang="it-IT" sz="1800" dirty="0" smtClean="0"/>
              <a:t>elabora la strategia di comunicazione (</a:t>
            </a:r>
            <a:r>
              <a:rPr lang="it-IT" sz="1800" i="1" dirty="0" smtClean="0"/>
              <a:t>copy </a:t>
            </a:r>
            <a:r>
              <a:rPr lang="it-IT" sz="1800" i="1" dirty="0" err="1" smtClean="0"/>
              <a:t>strategy</a:t>
            </a:r>
            <a:r>
              <a:rPr lang="it-IT" sz="1800" dirty="0" smtClean="0"/>
              <a:t>)</a:t>
            </a:r>
          </a:p>
          <a:p>
            <a:r>
              <a:rPr lang="it-IT" sz="1800" dirty="0" smtClean="0"/>
              <a:t>elabora il </a:t>
            </a:r>
            <a:r>
              <a:rPr lang="it-IT" sz="1800" dirty="0" err="1" smtClean="0"/>
              <a:t>concept</a:t>
            </a:r>
            <a:r>
              <a:rPr lang="it-IT" sz="1800" dirty="0" smtClean="0"/>
              <a:t> creando </a:t>
            </a:r>
            <a:r>
              <a:rPr lang="it-IT" sz="1800" i="1" dirty="0" err="1" smtClean="0"/>
              <a:t>headline</a:t>
            </a:r>
            <a:r>
              <a:rPr lang="it-IT" sz="1800" dirty="0" smtClean="0"/>
              <a:t>, </a:t>
            </a:r>
            <a:r>
              <a:rPr lang="it-IT" sz="1800" i="1" dirty="0" err="1" smtClean="0"/>
              <a:t>tagline</a:t>
            </a:r>
            <a:r>
              <a:rPr lang="it-IT" sz="1800" dirty="0" smtClean="0"/>
              <a:t> e </a:t>
            </a:r>
            <a:r>
              <a:rPr lang="it-IT" sz="1800" i="1" dirty="0" err="1" smtClean="0"/>
              <a:t>bodycopy</a:t>
            </a:r>
            <a:endParaRPr lang="it-IT" sz="1800" i="1" dirty="0" smtClean="0"/>
          </a:p>
          <a:p>
            <a:r>
              <a:rPr lang="it-IT" sz="1800" dirty="0" smtClean="0"/>
              <a:t>scrive i testi dei discorsi ufficiali di politici o imprenditori, redige comunicati stampa</a:t>
            </a:r>
          </a:p>
          <a:p>
            <a:r>
              <a:rPr lang="it-IT" sz="1800" dirty="0" smtClean="0"/>
              <a:t>inventa nomi per nuovi prodotti o produttori (</a:t>
            </a:r>
            <a:r>
              <a:rPr lang="it-IT" sz="1800" i="1" dirty="0" err="1" smtClean="0"/>
              <a:t>naming</a:t>
            </a:r>
            <a:r>
              <a:rPr lang="it-IT" sz="1800" dirty="0" smtClean="0"/>
              <a:t>)</a:t>
            </a:r>
          </a:p>
          <a:p>
            <a:r>
              <a:rPr lang="it-IT" sz="1800" dirty="0" smtClean="0"/>
              <a:t>scrive i testi di pubblicazioni varie come pieghevoli, monografie istituzionali o </a:t>
            </a:r>
            <a:r>
              <a:rPr lang="it-IT" sz="1800" b="1" i="1" dirty="0" smtClean="0"/>
              <a:t>di prodotto</a:t>
            </a:r>
          </a:p>
          <a:p>
            <a:r>
              <a:rPr lang="it-IT" sz="1800" dirty="0" smtClean="0"/>
              <a:t>scrive i dialoghi degli spot pubblicitari</a:t>
            </a:r>
          </a:p>
          <a:p>
            <a:pPr>
              <a:buNone/>
            </a:pPr>
            <a:endParaRPr lang="it-IT" sz="1400" b="1" dirty="0" smtClean="0"/>
          </a:p>
          <a:p>
            <a:pPr>
              <a:buNone/>
            </a:pPr>
            <a:r>
              <a:rPr lang="it-IT" sz="1400" b="1" i="1" dirty="0" smtClean="0"/>
              <a:t>“</a:t>
            </a:r>
            <a:r>
              <a:rPr lang="it-IT" sz="1400" i="1" dirty="0" smtClean="0"/>
              <a:t>In media la gente legge l'</a:t>
            </a:r>
            <a:r>
              <a:rPr lang="it-IT" sz="1400" i="1" dirty="0" err="1" smtClean="0"/>
              <a:t>headline</a:t>
            </a:r>
            <a:r>
              <a:rPr lang="it-IT" sz="1400" i="1" dirty="0" smtClean="0"/>
              <a:t> 5 volte più spesso che non la </a:t>
            </a:r>
            <a:r>
              <a:rPr lang="it-IT" sz="1400" i="1" dirty="0" err="1" smtClean="0"/>
              <a:t>bodycopy</a:t>
            </a:r>
            <a:r>
              <a:rPr lang="it-IT" sz="1400" i="1" dirty="0" smtClean="0"/>
              <a:t>. Quando hai scritto il tuo </a:t>
            </a:r>
            <a:r>
              <a:rPr lang="it-IT" sz="1400" i="1" dirty="0" err="1" smtClean="0"/>
              <a:t>headline</a:t>
            </a:r>
            <a:r>
              <a:rPr lang="it-IT" sz="1400" i="1" dirty="0" smtClean="0"/>
              <a:t> hai già speso 80 centesimi del tuo dollaro” - David </a:t>
            </a:r>
            <a:r>
              <a:rPr lang="it-IT" sz="1400" i="1" dirty="0" err="1" smtClean="0"/>
              <a:t>Ogilvy</a:t>
            </a:r>
            <a:endParaRPr lang="it-IT" sz="1800" i="1" dirty="0" smtClean="0"/>
          </a:p>
        </p:txBody>
      </p:sp>
      <p:pic>
        <p:nvPicPr>
          <p:cNvPr id="7" name="Picture 4" descr="http://www.benlocker.co.uk/wp-content/uploads/2010/01/Ogilvyjan231964.jpg"/>
          <p:cNvPicPr>
            <a:picLocks noChangeAspect="1" noChangeArrowheads="1"/>
          </p:cNvPicPr>
          <p:nvPr/>
        </p:nvPicPr>
        <p:blipFill>
          <a:blip r:embed="rId3" cstate="print"/>
          <a:srcRect/>
          <a:stretch>
            <a:fillRect/>
          </a:stretch>
        </p:blipFill>
        <p:spPr bwMode="auto">
          <a:xfrm>
            <a:off x="5652120" y="188640"/>
            <a:ext cx="3372601" cy="5867162"/>
          </a:xfrm>
          <a:prstGeom prst="rect">
            <a:avLst/>
          </a:prstGeom>
          <a:ln>
            <a:noFill/>
          </a:ln>
          <a:effectLst>
            <a:outerShdw blurRad="190500" algn="tl" rotWithShape="0">
              <a:srgbClr val="000000">
                <a:alpha val="70000"/>
              </a:srgbClr>
            </a:outerShdw>
          </a:effectLst>
        </p:spPr>
      </p:pic>
      <p:sp>
        <p:nvSpPr>
          <p:cNvPr id="8" name="CasellaDiTesto 7"/>
          <p:cNvSpPr txBox="1"/>
          <p:nvPr/>
        </p:nvSpPr>
        <p:spPr>
          <a:xfrm>
            <a:off x="5652120" y="6021288"/>
            <a:ext cx="3384376" cy="338554"/>
          </a:xfrm>
          <a:prstGeom prst="rect">
            <a:avLst/>
          </a:prstGeom>
          <a:noFill/>
        </p:spPr>
        <p:txBody>
          <a:bodyPr wrap="square" rtlCol="0">
            <a:spAutoFit/>
          </a:bodyPr>
          <a:lstStyle/>
          <a:p>
            <a:pPr algn="ctr"/>
            <a:r>
              <a:rPr lang="en-US" sz="1600" i="1" dirty="0" smtClean="0"/>
              <a:t>The Times, 23</a:t>
            </a:r>
            <a:r>
              <a:rPr lang="en-US" sz="1600" i="1" baseline="30000" dirty="0" smtClean="0"/>
              <a:t>rd</a:t>
            </a:r>
            <a:r>
              <a:rPr lang="en-US" sz="1600" i="1" dirty="0" smtClean="0"/>
              <a:t> January 1964</a:t>
            </a:r>
            <a:endParaRPr lang="it-IT" sz="1600" i="1" dirty="0"/>
          </a:p>
        </p:txBody>
      </p:sp>
      <p:pic>
        <p:nvPicPr>
          <p:cNvPr id="2053" name="Picture 5"/>
          <p:cNvPicPr>
            <a:picLocks noChangeAspect="1" noChangeArrowheads="1"/>
          </p:cNvPicPr>
          <p:nvPr/>
        </p:nvPicPr>
        <p:blipFill>
          <a:blip r:embed="rId4" cstate="print"/>
          <a:srcRect/>
          <a:stretch>
            <a:fillRect/>
          </a:stretch>
        </p:blipFill>
        <p:spPr bwMode="auto">
          <a:xfrm>
            <a:off x="4067944" y="2852936"/>
            <a:ext cx="4896544" cy="2778039"/>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0" fill="hold" nodeType="clickEffect">
                                  <p:stCondLst>
                                    <p:cond delay="0"/>
                                  </p:stCondLst>
                                  <p:childTnLst>
                                    <p:set>
                                      <p:cBhvr>
                                        <p:cTn id="12" dur="1" fill="hold">
                                          <p:stCondLst>
                                            <p:cond delay="0"/>
                                          </p:stCondLst>
                                        </p:cTn>
                                        <p:tgtEl>
                                          <p:spTgt spid="2053"/>
                                        </p:tgtEl>
                                        <p:attrNameLst>
                                          <p:attrName>style.visibility</p:attrName>
                                        </p:attrNameLst>
                                      </p:cBhvr>
                                      <p:to>
                                        <p:strVal val="visible"/>
                                      </p:to>
                                    </p:set>
                                    <p:anim calcmode="lin" valueType="num">
                                      <p:cBhvr>
                                        <p:cTn id="13" dur="500" fill="hold"/>
                                        <p:tgtEl>
                                          <p:spTgt spid="2053"/>
                                        </p:tgtEl>
                                        <p:attrNameLst>
                                          <p:attrName>ppt_w</p:attrName>
                                        </p:attrNameLst>
                                      </p:cBhvr>
                                      <p:tavLst>
                                        <p:tav tm="0">
                                          <p:val>
                                            <p:fltVal val="0"/>
                                          </p:val>
                                        </p:tav>
                                        <p:tav tm="100000">
                                          <p:val>
                                            <p:strVal val="#ppt_w"/>
                                          </p:val>
                                        </p:tav>
                                      </p:tavLst>
                                    </p:anim>
                                    <p:anim calcmode="lin" valueType="num">
                                      <p:cBhvr>
                                        <p:cTn id="14" dur="500" fill="hold"/>
                                        <p:tgtEl>
                                          <p:spTgt spid="2053"/>
                                        </p:tgtEl>
                                        <p:attrNameLst>
                                          <p:attrName>ppt_h</p:attrName>
                                        </p:attrNameLst>
                                      </p:cBhvr>
                                      <p:tavLst>
                                        <p:tav tm="0">
                                          <p:val>
                                            <p:fltVal val="0"/>
                                          </p:val>
                                        </p:tav>
                                        <p:tav tm="100000">
                                          <p:val>
                                            <p:strVal val="#ppt_h"/>
                                          </p:val>
                                        </p:tav>
                                      </p:tavLst>
                                    </p:anim>
                                    <p:animEffect transition="in" filter="fade">
                                      <p:cBhvr>
                                        <p:cTn id="15" dur="5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Web Copywriting</a:t>
            </a:r>
            <a:endParaRPr lang="it-IT" dirty="0"/>
          </a:p>
        </p:txBody>
      </p:sp>
      <p:sp>
        <p:nvSpPr>
          <p:cNvPr id="3" name="Segnaposto contenuto 2"/>
          <p:cNvSpPr>
            <a:spLocks noGrp="1"/>
          </p:cNvSpPr>
          <p:nvPr>
            <p:ph idx="1"/>
          </p:nvPr>
        </p:nvSpPr>
        <p:spPr>
          <a:xfrm>
            <a:off x="457200" y="1340768"/>
            <a:ext cx="4042792" cy="4824536"/>
          </a:xfrm>
        </p:spPr>
        <p:txBody>
          <a:bodyPr>
            <a:normAutofit/>
          </a:bodyPr>
          <a:lstStyle/>
          <a:p>
            <a:pPr>
              <a:buNone/>
            </a:pPr>
            <a:r>
              <a:rPr lang="it-IT" sz="2400" dirty="0" smtClean="0"/>
              <a:t>Caratteristiche</a:t>
            </a:r>
          </a:p>
          <a:p>
            <a:r>
              <a:rPr lang="it-IT" sz="2000" dirty="0" smtClean="0"/>
              <a:t>Conoscenza ed uso linguistico + lessico settoriale</a:t>
            </a:r>
          </a:p>
          <a:p>
            <a:r>
              <a:rPr lang="it-IT" sz="2000" dirty="0" smtClean="0"/>
              <a:t>Tecniche e stili di scrittura </a:t>
            </a:r>
          </a:p>
          <a:p>
            <a:r>
              <a:rPr lang="it-IT" sz="2000" dirty="0" smtClean="0"/>
              <a:t>Modulazione rispetto al </a:t>
            </a:r>
            <a:r>
              <a:rPr lang="it-IT" sz="2000" b="1" i="1" dirty="0" smtClean="0"/>
              <a:t>medium</a:t>
            </a:r>
          </a:p>
          <a:p>
            <a:r>
              <a:rPr lang="it-IT" sz="2000" dirty="0" smtClean="0"/>
              <a:t>Formazione culturale (e.g. umanesimo &amp; innovazione)</a:t>
            </a:r>
          </a:p>
          <a:p>
            <a:r>
              <a:rPr lang="it-IT" sz="2000" dirty="0" smtClean="0"/>
              <a:t>Creatività, stile</a:t>
            </a:r>
          </a:p>
          <a:p>
            <a:r>
              <a:rPr lang="it-IT" sz="2000" dirty="0" smtClean="0"/>
              <a:t>Conoscenza della società e dello </a:t>
            </a:r>
            <a:r>
              <a:rPr lang="it-IT" sz="2000" b="1" i="1" dirty="0" smtClean="0"/>
              <a:t>Zeitgeist</a:t>
            </a:r>
          </a:p>
          <a:p>
            <a:endParaRPr lang="it-IT" sz="2400" dirty="0" smtClean="0"/>
          </a:p>
          <a:p>
            <a:endParaRPr lang="it-IT" sz="2400" dirty="0"/>
          </a:p>
        </p:txBody>
      </p:sp>
      <p:sp>
        <p:nvSpPr>
          <p:cNvPr id="6" name="CasellaDiTesto 5"/>
          <p:cNvSpPr txBox="1"/>
          <p:nvPr/>
        </p:nvSpPr>
        <p:spPr>
          <a:xfrm>
            <a:off x="4139952" y="5733256"/>
            <a:ext cx="4896544" cy="461665"/>
          </a:xfrm>
          <a:prstGeom prst="rect">
            <a:avLst/>
          </a:prstGeom>
          <a:noFill/>
        </p:spPr>
        <p:txBody>
          <a:bodyPr wrap="square" rtlCol="0">
            <a:spAutoFit/>
          </a:bodyPr>
          <a:lstStyle/>
          <a:p>
            <a:pPr algn="ctr"/>
            <a:r>
              <a:rPr lang="en-US" sz="1200" i="1" dirty="0" smtClean="0"/>
              <a:t>http://www.seoconsult.com/seoblog/seo-copywriting/skills-needed-to-succeed-as-an-seo-copywriter.html</a:t>
            </a:r>
            <a:endParaRPr lang="it-IT" sz="1200" i="1" dirty="0"/>
          </a:p>
        </p:txBody>
      </p:sp>
      <p:pic>
        <p:nvPicPr>
          <p:cNvPr id="13314" name="Picture 2" descr="SEO copywriter"/>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4049267" y="1340768"/>
            <a:ext cx="5094734" cy="4392487"/>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Multimedia &amp; Ipertesti</a:t>
            </a:r>
            <a:endParaRPr lang="it-IT" dirty="0"/>
          </a:p>
        </p:txBody>
      </p:sp>
      <p:sp>
        <p:nvSpPr>
          <p:cNvPr id="3" name="Segnaposto contenuto 2"/>
          <p:cNvSpPr>
            <a:spLocks noGrp="1"/>
          </p:cNvSpPr>
          <p:nvPr>
            <p:ph idx="1"/>
          </p:nvPr>
        </p:nvSpPr>
        <p:spPr>
          <a:xfrm>
            <a:off x="467544" y="1340768"/>
            <a:ext cx="8208912" cy="4824536"/>
          </a:xfrm>
        </p:spPr>
        <p:txBody>
          <a:bodyPr>
            <a:normAutofit fontScale="85000" lnSpcReduction="10000"/>
          </a:bodyPr>
          <a:lstStyle/>
          <a:p>
            <a:r>
              <a:rPr lang="en-US" dirty="0" smtClean="0"/>
              <a:t>“Multimedia is any combination of text, graphic art, sound, animation, and video that is delivered by computer.”</a:t>
            </a:r>
          </a:p>
          <a:p>
            <a:r>
              <a:rPr lang="en-US" dirty="0" smtClean="0"/>
              <a:t>“When you allow the user – the viewer of the project – to control what and when these elements are delivered, it is </a:t>
            </a:r>
            <a:r>
              <a:rPr lang="en-US" i="1" dirty="0" smtClean="0"/>
              <a:t>interactive multimedia</a:t>
            </a:r>
            <a:r>
              <a:rPr lang="en-US" dirty="0" smtClean="0"/>
              <a:t>.”</a:t>
            </a:r>
          </a:p>
          <a:p>
            <a:r>
              <a:rPr lang="en-US" dirty="0" smtClean="0"/>
              <a:t>“When you provide a structure of linked elements through which the user can navigate, interactive multimedia becomes </a:t>
            </a:r>
            <a:r>
              <a:rPr lang="en-US" i="1" dirty="0" smtClean="0"/>
              <a:t>hypermedia</a:t>
            </a:r>
            <a:r>
              <a:rPr lang="en-US" dirty="0" smtClean="0"/>
              <a:t>.”</a:t>
            </a:r>
          </a:p>
          <a:p>
            <a:pPr>
              <a:buNone/>
            </a:pPr>
            <a:r>
              <a:rPr lang="en-US" sz="2200" dirty="0" smtClean="0"/>
              <a:t/>
            </a:r>
            <a:br>
              <a:rPr lang="en-US" sz="2200" dirty="0" smtClean="0"/>
            </a:br>
            <a:r>
              <a:rPr lang="en-US" sz="2200" dirty="0" err="1" smtClean="0"/>
              <a:t>T.Vaughan</a:t>
            </a:r>
            <a:r>
              <a:rPr lang="en-US" sz="2200" dirty="0" smtClean="0"/>
              <a:t>, 1993, </a:t>
            </a:r>
            <a:r>
              <a:rPr lang="en-US" sz="2200" i="1" dirty="0" smtClean="0"/>
              <a:t>Multimedia: Making It Work</a:t>
            </a:r>
            <a:endParaRPr lang="it-IT" sz="2200" i="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Multimedia &amp; Ipertesti</a:t>
            </a:r>
            <a:endParaRPr lang="it-IT" dirty="0"/>
          </a:p>
        </p:txBody>
      </p:sp>
      <p:pic>
        <p:nvPicPr>
          <p:cNvPr id="18436" name="Picture 4" descr="http://facultyweb.cortland.edu/connellm/cap100web/Unit7/Images/DynamicMedia/Hypertext.jpg"/>
          <p:cNvPicPr>
            <a:picLocks noChangeAspect="1" noChangeArrowheads="1"/>
          </p:cNvPicPr>
          <p:nvPr/>
        </p:nvPicPr>
        <p:blipFill>
          <a:blip r:embed="rId2" cstate="print"/>
          <a:srcRect/>
          <a:stretch>
            <a:fillRect/>
          </a:stretch>
        </p:blipFill>
        <p:spPr bwMode="auto">
          <a:xfrm>
            <a:off x="4932040" y="1484784"/>
            <a:ext cx="4011625" cy="3096344"/>
          </a:xfrm>
          <a:prstGeom prst="rect">
            <a:avLst/>
          </a:prstGeom>
          <a:noFill/>
        </p:spPr>
      </p:pic>
      <p:sp>
        <p:nvSpPr>
          <p:cNvPr id="7" name="Segnaposto contenuto 2"/>
          <p:cNvSpPr txBox="1">
            <a:spLocks/>
          </p:cNvSpPr>
          <p:nvPr/>
        </p:nvSpPr>
        <p:spPr>
          <a:xfrm>
            <a:off x="467544" y="1340768"/>
            <a:ext cx="4536504" cy="3384376"/>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sz="2200" b="0" i="0" u="none" strike="noStrike" kern="1200" cap="none" spc="0" normalizeH="0" baseline="0" noProof="0" dirty="0" smtClean="0">
                <a:ln>
                  <a:noFill/>
                </a:ln>
                <a:solidFill>
                  <a:srgbClr val="1F4800"/>
                </a:solidFill>
                <a:effectLst/>
                <a:uLnTx/>
                <a:uFillTx/>
                <a:latin typeface="+mn-lt"/>
                <a:ea typeface="+mn-ea"/>
                <a:cs typeface="+mn-cs"/>
              </a:rPr>
              <a:t>“Hypertext is text displayed on a computer display or other electronic device with references (hyperlinks) to other text that the reader can immediately access, usually by a mouse click, </a:t>
            </a:r>
            <a:r>
              <a:rPr kumimoji="0" lang="en-US" sz="2200" b="0" i="0" u="none" strike="noStrike" kern="1200" cap="none" spc="0" normalizeH="0" baseline="0" noProof="0" dirty="0" err="1" smtClean="0">
                <a:ln>
                  <a:noFill/>
                </a:ln>
                <a:solidFill>
                  <a:srgbClr val="1F4800"/>
                </a:solidFill>
                <a:effectLst/>
                <a:uLnTx/>
                <a:uFillTx/>
                <a:latin typeface="+mn-lt"/>
                <a:ea typeface="+mn-ea"/>
                <a:cs typeface="+mn-cs"/>
              </a:rPr>
              <a:t>keypress</a:t>
            </a:r>
            <a:r>
              <a:rPr kumimoji="0" lang="en-US" sz="2200" b="0" i="0" u="none" strike="noStrike" kern="1200" cap="none" spc="0" normalizeH="0" baseline="0" noProof="0" dirty="0" smtClean="0">
                <a:ln>
                  <a:noFill/>
                </a:ln>
                <a:solidFill>
                  <a:srgbClr val="1F4800"/>
                </a:solidFill>
                <a:effectLst/>
                <a:uLnTx/>
                <a:uFillTx/>
                <a:latin typeface="+mn-lt"/>
                <a:ea typeface="+mn-ea"/>
                <a:cs typeface="+mn-cs"/>
              </a:rPr>
              <a:t> sequence or by touching the screen.”</a:t>
            </a:r>
            <a:endParaRPr kumimoji="0" lang="it-IT" sz="2200" b="0" i="0" u="none" strike="noStrike" kern="1200" cap="none" spc="0" normalizeH="0" baseline="0" noProof="0" dirty="0">
              <a:ln>
                <a:noFill/>
              </a:ln>
              <a:solidFill>
                <a:srgbClr val="1F4800"/>
              </a:solidFill>
              <a:effectLst/>
              <a:uLnTx/>
              <a:uFillTx/>
              <a:latin typeface="+mn-lt"/>
              <a:ea typeface="+mn-ea"/>
              <a:cs typeface="+mn-cs"/>
            </a:endParaRPr>
          </a:p>
        </p:txBody>
      </p:sp>
      <p:sp>
        <p:nvSpPr>
          <p:cNvPr id="9" name="Segnaposto contenuto 2"/>
          <p:cNvSpPr>
            <a:spLocks noGrp="1"/>
          </p:cNvSpPr>
          <p:nvPr>
            <p:ph idx="1"/>
          </p:nvPr>
        </p:nvSpPr>
        <p:spPr>
          <a:xfrm>
            <a:off x="467544" y="4797152"/>
            <a:ext cx="6552728" cy="1872208"/>
          </a:xfrm>
        </p:spPr>
        <p:txBody>
          <a:bodyPr>
            <a:noAutofit/>
          </a:bodyPr>
          <a:lstStyle/>
          <a:p>
            <a:pPr>
              <a:buNone/>
            </a:pPr>
            <a:r>
              <a:rPr lang="en-US" sz="2200" dirty="0" smtClean="0"/>
              <a:t>“Multimedia represents the convergence of text, pictures, video and sound into a single form. The power of multimedia and the Internet lies in the way in which information is linked.”</a:t>
            </a:r>
            <a:endParaRPr lang="it-IT" sz="22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Multimedia &amp; Ipertesti</a:t>
            </a:r>
            <a:endParaRPr lang="it-IT" dirty="0"/>
          </a:p>
        </p:txBody>
      </p:sp>
      <p:sp>
        <p:nvSpPr>
          <p:cNvPr id="3" name="Segnaposto contenuto 2"/>
          <p:cNvSpPr>
            <a:spLocks noGrp="1"/>
          </p:cNvSpPr>
          <p:nvPr>
            <p:ph idx="1"/>
          </p:nvPr>
        </p:nvSpPr>
        <p:spPr>
          <a:xfrm>
            <a:off x="457200" y="1340768"/>
            <a:ext cx="5266928" cy="4824536"/>
          </a:xfrm>
        </p:spPr>
        <p:txBody>
          <a:bodyPr>
            <a:noAutofit/>
          </a:bodyPr>
          <a:lstStyle/>
          <a:p>
            <a:pPr>
              <a:buNone/>
            </a:pPr>
            <a:r>
              <a:rPr lang="it-IT" sz="2400" dirty="0" smtClean="0"/>
              <a:t>Multimedia nel settore creativo</a:t>
            </a:r>
            <a:r>
              <a:rPr lang="en-US" sz="2400" dirty="0" smtClean="0"/>
              <a:t>:</a:t>
            </a:r>
          </a:p>
          <a:p>
            <a:r>
              <a:rPr lang="en-US" sz="2000" dirty="0" smtClean="0"/>
              <a:t>“Creative industries use multimedia for a variety of purposes ranging from fine arts, to entertainment, to </a:t>
            </a:r>
            <a:r>
              <a:rPr lang="en-US" sz="2000" i="1" dirty="0" smtClean="0"/>
              <a:t>commercial art</a:t>
            </a:r>
            <a:r>
              <a:rPr lang="en-US" sz="2000" dirty="0" smtClean="0"/>
              <a:t>, to journalism, to media and software services” </a:t>
            </a:r>
          </a:p>
          <a:p>
            <a:pPr>
              <a:buNone/>
            </a:pPr>
            <a:r>
              <a:rPr lang="it-IT" sz="2400" dirty="0" smtClean="0"/>
              <a:t>Applicazioni in ambito pubblicitario</a:t>
            </a:r>
            <a:r>
              <a:rPr lang="en-US" sz="2400" dirty="0" smtClean="0"/>
              <a:t>:</a:t>
            </a:r>
          </a:p>
          <a:p>
            <a:r>
              <a:rPr lang="en-US" sz="2000" dirty="0" smtClean="0"/>
              <a:t>“Exciting presentations are used to grab and keep attention in advertising. Business to business, and interoffice communications are often developed by creative services firms for advanced multimedia presentations beyond simple slide shows to sell ideas or liven-up training.”</a:t>
            </a:r>
          </a:p>
        </p:txBody>
      </p:sp>
      <p:pic>
        <p:nvPicPr>
          <p:cNvPr id="4" name="Picture 2" descr="http://behance.vo.llnwd.net/profiles11/655877/projects/5069263/6cf070bea48f31dc9509b8098a48ec3d.jpg"/>
          <p:cNvPicPr>
            <a:picLocks noChangeAspect="1" noChangeArrowheads="1"/>
          </p:cNvPicPr>
          <p:nvPr/>
        </p:nvPicPr>
        <p:blipFill>
          <a:blip r:embed="rId2" cstate="print"/>
          <a:srcRect l="20046" t="2054" r="20621" b="2558"/>
          <a:stretch>
            <a:fillRect/>
          </a:stretch>
        </p:blipFill>
        <p:spPr bwMode="auto">
          <a:xfrm>
            <a:off x="5753100" y="1362075"/>
            <a:ext cx="3390900" cy="4333875"/>
          </a:xfrm>
          <a:prstGeom prst="rect">
            <a:avLst/>
          </a:prstGeom>
          <a:noFill/>
        </p:spPr>
      </p:pic>
      <p:sp>
        <p:nvSpPr>
          <p:cNvPr id="5" name="CasellaDiTesto 4"/>
          <p:cNvSpPr txBox="1"/>
          <p:nvPr/>
        </p:nvSpPr>
        <p:spPr>
          <a:xfrm>
            <a:off x="5796136" y="5805264"/>
            <a:ext cx="3240360" cy="461665"/>
          </a:xfrm>
          <a:prstGeom prst="rect">
            <a:avLst/>
          </a:prstGeom>
          <a:noFill/>
        </p:spPr>
        <p:txBody>
          <a:bodyPr wrap="square" rtlCol="0">
            <a:spAutoFit/>
          </a:bodyPr>
          <a:lstStyle/>
          <a:p>
            <a:r>
              <a:rPr lang="it-IT" sz="1200" dirty="0" smtClean="0"/>
              <a:t>http://www.behance.net/</a:t>
            </a:r>
            <a:r>
              <a:rPr lang="it-IT" sz="1200" dirty="0" err="1" smtClean="0"/>
              <a:t>gallery</a:t>
            </a:r>
            <a:r>
              <a:rPr lang="it-IT" sz="1200" dirty="0" smtClean="0"/>
              <a:t>/</a:t>
            </a:r>
            <a:r>
              <a:rPr lang="it-IT" sz="1200" dirty="0" err="1" smtClean="0"/>
              <a:t>Erikson-Multimedia-Newsletter</a:t>
            </a:r>
            <a:r>
              <a:rPr lang="it-IT" sz="1200" dirty="0" smtClean="0"/>
              <a:t>/5069263</a:t>
            </a:r>
            <a:endParaRPr lang="it-IT" sz="12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Competenze del web copywriter</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Umanistiche</a:t>
            </a:r>
          </a:p>
          <a:p>
            <a:pPr lvl="1">
              <a:buFont typeface="Arial" pitchFamily="34" charset="0"/>
              <a:buChar char="•"/>
            </a:pPr>
            <a:r>
              <a:rPr lang="it-IT" dirty="0" smtClean="0"/>
              <a:t>“Sapere”</a:t>
            </a:r>
          </a:p>
          <a:p>
            <a:pPr lvl="2"/>
            <a:r>
              <a:rPr lang="it-IT" dirty="0" smtClean="0"/>
              <a:t>Conoscenza della lingua: grammatica + lessico</a:t>
            </a:r>
          </a:p>
          <a:p>
            <a:pPr lvl="2"/>
            <a:r>
              <a:rPr lang="it-IT" dirty="0" smtClean="0"/>
              <a:t>Conoscenza dell’ambito applicativo (e.g. cultura)</a:t>
            </a:r>
          </a:p>
          <a:p>
            <a:pPr lvl="2"/>
            <a:r>
              <a:rPr lang="it-IT" dirty="0" smtClean="0"/>
              <a:t>Conoscenza del target (utenti) e degli obiettivi</a:t>
            </a:r>
          </a:p>
          <a:p>
            <a:pPr lvl="1">
              <a:buFont typeface="Arial" pitchFamily="34" charset="0"/>
              <a:buChar char="•"/>
            </a:pPr>
            <a:r>
              <a:rPr lang="it-IT" dirty="0" smtClean="0"/>
              <a:t>“Saper fare”</a:t>
            </a:r>
          </a:p>
          <a:p>
            <a:pPr lvl="2"/>
            <a:r>
              <a:rPr lang="it-IT" dirty="0" smtClean="0"/>
              <a:t>Creazione di contenuti</a:t>
            </a:r>
          </a:p>
          <a:p>
            <a:pPr lvl="2"/>
            <a:r>
              <a:rPr lang="it-IT" dirty="0" smtClean="0"/>
              <a:t>Utilizzo delle tecniche di scrittura</a:t>
            </a:r>
          </a:p>
          <a:p>
            <a:pPr lvl="2"/>
            <a:r>
              <a:rPr lang="it-IT" dirty="0" smtClean="0"/>
              <a:t>Dominare gli strumenti del medium  </a:t>
            </a:r>
          </a:p>
          <a:p>
            <a:pPr lvl="1">
              <a:buFont typeface="Arial" pitchFamily="34" charset="0"/>
              <a:buChar char="•"/>
            </a:pPr>
            <a:r>
              <a:rPr lang="it-IT" dirty="0" smtClean="0"/>
              <a:t>“Saper essere”</a:t>
            </a:r>
          </a:p>
          <a:p>
            <a:pPr lvl="2"/>
            <a:r>
              <a:rPr lang="it-IT" dirty="0" smtClean="0"/>
              <a:t>Creativi</a:t>
            </a:r>
          </a:p>
          <a:p>
            <a:pPr lvl="2"/>
            <a:r>
              <a:rPr lang="it-IT" dirty="0" smtClean="0"/>
              <a:t>Orientati al marketing</a:t>
            </a:r>
          </a:p>
          <a:p>
            <a:pPr lvl="2"/>
            <a:r>
              <a:rPr lang="it-IT" dirty="0" smtClean="0"/>
              <a:t>Accattivanti (</a:t>
            </a:r>
            <a:r>
              <a:rPr lang="it-IT" dirty="0" err="1" smtClean="0"/>
              <a:t>=</a:t>
            </a:r>
            <a:r>
              <a:rPr lang="it-IT" i="1" dirty="0" err="1" smtClean="0"/>
              <a:t>confidence</a:t>
            </a:r>
            <a:r>
              <a:rPr lang="it-IT" i="1" dirty="0" smtClean="0"/>
              <a:t> + </a:t>
            </a:r>
            <a:r>
              <a:rPr lang="it-IT" i="1" dirty="0" err="1" smtClean="0"/>
              <a:t>passion</a:t>
            </a:r>
            <a:r>
              <a:rPr lang="it-IT" i="1" dirty="0" smtClean="0"/>
              <a:t> + </a:t>
            </a:r>
            <a:r>
              <a:rPr lang="it-IT" i="1" dirty="0" err="1" smtClean="0"/>
              <a:t>flair</a:t>
            </a:r>
            <a:r>
              <a:rPr lang="it-IT" dirty="0" smtClean="0"/>
              <a:t>)</a:t>
            </a:r>
            <a:endParaRPr lang="it-IT"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Competenze del web copywriter</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Tecniche e progettuali</a:t>
            </a:r>
          </a:p>
          <a:p>
            <a:pPr lvl="1">
              <a:buFont typeface="Arial" pitchFamily="34" charset="0"/>
              <a:buChar char="•"/>
            </a:pPr>
            <a:r>
              <a:rPr lang="it-IT" dirty="0" smtClean="0"/>
              <a:t>“Sapere”</a:t>
            </a:r>
          </a:p>
          <a:p>
            <a:pPr lvl="2"/>
            <a:r>
              <a:rPr lang="it-IT" dirty="0" smtClean="0"/>
              <a:t>Conoscenza dei linguaggi del web</a:t>
            </a:r>
          </a:p>
          <a:p>
            <a:pPr lvl="2"/>
            <a:r>
              <a:rPr lang="it-IT" dirty="0" smtClean="0"/>
              <a:t>Conoscenza degli ambienti operativi</a:t>
            </a:r>
          </a:p>
          <a:p>
            <a:pPr lvl="2"/>
            <a:r>
              <a:rPr lang="it-IT" dirty="0" smtClean="0"/>
              <a:t>Conoscenza dei flussi produttivi/redazionali</a:t>
            </a:r>
          </a:p>
          <a:p>
            <a:pPr lvl="1">
              <a:buFont typeface="Arial" pitchFamily="34" charset="0"/>
              <a:buChar char="•"/>
            </a:pPr>
            <a:r>
              <a:rPr lang="it-IT" dirty="0" smtClean="0"/>
              <a:t>“Saper fare”</a:t>
            </a:r>
          </a:p>
          <a:p>
            <a:pPr lvl="2"/>
            <a:r>
              <a:rPr lang="it-IT" dirty="0" smtClean="0"/>
              <a:t>Trasformare </a:t>
            </a:r>
            <a:r>
              <a:rPr lang="it-IT" dirty="0" err="1" smtClean="0"/>
              <a:t>concept</a:t>
            </a:r>
            <a:r>
              <a:rPr lang="it-IT" dirty="0" smtClean="0"/>
              <a:t> in prodotti</a:t>
            </a:r>
          </a:p>
          <a:p>
            <a:pPr lvl="2"/>
            <a:r>
              <a:rPr lang="it-IT" dirty="0" smtClean="0"/>
              <a:t>Organizzare e collegare i contenuti</a:t>
            </a:r>
          </a:p>
          <a:p>
            <a:pPr lvl="2"/>
            <a:r>
              <a:rPr lang="it-IT" dirty="0" smtClean="0"/>
              <a:t>Utilizzare diversi </a:t>
            </a:r>
            <a:r>
              <a:rPr lang="it-IT" i="1" dirty="0" err="1" smtClean="0"/>
              <a:t>presentation</a:t>
            </a:r>
            <a:r>
              <a:rPr lang="it-IT" i="1" dirty="0" smtClean="0"/>
              <a:t> </a:t>
            </a:r>
            <a:r>
              <a:rPr lang="it-IT" i="1" dirty="0" err="1" smtClean="0"/>
              <a:t>styles</a:t>
            </a:r>
            <a:endParaRPr lang="it-IT" i="1" dirty="0" smtClean="0"/>
          </a:p>
          <a:p>
            <a:pPr lvl="1">
              <a:buFont typeface="Arial" pitchFamily="34" charset="0"/>
              <a:buChar char="•"/>
            </a:pPr>
            <a:r>
              <a:rPr lang="it-IT" dirty="0" smtClean="0"/>
              <a:t>“Saper essere”</a:t>
            </a:r>
          </a:p>
          <a:p>
            <a:pPr lvl="2"/>
            <a:r>
              <a:rPr lang="it-IT" dirty="0" smtClean="0"/>
              <a:t>Organizzati</a:t>
            </a:r>
          </a:p>
          <a:p>
            <a:pPr lvl="2"/>
            <a:r>
              <a:rPr lang="it-IT" dirty="0" smtClean="0"/>
              <a:t>Pronti al cambiamento</a:t>
            </a:r>
          </a:p>
          <a:p>
            <a:pPr lvl="2"/>
            <a:r>
              <a:rPr lang="it-IT" dirty="0" err="1" smtClean="0"/>
              <a:t>Team-players</a:t>
            </a:r>
            <a:r>
              <a:rPr lang="it-IT" dirty="0" smtClean="0"/>
              <a:t> (flessibili + comunicativi + socievoli)</a:t>
            </a:r>
            <a:endParaRPr lang="it-IT"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Competenze del web copywriter</a:t>
            </a:r>
            <a:endParaRPr lang="it-IT" dirty="0"/>
          </a:p>
        </p:txBody>
      </p:sp>
      <p:sp>
        <p:nvSpPr>
          <p:cNvPr id="3" name="Segnaposto contenuto 2"/>
          <p:cNvSpPr>
            <a:spLocks noGrp="1"/>
          </p:cNvSpPr>
          <p:nvPr>
            <p:ph idx="1"/>
          </p:nvPr>
        </p:nvSpPr>
        <p:spPr>
          <a:xfrm>
            <a:off x="457200" y="1340768"/>
            <a:ext cx="8229600" cy="1080120"/>
          </a:xfrm>
        </p:spPr>
        <p:txBody>
          <a:bodyPr>
            <a:normAutofit fontScale="92500"/>
          </a:bodyPr>
          <a:lstStyle/>
          <a:p>
            <a:pPr>
              <a:buNone/>
            </a:pPr>
            <a:r>
              <a:rPr lang="it-IT" dirty="0" smtClean="0"/>
              <a:t>Il buon copywriter non attinge solo alla propria intelligenza, ma a quella collettiva</a:t>
            </a:r>
            <a:endParaRPr lang="it-IT" dirty="0"/>
          </a:p>
        </p:txBody>
      </p:sp>
      <p:pic>
        <p:nvPicPr>
          <p:cNvPr id="19458" name="Picture 2" descr="http://www.digitaltrends.com/wp-content/uploads/2013/03/goodreads.jpg"/>
          <p:cNvPicPr>
            <a:picLocks noChangeAspect="1" noChangeArrowheads="1"/>
          </p:cNvPicPr>
          <p:nvPr/>
        </p:nvPicPr>
        <p:blipFill>
          <a:blip r:embed="rId2" cstate="print"/>
          <a:srcRect/>
          <a:stretch>
            <a:fillRect/>
          </a:stretch>
        </p:blipFill>
        <p:spPr bwMode="auto">
          <a:xfrm>
            <a:off x="755576" y="2560661"/>
            <a:ext cx="7620000" cy="3676651"/>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Riflessioni sulla rete...</a:t>
            </a:r>
            <a:endParaRPr lang="it-IT" dirty="0"/>
          </a:p>
        </p:txBody>
      </p:sp>
      <p:sp>
        <p:nvSpPr>
          <p:cNvPr id="4" name="Rectangle 1"/>
          <p:cNvSpPr>
            <a:spLocks noGrp="1" noChangeArrowheads="1"/>
          </p:cNvSpPr>
          <p:nvPr>
            <p:ph idx="1"/>
          </p:nvPr>
        </p:nvSpPr>
        <p:spPr>
          <a:ln/>
        </p:spPr>
        <p:txBody>
          <a:bodyPr lIns="90000" tIns="46800" rIns="90000" bIns="46800" anchor="t">
            <a:normAutofit fontScale="92500" lnSpcReduction="20000"/>
          </a:bodyPr>
          <a:lstStyle/>
          <a:p>
            <a:pPr marL="338138" indent="-336550">
              <a:lnSpc>
                <a:spcPct val="94000"/>
              </a:lnSpc>
              <a:spcBef>
                <a:spcPts val="700"/>
              </a:spcBef>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it-IT" sz="2800" dirty="0" smtClean="0"/>
              <a:t>“La cultura di rete non è ancora consolidata, le sue potenzialità tecniche sono ancora allo stadio iniziale, la sua crescita non è ancora terminata. Si è ancora in tempo per riflettere collettivamente e tentare di dare forma al corso degli eventi”</a:t>
            </a:r>
          </a:p>
          <a:p>
            <a:pPr marL="338138" indent="-336550">
              <a:lnSpc>
                <a:spcPct val="94000"/>
              </a:lnSpc>
              <a:spcBef>
                <a:spcPts val="800"/>
              </a:spcBef>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it-IT" sz="2800" dirty="0" smtClean="0"/>
          </a:p>
          <a:p>
            <a:pPr marL="338138" indent="-336550">
              <a:lnSpc>
                <a:spcPct val="94000"/>
              </a:lnSpc>
              <a:spcBef>
                <a:spcPts val="800"/>
              </a:spcBef>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it-IT" sz="2800" dirty="0" smtClean="0"/>
              <a:t>“Le </a:t>
            </a:r>
            <a:r>
              <a:rPr lang="it-IT" sz="2800" i="1" dirty="0" smtClean="0"/>
              <a:t>autostrade dell’informazione</a:t>
            </a:r>
            <a:r>
              <a:rPr lang="it-IT" sz="2800" dirty="0" smtClean="0"/>
              <a:t>, e la </a:t>
            </a:r>
            <a:r>
              <a:rPr lang="it-IT" sz="2800" i="1" dirty="0" smtClean="0"/>
              <a:t>multimedialità</a:t>
            </a:r>
            <a:r>
              <a:rPr lang="it-IT" sz="3000" dirty="0" smtClean="0"/>
              <a:t> </a:t>
            </a:r>
            <a:r>
              <a:rPr lang="it-IT" sz="2800" dirty="0" smtClean="0"/>
              <a:t>sono destinate a convergere in una super-televisione? Fanno presagire la vittoria finale del consumismo e dello spettacolo? Aumenterà il divario tra ricchi e poveri, tra esclusi e collegati? Effettivamente è uno dei futuri possibili.</a:t>
            </a:r>
            <a:r>
              <a:rPr lang="it-IT" dirty="0" smtClean="0"/>
              <a:t>”</a:t>
            </a:r>
            <a:endParaRPr lang="it-IT" sz="3200" dirty="0" smtClean="0"/>
          </a:p>
          <a:p>
            <a:pPr marL="338138" indent="-336550" algn="just" hangingPunct="1">
              <a:lnSpc>
                <a:spcPct val="94000"/>
              </a:lnSpc>
              <a:spcBef>
                <a:spcPts val="400"/>
              </a:spcBef>
              <a:buClrTx/>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it-IT" sz="1600" dirty="0" smtClean="0"/>
          </a:p>
          <a:p>
            <a:pPr marL="338138" indent="-336550" algn="just" hangingPunct="1">
              <a:lnSpc>
                <a:spcPct val="94000"/>
              </a:lnSpc>
              <a:spcBef>
                <a:spcPts val="400"/>
              </a:spcBef>
              <a:buClrTx/>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it-IT" sz="1600" dirty="0" smtClean="0"/>
              <a:t>						(Pierre </a:t>
            </a:r>
            <a:r>
              <a:rPr lang="it-IT" sz="1600" dirty="0" err="1" smtClean="0"/>
              <a:t>Lévy</a:t>
            </a:r>
            <a:r>
              <a:rPr lang="it-IT" sz="1600" dirty="0" smtClean="0"/>
              <a:t>, L’intelligenza collettiva,1994 p.15)‏</a:t>
            </a:r>
            <a:endParaRPr lang="it-IT" sz="16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Riflessioni sulla rete...</a:t>
            </a:r>
            <a:endParaRPr lang="it-IT" dirty="0"/>
          </a:p>
        </p:txBody>
      </p:sp>
      <p:sp>
        <p:nvSpPr>
          <p:cNvPr id="3" name="Segnaposto contenuto 2"/>
          <p:cNvSpPr>
            <a:spLocks noGrp="1"/>
          </p:cNvSpPr>
          <p:nvPr>
            <p:ph idx="1"/>
          </p:nvPr>
        </p:nvSpPr>
        <p:spPr/>
        <p:txBody>
          <a:bodyPr/>
          <a:lstStyle/>
          <a:p>
            <a:pPr>
              <a:buNone/>
            </a:pPr>
            <a:r>
              <a:rPr lang="it-IT" sz="2600" dirty="0" smtClean="0"/>
              <a:t>“Ma se ci si rende conto in tempo della posta in gioco, i nuovi mezzi di creazione e comunicazione potrebbero rinnovare profondamente le modalità del legame sociale, nel senso di una maggiore solidarietà. “</a:t>
            </a:r>
          </a:p>
          <a:p>
            <a:pPr lvl="3">
              <a:buNone/>
            </a:pPr>
            <a:r>
              <a:rPr lang="it-IT" sz="1500" dirty="0" smtClean="0"/>
              <a:t>				Pierre </a:t>
            </a:r>
            <a:r>
              <a:rPr lang="it-IT" sz="1500" dirty="0" err="1" smtClean="0"/>
              <a:t>Lévy</a:t>
            </a:r>
            <a:r>
              <a:rPr lang="it-IT" sz="1500" dirty="0" smtClean="0"/>
              <a:t>, L’intelligenza collettiva, 1994 p.15</a:t>
            </a:r>
          </a:p>
          <a:p>
            <a:endParaRPr lang="it-IT"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fondamentali del web: http &amp; html</a:t>
            </a:r>
            <a:endParaRPr lang="it-IT" dirty="0"/>
          </a:p>
        </p:txBody>
      </p:sp>
      <p:sp>
        <p:nvSpPr>
          <p:cNvPr id="3" name="Segnaposto contenuto 2"/>
          <p:cNvSpPr>
            <a:spLocks noGrp="1"/>
          </p:cNvSpPr>
          <p:nvPr>
            <p:ph idx="1"/>
          </p:nvPr>
        </p:nvSpPr>
        <p:spPr/>
        <p:txBody>
          <a:bodyPr>
            <a:noAutofit/>
          </a:bodyPr>
          <a:lstStyle/>
          <a:p>
            <a:pPr>
              <a:buNone/>
            </a:pPr>
            <a:r>
              <a:rPr lang="it-IT" dirty="0" smtClean="0"/>
              <a:t>WWW: World Wide Web</a:t>
            </a:r>
          </a:p>
          <a:p>
            <a:r>
              <a:rPr lang="en-US" sz="2400" dirty="0" smtClean="0"/>
              <a:t>The most famous implementation of hypertext, first deployed in 1992 by Tim Berners-Lee (CERN)</a:t>
            </a:r>
          </a:p>
          <a:p>
            <a:r>
              <a:rPr lang="en-US" sz="2400" dirty="0" smtClean="0"/>
              <a:t>Tightly-related to the development of</a:t>
            </a:r>
          </a:p>
          <a:p>
            <a:pPr lvl="1">
              <a:buFont typeface="Arial" pitchFamily="34" charset="0"/>
              <a:buChar char="•"/>
            </a:pPr>
            <a:r>
              <a:rPr lang="en-US" sz="2000" dirty="0" smtClean="0"/>
              <a:t>Globally-unique resource identifier system known as Uniform Resource Locator (URL) / Uniform Resource Identifier (URI)</a:t>
            </a:r>
          </a:p>
          <a:p>
            <a:pPr lvl="1">
              <a:buFont typeface="Arial" pitchFamily="34" charset="0"/>
              <a:buChar char="•"/>
            </a:pPr>
            <a:r>
              <a:rPr lang="en-US" sz="2000" dirty="0" smtClean="0"/>
              <a:t>the HyperText Markup Language (HTML) publishing language</a:t>
            </a:r>
          </a:p>
          <a:p>
            <a:pPr lvl="1">
              <a:buFont typeface="Arial" pitchFamily="34" charset="0"/>
              <a:buChar char="•"/>
            </a:pPr>
            <a:r>
              <a:rPr lang="en-US" sz="2000" dirty="0" smtClean="0"/>
              <a:t>the Hypertext Transfer Protocol (HTTP)</a:t>
            </a:r>
          </a:p>
          <a:p>
            <a:r>
              <a:rPr lang="en-US" sz="2400" dirty="0" smtClean="0"/>
              <a:t>Web/Internet standards defined and maintained by</a:t>
            </a:r>
          </a:p>
          <a:p>
            <a:pPr lvl="1">
              <a:buFont typeface="Arial" pitchFamily="34" charset="0"/>
              <a:buChar char="•"/>
            </a:pPr>
            <a:r>
              <a:rPr lang="en-US" sz="2000" dirty="0" smtClean="0"/>
              <a:t>The World Wide Web Consortium (W3C, 1994)</a:t>
            </a:r>
          </a:p>
          <a:p>
            <a:pPr lvl="1">
              <a:buFont typeface="Arial" pitchFamily="34" charset="0"/>
              <a:buChar char="•"/>
            </a:pPr>
            <a:r>
              <a:rPr lang="en-US" sz="2000" dirty="0" smtClean="0"/>
              <a:t>The Internet Engineering Task Force (IETF, 1986)</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fondamentali del web: http &amp; html</a:t>
            </a:r>
            <a:endParaRPr lang="it-IT" dirty="0"/>
          </a:p>
        </p:txBody>
      </p:sp>
      <p:sp>
        <p:nvSpPr>
          <p:cNvPr id="3" name="Segnaposto contenuto 2"/>
          <p:cNvSpPr>
            <a:spLocks noGrp="1"/>
          </p:cNvSpPr>
          <p:nvPr>
            <p:ph idx="1"/>
          </p:nvPr>
        </p:nvSpPr>
        <p:spPr>
          <a:xfrm>
            <a:off x="457200" y="1340768"/>
            <a:ext cx="8229600" cy="1296144"/>
          </a:xfrm>
        </p:spPr>
        <p:txBody>
          <a:bodyPr>
            <a:normAutofit fontScale="62500" lnSpcReduction="20000"/>
          </a:bodyPr>
          <a:lstStyle/>
          <a:p>
            <a:pPr>
              <a:buNone/>
            </a:pPr>
            <a:r>
              <a:rPr lang="en-US" sz="4500" dirty="0" smtClean="0"/>
              <a:t>Internet and Client-Server Protocols</a:t>
            </a:r>
          </a:p>
          <a:p>
            <a:r>
              <a:rPr lang="en-US" sz="2900" dirty="0" smtClean="0"/>
              <a:t>TCP/IP: Transport Control Protocol/Internet Protocol (</a:t>
            </a:r>
            <a:r>
              <a:rPr lang="en-US" sz="2900" i="1" dirty="0" smtClean="0"/>
              <a:t>193.205.123.120</a:t>
            </a:r>
            <a:r>
              <a:rPr lang="en-US" sz="2900" dirty="0" smtClean="0"/>
              <a:t>)</a:t>
            </a:r>
          </a:p>
          <a:p>
            <a:r>
              <a:rPr lang="en-US" sz="2900" dirty="0" smtClean="0"/>
              <a:t>FTP: File Transfer Protocol (</a:t>
            </a:r>
            <a:r>
              <a:rPr lang="en-US" sz="2900" i="1" dirty="0" smtClean="0"/>
              <a:t>ftp://ftp.funet.fi</a:t>
            </a:r>
            <a:r>
              <a:rPr lang="en-US" sz="2900" dirty="0" smtClean="0"/>
              <a:t>)</a:t>
            </a:r>
          </a:p>
          <a:p>
            <a:r>
              <a:rPr lang="en-US" sz="2900" dirty="0" smtClean="0"/>
              <a:t>HTTP: HyperText Transfer Protocol  </a:t>
            </a:r>
            <a:r>
              <a:rPr lang="en-US" sz="2900" i="1" dirty="0" smtClean="0"/>
              <a:t>(http://www.unimc.it)</a:t>
            </a:r>
          </a:p>
          <a:p>
            <a:endParaRPr lang="en-US" sz="2400" dirty="0"/>
          </a:p>
        </p:txBody>
      </p:sp>
      <p:pic>
        <p:nvPicPr>
          <p:cNvPr id="23554" name="Picture 2" descr="http://www3.ntu.edu.sg/home/ehchua/programming/webprogramming/images/TheWeb.png"/>
          <p:cNvPicPr>
            <a:picLocks noChangeAspect="1" noChangeArrowheads="1"/>
          </p:cNvPicPr>
          <p:nvPr/>
        </p:nvPicPr>
        <p:blipFill>
          <a:blip r:embed="rId2" cstate="print"/>
          <a:srcRect/>
          <a:stretch>
            <a:fillRect/>
          </a:stretch>
        </p:blipFill>
        <p:spPr bwMode="auto">
          <a:xfrm>
            <a:off x="1403648" y="2780928"/>
            <a:ext cx="6410325" cy="3314700"/>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fondamentali del web: http &amp; html</a:t>
            </a:r>
            <a:endParaRPr lang="it-IT" dirty="0"/>
          </a:p>
        </p:txBody>
      </p:sp>
      <p:sp>
        <p:nvSpPr>
          <p:cNvPr id="4" name="Segnaposto contenuto 2"/>
          <p:cNvSpPr>
            <a:spLocks noGrp="1"/>
          </p:cNvSpPr>
          <p:nvPr>
            <p:ph idx="1"/>
          </p:nvPr>
        </p:nvSpPr>
        <p:spPr>
          <a:xfrm>
            <a:off x="457200" y="1340768"/>
            <a:ext cx="8363272" cy="4824536"/>
          </a:xfrm>
        </p:spPr>
        <p:txBody>
          <a:bodyPr>
            <a:normAutofit/>
          </a:bodyPr>
          <a:lstStyle/>
          <a:p>
            <a:pPr>
              <a:buNone/>
            </a:pPr>
            <a:r>
              <a:rPr lang="en-US" sz="2800" dirty="0" smtClean="0"/>
              <a:t>HyperText Markup Language</a:t>
            </a:r>
          </a:p>
          <a:p>
            <a:r>
              <a:rPr lang="en-US" sz="2400" dirty="0" smtClean="0"/>
              <a:t>1995: HTML 2.0 was published as IETF RFC 1866</a:t>
            </a:r>
          </a:p>
          <a:p>
            <a:r>
              <a:rPr lang="en-US" sz="2400" dirty="0" smtClean="0"/>
              <a:t>1997: HTML 4.0 was published as a W3C recommendation in three variations (Document Type Definition, DTD):</a:t>
            </a:r>
          </a:p>
          <a:p>
            <a:pPr lvl="1">
              <a:buFont typeface="Arial" pitchFamily="34" charset="0"/>
              <a:buChar char="•"/>
            </a:pPr>
            <a:r>
              <a:rPr lang="en-US" sz="1800" dirty="0" smtClean="0"/>
              <a:t>Strict, in which deprecated elements are forbidden</a:t>
            </a:r>
          </a:p>
          <a:p>
            <a:pPr lvl="1">
              <a:buFont typeface="Arial" pitchFamily="34" charset="0"/>
              <a:buChar char="•"/>
            </a:pPr>
            <a:r>
              <a:rPr lang="en-US" sz="1800" dirty="0" smtClean="0"/>
              <a:t>Transitional, in which deprecated elements are allowed</a:t>
            </a:r>
          </a:p>
          <a:p>
            <a:pPr lvl="1">
              <a:buFont typeface="Arial" pitchFamily="34" charset="0"/>
              <a:buChar char="•"/>
            </a:pPr>
            <a:r>
              <a:rPr lang="en-US" sz="1800" dirty="0" smtClean="0"/>
              <a:t>Frameset, in which mostly only frame related elements are allowed</a:t>
            </a:r>
          </a:p>
          <a:p>
            <a:r>
              <a:rPr lang="en-US" sz="2000" dirty="0" smtClean="0"/>
              <a:t>2008: HTML5 was published as a W3C Working Draft</a:t>
            </a:r>
          </a:p>
          <a:p>
            <a:pPr>
              <a:buNone/>
            </a:pPr>
            <a:r>
              <a:rPr lang="en-US" sz="2800" dirty="0" err="1" smtClean="0"/>
              <a:t>Separazione</a:t>
            </a:r>
            <a:r>
              <a:rPr lang="en-US" sz="2800" dirty="0" smtClean="0"/>
              <a:t> </a:t>
            </a:r>
            <a:r>
              <a:rPr lang="en-US" sz="2800" dirty="0" err="1" smtClean="0"/>
              <a:t>contenuto</a:t>
            </a:r>
            <a:r>
              <a:rPr lang="en-US" sz="2800" dirty="0" smtClean="0"/>
              <a:t>/</a:t>
            </a:r>
            <a:r>
              <a:rPr lang="en-US" sz="2800" dirty="0" err="1" smtClean="0"/>
              <a:t>presentazione</a:t>
            </a:r>
            <a:r>
              <a:rPr lang="en-US" sz="2800" dirty="0" smtClean="0"/>
              <a:t>/</a:t>
            </a:r>
            <a:r>
              <a:rPr lang="en-US" sz="2800" dirty="0" err="1" smtClean="0"/>
              <a:t>logica</a:t>
            </a:r>
            <a:endParaRPr lang="en-US" sz="2800" dirty="0" smtClean="0"/>
          </a:p>
          <a:p>
            <a:r>
              <a:rPr lang="en-US" sz="2400" dirty="0" smtClean="0"/>
              <a:t>Cascading Style-Sheet (CSS)</a:t>
            </a:r>
          </a:p>
          <a:p>
            <a:r>
              <a:rPr lang="en-US" sz="2400" dirty="0" err="1" smtClean="0"/>
              <a:t>Javascript</a:t>
            </a:r>
            <a:r>
              <a:rPr lang="en-US" sz="2400" dirty="0" smtClean="0"/>
              <a:t> (JS)</a:t>
            </a:r>
          </a:p>
          <a:p>
            <a:pPr lvl="1"/>
            <a:endParaRPr lang="en-US" sz="2000"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fondamentali del web: http &amp; html</a:t>
            </a:r>
            <a:endParaRPr lang="it-IT" dirty="0"/>
          </a:p>
        </p:txBody>
      </p:sp>
      <p:pic>
        <p:nvPicPr>
          <p:cNvPr id="25602" name="Picture 2" descr="http://www.htmlvalidator.com/png/screenshots/v120/automatically-fix-html.png"/>
          <p:cNvPicPr>
            <a:picLocks noChangeAspect="1" noChangeArrowheads="1"/>
          </p:cNvPicPr>
          <p:nvPr/>
        </p:nvPicPr>
        <p:blipFill>
          <a:blip r:embed="rId2" cstate="print"/>
          <a:srcRect/>
          <a:stretch>
            <a:fillRect/>
          </a:stretch>
        </p:blipFill>
        <p:spPr bwMode="auto">
          <a:xfrm>
            <a:off x="179512" y="188640"/>
            <a:ext cx="8817067" cy="6376005"/>
          </a:xfrm>
          <a:prstGeom prst="rect">
            <a:avLst/>
          </a:prstGeom>
          <a:noFill/>
        </p:spPr>
      </p:pic>
      <p:pic>
        <p:nvPicPr>
          <p:cNvPr id="3074" name="Picture 2" descr="http://www.nusphere.com/graphics/phped_56/css_code_navigator.png"/>
          <p:cNvPicPr>
            <a:picLocks noChangeAspect="1" noChangeArrowheads="1"/>
          </p:cNvPicPr>
          <p:nvPr/>
        </p:nvPicPr>
        <p:blipFill>
          <a:blip r:embed="rId3" cstate="print"/>
          <a:srcRect/>
          <a:stretch>
            <a:fillRect/>
          </a:stretch>
        </p:blipFill>
        <p:spPr bwMode="auto">
          <a:xfrm>
            <a:off x="179512" y="116632"/>
            <a:ext cx="8496944" cy="6349702"/>
          </a:xfrm>
          <a:prstGeom prst="rect">
            <a:avLst/>
          </a:prstGeom>
          <a:ln>
            <a:noFill/>
          </a:ln>
          <a:effectLst>
            <a:outerShdw blurRad="190500" algn="tl" rotWithShape="0">
              <a:srgbClr val="000000">
                <a:alpha val="70000"/>
              </a:srgbClr>
            </a:outerShdw>
          </a:effectLst>
        </p:spPr>
      </p:pic>
      <p:pic>
        <p:nvPicPr>
          <p:cNvPr id="3076" name="Picture 4" descr="http://img.brothersoft.com/screenshots/softimage/j/javascript_plus-39689-1.jpeg"/>
          <p:cNvPicPr>
            <a:picLocks noChangeAspect="1" noChangeArrowheads="1"/>
          </p:cNvPicPr>
          <p:nvPr/>
        </p:nvPicPr>
        <p:blipFill>
          <a:blip r:embed="rId4" cstate="print"/>
          <a:srcRect/>
          <a:stretch>
            <a:fillRect/>
          </a:stretch>
        </p:blipFill>
        <p:spPr bwMode="auto">
          <a:xfrm>
            <a:off x="611560" y="116632"/>
            <a:ext cx="7632848" cy="6329167"/>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 fill="hold"/>
                                        <p:tgtEl>
                                          <p:spTgt spid="3074"/>
                                        </p:tgtEl>
                                        <p:attrNameLst>
                                          <p:attrName>ppt_w</p:attrName>
                                        </p:attrNameLst>
                                      </p:cBhvr>
                                      <p:tavLst>
                                        <p:tav tm="0">
                                          <p:val>
                                            <p:fltVal val="0"/>
                                          </p:val>
                                        </p:tav>
                                        <p:tav tm="100000">
                                          <p:val>
                                            <p:strVal val="#ppt_w"/>
                                          </p:val>
                                        </p:tav>
                                      </p:tavLst>
                                    </p:anim>
                                    <p:anim calcmode="lin" valueType="num">
                                      <p:cBhvr>
                                        <p:cTn id="8" dur="500" fill="hold"/>
                                        <p:tgtEl>
                                          <p:spTgt spid="3074"/>
                                        </p:tgtEl>
                                        <p:attrNameLst>
                                          <p:attrName>ppt_h</p:attrName>
                                        </p:attrNameLst>
                                      </p:cBhvr>
                                      <p:tavLst>
                                        <p:tav tm="0">
                                          <p:val>
                                            <p:fltVal val="0"/>
                                          </p:val>
                                        </p:tav>
                                        <p:tav tm="100000">
                                          <p:val>
                                            <p:strVal val="#ppt_h"/>
                                          </p:val>
                                        </p:tav>
                                      </p:tavLst>
                                    </p:anim>
                                    <p:animEffect transition="in" filter="fade">
                                      <p:cBhvr>
                                        <p:cTn id="9" dur="500"/>
                                        <p:tgtEl>
                                          <p:spTgt spid="307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3076"/>
                                        </p:tgtEl>
                                        <p:attrNameLst>
                                          <p:attrName>style.visibility</p:attrName>
                                        </p:attrNameLst>
                                      </p:cBhvr>
                                      <p:to>
                                        <p:strVal val="visible"/>
                                      </p:to>
                                    </p:set>
                                    <p:anim calcmode="lin" valueType="num">
                                      <p:cBhvr>
                                        <p:cTn id="14" dur="500" fill="hold"/>
                                        <p:tgtEl>
                                          <p:spTgt spid="3076"/>
                                        </p:tgtEl>
                                        <p:attrNameLst>
                                          <p:attrName>ppt_w</p:attrName>
                                        </p:attrNameLst>
                                      </p:cBhvr>
                                      <p:tavLst>
                                        <p:tav tm="0">
                                          <p:val>
                                            <p:fltVal val="0"/>
                                          </p:val>
                                        </p:tav>
                                        <p:tav tm="100000">
                                          <p:val>
                                            <p:strVal val="#ppt_w"/>
                                          </p:val>
                                        </p:tav>
                                      </p:tavLst>
                                    </p:anim>
                                    <p:anim calcmode="lin" valueType="num">
                                      <p:cBhvr>
                                        <p:cTn id="15" dur="500" fill="hold"/>
                                        <p:tgtEl>
                                          <p:spTgt spid="3076"/>
                                        </p:tgtEl>
                                        <p:attrNameLst>
                                          <p:attrName>ppt_h</p:attrName>
                                        </p:attrNameLst>
                                      </p:cBhvr>
                                      <p:tavLst>
                                        <p:tav tm="0">
                                          <p:val>
                                            <p:fltVal val="0"/>
                                          </p:val>
                                        </p:tav>
                                        <p:tav tm="100000">
                                          <p:val>
                                            <p:strVal val="#ppt_h"/>
                                          </p:val>
                                        </p:tav>
                                      </p:tavLst>
                                    </p:anim>
                                    <p:animEffect transition="in" filter="fade">
                                      <p:cBhvr>
                                        <p:cTn id="16"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Sistemi di gestione dei contenuti (CMS)</a:t>
            </a:r>
            <a:endParaRPr lang="it-IT" dirty="0"/>
          </a:p>
        </p:txBody>
      </p:sp>
      <p:sp>
        <p:nvSpPr>
          <p:cNvPr id="3" name="Segnaposto contenuto 2"/>
          <p:cNvSpPr>
            <a:spLocks noGrp="1"/>
          </p:cNvSpPr>
          <p:nvPr>
            <p:ph idx="1"/>
          </p:nvPr>
        </p:nvSpPr>
        <p:spPr/>
        <p:txBody>
          <a:bodyPr>
            <a:noAutofit/>
          </a:bodyPr>
          <a:lstStyle/>
          <a:p>
            <a:r>
              <a:rPr lang="en-US" sz="2200" dirty="0" smtClean="0"/>
              <a:t>A Content Management System (CMS is a computer program that allows publishing, editing and modifying</a:t>
            </a:r>
            <a:br>
              <a:rPr lang="en-US" sz="2200" dirty="0" smtClean="0"/>
            </a:br>
            <a:r>
              <a:rPr lang="en-US" sz="2200" dirty="0" smtClean="0"/>
              <a:t>content as well as maintenance from a central interface. </a:t>
            </a:r>
          </a:p>
          <a:p>
            <a:r>
              <a:rPr lang="en-US" sz="2200" dirty="0" smtClean="0"/>
              <a:t>Such systems of content management provide procedures to manage workflow in a collaborative environment. These procedures can be manual steps or an automated cascade.</a:t>
            </a:r>
          </a:p>
          <a:p>
            <a:r>
              <a:rPr lang="en-US" sz="2200" dirty="0" smtClean="0"/>
              <a:t>The first content management system (CMS) was announced at the end of the 1990s. This CMS was designed to simplify the complex task of writing numerous versions of code and to make the website development process more flexible. </a:t>
            </a:r>
          </a:p>
          <a:p>
            <a:r>
              <a:rPr lang="en-US" sz="2200" dirty="0" smtClean="0"/>
              <a:t>CMS platforms allow users to centralize data editing, publishing and modification on a single back-end interface. CMS platforms are often used as blog software.</a:t>
            </a:r>
          </a:p>
        </p:txBody>
      </p:sp>
      <p:pic>
        <p:nvPicPr>
          <p:cNvPr id="26626" name="Picture 2" descr="http://redomino.com/it/labs/blog/maurizio-delmonte/images/plone-plango.jpg"/>
          <p:cNvPicPr>
            <a:picLocks noChangeAspect="1" noChangeArrowheads="1"/>
          </p:cNvPicPr>
          <p:nvPr/>
        </p:nvPicPr>
        <p:blipFill>
          <a:blip r:embed="rId2" cstate="print"/>
          <a:srcRect/>
          <a:stretch>
            <a:fillRect/>
          </a:stretch>
        </p:blipFill>
        <p:spPr bwMode="auto">
          <a:xfrm>
            <a:off x="395536" y="188640"/>
            <a:ext cx="8424936" cy="6062590"/>
          </a:xfrm>
          <a:prstGeom prst="rect">
            <a:avLst/>
          </a:prstGeom>
          <a:ln>
            <a:noFill/>
          </a:ln>
          <a:effectLst>
            <a:outerShdw blurRad="190500" algn="tl" rotWithShape="0">
              <a:srgbClr val="000000">
                <a:alpha val="70000"/>
              </a:srgbClr>
            </a:outerShdw>
          </a:effectLst>
        </p:spPr>
      </p:pic>
      <p:pic>
        <p:nvPicPr>
          <p:cNvPr id="26628" name="Picture 4" descr="http://www.newavenue.com/wp-content/uploads/2009/03/wordpress_screen_shot1.jpg"/>
          <p:cNvPicPr>
            <a:picLocks noChangeAspect="1" noChangeArrowheads="1"/>
          </p:cNvPicPr>
          <p:nvPr/>
        </p:nvPicPr>
        <p:blipFill>
          <a:blip r:embed="rId3" cstate="print"/>
          <a:srcRect/>
          <a:stretch>
            <a:fillRect/>
          </a:stretch>
        </p:blipFill>
        <p:spPr bwMode="auto">
          <a:xfrm>
            <a:off x="323528" y="188639"/>
            <a:ext cx="8496944" cy="6053033"/>
          </a:xfrm>
          <a:prstGeom prst="rect">
            <a:avLst/>
          </a:prstGeom>
          <a:ln>
            <a:noFill/>
          </a:ln>
          <a:effectLst>
            <a:outerShdw blurRad="190500" algn="tl" rotWithShape="0">
              <a:srgbClr val="000000">
                <a:alpha val="70000"/>
              </a:srgbClr>
            </a:outerShdw>
          </a:effectLst>
        </p:spPr>
      </p:pic>
      <p:pic>
        <p:nvPicPr>
          <p:cNvPr id="26630" name="Picture 6" descr="http://www.newavenue.com/wp-content/uploads/2009/03/joomla_screen_shot1.jpg"/>
          <p:cNvPicPr>
            <a:picLocks noChangeAspect="1" noChangeArrowheads="1"/>
          </p:cNvPicPr>
          <p:nvPr/>
        </p:nvPicPr>
        <p:blipFill>
          <a:blip r:embed="rId4" cstate="print"/>
          <a:srcRect/>
          <a:stretch>
            <a:fillRect/>
          </a:stretch>
        </p:blipFill>
        <p:spPr bwMode="auto">
          <a:xfrm>
            <a:off x="395536" y="188640"/>
            <a:ext cx="8424936" cy="6096092"/>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p:cTn id="7" dur="500" fill="hold"/>
                                        <p:tgtEl>
                                          <p:spTgt spid="26626"/>
                                        </p:tgtEl>
                                        <p:attrNameLst>
                                          <p:attrName>ppt_w</p:attrName>
                                        </p:attrNameLst>
                                      </p:cBhvr>
                                      <p:tavLst>
                                        <p:tav tm="0">
                                          <p:val>
                                            <p:fltVal val="0"/>
                                          </p:val>
                                        </p:tav>
                                        <p:tav tm="100000">
                                          <p:val>
                                            <p:strVal val="#ppt_w"/>
                                          </p:val>
                                        </p:tav>
                                      </p:tavLst>
                                    </p:anim>
                                    <p:anim calcmode="lin" valueType="num">
                                      <p:cBhvr>
                                        <p:cTn id="8" dur="500" fill="hold"/>
                                        <p:tgtEl>
                                          <p:spTgt spid="26626"/>
                                        </p:tgtEl>
                                        <p:attrNameLst>
                                          <p:attrName>ppt_h</p:attrName>
                                        </p:attrNameLst>
                                      </p:cBhvr>
                                      <p:tavLst>
                                        <p:tav tm="0">
                                          <p:val>
                                            <p:fltVal val="0"/>
                                          </p:val>
                                        </p:tav>
                                        <p:tav tm="100000">
                                          <p:val>
                                            <p:strVal val="#ppt_h"/>
                                          </p:val>
                                        </p:tav>
                                      </p:tavLst>
                                    </p:anim>
                                    <p:animEffect transition="in" filter="fade">
                                      <p:cBhvr>
                                        <p:cTn id="9" dur="500"/>
                                        <p:tgtEl>
                                          <p:spTgt spid="2662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26628"/>
                                        </p:tgtEl>
                                        <p:attrNameLst>
                                          <p:attrName>style.visibility</p:attrName>
                                        </p:attrNameLst>
                                      </p:cBhvr>
                                      <p:to>
                                        <p:strVal val="visible"/>
                                      </p:to>
                                    </p:set>
                                    <p:anim calcmode="lin" valueType="num">
                                      <p:cBhvr>
                                        <p:cTn id="14" dur="500" fill="hold"/>
                                        <p:tgtEl>
                                          <p:spTgt spid="26628"/>
                                        </p:tgtEl>
                                        <p:attrNameLst>
                                          <p:attrName>ppt_w</p:attrName>
                                        </p:attrNameLst>
                                      </p:cBhvr>
                                      <p:tavLst>
                                        <p:tav tm="0">
                                          <p:val>
                                            <p:fltVal val="0"/>
                                          </p:val>
                                        </p:tav>
                                        <p:tav tm="100000">
                                          <p:val>
                                            <p:strVal val="#ppt_w"/>
                                          </p:val>
                                        </p:tav>
                                      </p:tavLst>
                                    </p:anim>
                                    <p:anim calcmode="lin" valueType="num">
                                      <p:cBhvr>
                                        <p:cTn id="15" dur="500" fill="hold"/>
                                        <p:tgtEl>
                                          <p:spTgt spid="26628"/>
                                        </p:tgtEl>
                                        <p:attrNameLst>
                                          <p:attrName>ppt_h</p:attrName>
                                        </p:attrNameLst>
                                      </p:cBhvr>
                                      <p:tavLst>
                                        <p:tav tm="0">
                                          <p:val>
                                            <p:fltVal val="0"/>
                                          </p:val>
                                        </p:tav>
                                        <p:tav tm="100000">
                                          <p:val>
                                            <p:strVal val="#ppt_h"/>
                                          </p:val>
                                        </p:tav>
                                      </p:tavLst>
                                    </p:anim>
                                    <p:animEffect transition="in" filter="fade">
                                      <p:cBhvr>
                                        <p:cTn id="16" dur="500"/>
                                        <p:tgtEl>
                                          <p:spTgt spid="2662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26630"/>
                                        </p:tgtEl>
                                        <p:attrNameLst>
                                          <p:attrName>style.visibility</p:attrName>
                                        </p:attrNameLst>
                                      </p:cBhvr>
                                      <p:to>
                                        <p:strVal val="visible"/>
                                      </p:to>
                                    </p:set>
                                    <p:anim calcmode="lin" valueType="num">
                                      <p:cBhvr>
                                        <p:cTn id="21" dur="500" fill="hold"/>
                                        <p:tgtEl>
                                          <p:spTgt spid="26630"/>
                                        </p:tgtEl>
                                        <p:attrNameLst>
                                          <p:attrName>ppt_w</p:attrName>
                                        </p:attrNameLst>
                                      </p:cBhvr>
                                      <p:tavLst>
                                        <p:tav tm="0">
                                          <p:val>
                                            <p:fltVal val="0"/>
                                          </p:val>
                                        </p:tav>
                                        <p:tav tm="100000">
                                          <p:val>
                                            <p:strVal val="#ppt_w"/>
                                          </p:val>
                                        </p:tav>
                                      </p:tavLst>
                                    </p:anim>
                                    <p:anim calcmode="lin" valueType="num">
                                      <p:cBhvr>
                                        <p:cTn id="22" dur="500" fill="hold"/>
                                        <p:tgtEl>
                                          <p:spTgt spid="26630"/>
                                        </p:tgtEl>
                                        <p:attrNameLst>
                                          <p:attrName>ppt_h</p:attrName>
                                        </p:attrNameLst>
                                      </p:cBhvr>
                                      <p:tavLst>
                                        <p:tav tm="0">
                                          <p:val>
                                            <p:fltVal val="0"/>
                                          </p:val>
                                        </p:tav>
                                        <p:tav tm="100000">
                                          <p:val>
                                            <p:strVal val="#ppt_h"/>
                                          </p:val>
                                        </p:tav>
                                      </p:tavLst>
                                    </p:anim>
                                    <p:animEffect transition="in" filter="fade">
                                      <p:cBhvr>
                                        <p:cTn id="23" dur="500"/>
                                        <p:tgtEl>
                                          <p:spTgt spid="266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Esercitazione: </a:t>
            </a:r>
            <a:r>
              <a:rPr lang="it-IT" dirty="0" err="1" smtClean="0"/>
              <a:t>WordCloud</a:t>
            </a:r>
            <a:r>
              <a:rPr lang="it-IT" dirty="0" smtClean="0"/>
              <a:t> &gt;&gt; </a:t>
            </a:r>
            <a:r>
              <a:rPr lang="it-IT" dirty="0" err="1" smtClean="0"/>
              <a:t>MindMap</a:t>
            </a:r>
            <a:endParaRPr lang="it-IT" dirty="0"/>
          </a:p>
        </p:txBody>
      </p:sp>
      <p:pic>
        <p:nvPicPr>
          <p:cNvPr id="17414" name="Picture 6" descr="http://2.bp.blogspot.com/-LeHNpg5l2kY/Tij0-8ogKSI/AAAAAAAAA98/JPYqvhC2rZ0/s1600/2000px-Web_2.0_Map.svg.png"/>
          <p:cNvPicPr>
            <a:picLocks noChangeAspect="1" noChangeArrowheads="1"/>
          </p:cNvPicPr>
          <p:nvPr/>
        </p:nvPicPr>
        <p:blipFill>
          <a:blip r:embed="rId2" cstate="print"/>
          <a:srcRect/>
          <a:stretch>
            <a:fillRect/>
          </a:stretch>
        </p:blipFill>
        <p:spPr bwMode="auto">
          <a:xfrm>
            <a:off x="251520" y="1340768"/>
            <a:ext cx="6432715" cy="4824536"/>
          </a:xfrm>
          <a:prstGeom prst="rect">
            <a:avLst/>
          </a:prstGeom>
          <a:noFill/>
        </p:spPr>
      </p:pic>
      <p:pic>
        <p:nvPicPr>
          <p:cNvPr id="2052" name="Picture 4" descr="http://kurdi.wpengine.netdna-cdn.com/wp-content/uploads/2010/01/VUE-Screenshot22.jpg"/>
          <p:cNvPicPr>
            <a:picLocks noChangeAspect="1" noChangeArrowheads="1"/>
          </p:cNvPicPr>
          <p:nvPr/>
        </p:nvPicPr>
        <p:blipFill>
          <a:blip r:embed="rId3" cstate="print"/>
          <a:srcRect/>
          <a:stretch>
            <a:fillRect/>
          </a:stretch>
        </p:blipFill>
        <p:spPr bwMode="auto">
          <a:xfrm>
            <a:off x="2483768" y="1322766"/>
            <a:ext cx="6485293" cy="486397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500" fill="hold"/>
                                        <p:tgtEl>
                                          <p:spTgt spid="2052"/>
                                        </p:tgtEl>
                                        <p:attrNameLst>
                                          <p:attrName>ppt_w</p:attrName>
                                        </p:attrNameLst>
                                      </p:cBhvr>
                                      <p:tavLst>
                                        <p:tav tm="0">
                                          <p:val>
                                            <p:fltVal val="0"/>
                                          </p:val>
                                        </p:tav>
                                        <p:tav tm="100000">
                                          <p:val>
                                            <p:strVal val="#ppt_w"/>
                                          </p:val>
                                        </p:tav>
                                      </p:tavLst>
                                    </p:anim>
                                    <p:anim calcmode="lin" valueType="num">
                                      <p:cBhvr>
                                        <p:cTn id="8" dur="500" fill="hold"/>
                                        <p:tgtEl>
                                          <p:spTgt spid="2052"/>
                                        </p:tgtEl>
                                        <p:attrNameLst>
                                          <p:attrName>ppt_h</p:attrName>
                                        </p:attrNameLst>
                                      </p:cBhvr>
                                      <p:tavLst>
                                        <p:tav tm="0">
                                          <p:val>
                                            <p:fltVal val="0"/>
                                          </p:val>
                                        </p:tav>
                                        <p:tav tm="100000">
                                          <p:val>
                                            <p:strVal val="#ppt_h"/>
                                          </p:val>
                                        </p:tav>
                                      </p:tavLst>
                                    </p:anim>
                                    <p:animEffect transition="in" filter="fade">
                                      <p:cBhvr>
                                        <p:cTn id="9"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Riferimenti e materiale per valutaz</a:t>
            </a:r>
            <a:r>
              <a:rPr lang="it-IT" dirty="0" smtClean="0"/>
              <a:t>ione</a:t>
            </a:r>
            <a:r>
              <a:rPr lang="it-IT" dirty="0" smtClean="0"/>
              <a:t> </a:t>
            </a:r>
            <a:r>
              <a:rPr lang="it-IT" dirty="0" smtClean="0"/>
              <a:t>finale</a:t>
            </a:r>
            <a:endParaRPr lang="it-IT" dirty="0"/>
          </a:p>
        </p:txBody>
      </p:sp>
      <p:sp>
        <p:nvSpPr>
          <p:cNvPr id="3" name="Segnaposto contenuto 2"/>
          <p:cNvSpPr>
            <a:spLocks noGrp="1"/>
          </p:cNvSpPr>
          <p:nvPr>
            <p:ph idx="1"/>
          </p:nvPr>
        </p:nvSpPr>
        <p:spPr/>
        <p:txBody>
          <a:bodyPr>
            <a:normAutofit/>
          </a:bodyPr>
          <a:lstStyle/>
          <a:p>
            <a:r>
              <a:rPr lang="it-IT" sz="2100" dirty="0" err="1" smtClean="0"/>
              <a:t>P.Lévy</a:t>
            </a:r>
            <a:r>
              <a:rPr lang="it-IT" sz="2100" dirty="0" smtClean="0"/>
              <a:t> </a:t>
            </a:r>
            <a:r>
              <a:rPr lang="it-IT" sz="2100" dirty="0" smtClean="0"/>
              <a:t>“L’intelligenza collettiva”, 1996 </a:t>
            </a:r>
            <a:r>
              <a:rPr lang="it-IT" sz="2100" dirty="0" smtClean="0"/>
              <a:t>(pp. 13-39, </a:t>
            </a:r>
            <a:r>
              <a:rPr lang="it-IT" sz="2100" dirty="0" err="1" smtClean="0"/>
              <a:t>freq</a:t>
            </a:r>
            <a:r>
              <a:rPr lang="it-IT" sz="2100" dirty="0" smtClean="0"/>
              <a:t>. e </a:t>
            </a:r>
            <a:r>
              <a:rPr lang="it-IT" sz="2100" dirty="0" err="1" smtClean="0"/>
              <a:t>n.f.</a:t>
            </a:r>
            <a:r>
              <a:rPr lang="it-IT" sz="2100" dirty="0" smtClean="0"/>
              <a:t>)</a:t>
            </a:r>
          </a:p>
          <a:p>
            <a:r>
              <a:rPr lang="it-IT" sz="2100" dirty="0" err="1" smtClean="0"/>
              <a:t>F.Carlini</a:t>
            </a:r>
            <a:r>
              <a:rPr lang="it-IT" sz="2100" dirty="0" smtClean="0"/>
              <a:t> </a:t>
            </a:r>
            <a:r>
              <a:rPr lang="it-IT" sz="2100" dirty="0" smtClean="0"/>
              <a:t>“Lo stile del web”, </a:t>
            </a:r>
            <a:r>
              <a:rPr lang="it-IT" sz="2100" dirty="0" smtClean="0"/>
              <a:t>1999/2006 (tutto, solo </a:t>
            </a:r>
            <a:r>
              <a:rPr lang="it-IT" sz="2100" dirty="0" err="1" smtClean="0"/>
              <a:t>n.f.</a:t>
            </a:r>
            <a:r>
              <a:rPr lang="it-IT" sz="2100" dirty="0" smtClean="0"/>
              <a:t>)</a:t>
            </a:r>
            <a:endParaRPr lang="it-IT" sz="2100" dirty="0" smtClean="0"/>
          </a:p>
          <a:p>
            <a:r>
              <a:rPr lang="it-IT" sz="2100" dirty="0" smtClean="0">
                <a:hlinkClick r:id="rId2"/>
              </a:rPr>
              <a:t>http</a:t>
            </a:r>
            <a:r>
              <a:rPr lang="it-IT" sz="2100" dirty="0" smtClean="0">
                <a:hlinkClick r:id="rId2"/>
              </a:rPr>
              <a:t>://</a:t>
            </a:r>
            <a:r>
              <a:rPr lang="it-IT" sz="2100" dirty="0" smtClean="0">
                <a:hlinkClick r:id="rId2"/>
              </a:rPr>
              <a:t>en.wikipedia.org/wiki/Hypertext</a:t>
            </a:r>
            <a:endParaRPr lang="it-IT" sz="2100" dirty="0" smtClean="0"/>
          </a:p>
          <a:p>
            <a:r>
              <a:rPr lang="it-IT" sz="2100" dirty="0" smtClean="0">
                <a:hlinkClick r:id="rId3"/>
              </a:rPr>
              <a:t>http://</a:t>
            </a:r>
            <a:r>
              <a:rPr lang="it-IT" sz="2100" dirty="0" smtClean="0">
                <a:hlinkClick r:id="rId3"/>
              </a:rPr>
              <a:t>en.wikipedia.org/wiki/Multimedia</a:t>
            </a:r>
            <a:endParaRPr lang="it-IT" sz="2100" dirty="0" smtClean="0"/>
          </a:p>
          <a:p>
            <a:r>
              <a:rPr lang="it-IT" sz="2100" dirty="0" smtClean="0">
                <a:hlinkClick r:id="rId4"/>
              </a:rPr>
              <a:t>http://</a:t>
            </a:r>
            <a:r>
              <a:rPr lang="it-IT" sz="2100" dirty="0" smtClean="0">
                <a:hlinkClick r:id="rId4"/>
              </a:rPr>
              <a:t>en.wikipedia.org/wiki/Www</a:t>
            </a:r>
            <a:endParaRPr lang="it-IT" sz="2100" dirty="0" smtClean="0"/>
          </a:p>
          <a:p>
            <a:endParaRPr lang="it-IT" sz="2400" dirty="0" smtClean="0"/>
          </a:p>
          <a:p>
            <a:r>
              <a:rPr lang="it-IT" sz="2400" dirty="0" smtClean="0"/>
              <a:t>Elaborati valutabili in sede di esame</a:t>
            </a:r>
          </a:p>
          <a:p>
            <a:pPr lvl="1"/>
            <a:r>
              <a:rPr lang="it-IT" sz="2000" dirty="0" smtClean="0"/>
              <a:t>N. 3 articoli sul tema “</a:t>
            </a:r>
            <a:r>
              <a:rPr lang="it-IT" sz="2000" dirty="0" err="1" smtClean="0"/>
              <a:t>Marchigianità</a:t>
            </a:r>
            <a:r>
              <a:rPr lang="it-IT" sz="2000" dirty="0" smtClean="0"/>
              <a:t>”</a:t>
            </a:r>
          </a:p>
          <a:p>
            <a:pPr lvl="1"/>
            <a:r>
              <a:rPr lang="it-IT" sz="2000" dirty="0" smtClean="0"/>
              <a:t>N. 5 tematiche corredate di articoli di riferimento e immagini a corredo</a:t>
            </a:r>
          </a:p>
          <a:p>
            <a:pPr lvl="1"/>
            <a:r>
              <a:rPr lang="it-IT" sz="2000" dirty="0" smtClean="0"/>
              <a:t>Mappa concettuale del percorso effettuato (Web 2.0 &gt;&gt; Web </a:t>
            </a:r>
            <a:r>
              <a:rPr lang="it-IT" sz="2000" dirty="0" err="1" smtClean="0"/>
              <a:t>Copywriting</a:t>
            </a:r>
            <a:r>
              <a:rPr lang="it-IT" sz="2000" dirty="0" smtClean="0"/>
              <a:t> &gt;&gt; Tematiche scelte)</a:t>
            </a:r>
          </a:p>
          <a:p>
            <a:pPr lvl="1"/>
            <a:endParaRPr lang="it-IT" sz="2000" dirty="0" smtClean="0"/>
          </a:p>
          <a:p>
            <a:endParaRPr lang="it-IT" sz="2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imon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Mi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566</TotalTime>
  <Words>797</Words>
  <Application>Microsoft Office PowerPoint</Application>
  <PresentationFormat>Presentazione su schermo (4:3)</PresentationFormat>
  <Paragraphs>145</Paragraphs>
  <Slides>20</Slides>
  <Notes>4</Notes>
  <HiddenSlides>0</HiddenSlides>
  <MMClips>0</MMClips>
  <ScaleCrop>false</ScaleCrop>
  <HeadingPairs>
    <vt:vector size="4" baseType="variant">
      <vt:variant>
        <vt:lpstr>Tema</vt:lpstr>
      </vt:variant>
      <vt:variant>
        <vt:i4>1</vt:i4>
      </vt:variant>
      <vt:variant>
        <vt:lpstr>Titoli diapositive</vt:lpstr>
      </vt:variant>
      <vt:variant>
        <vt:i4>20</vt:i4>
      </vt:variant>
    </vt:vector>
  </HeadingPairs>
  <TitlesOfParts>
    <vt:vector size="21" baseType="lpstr">
      <vt:lpstr>Simone's</vt:lpstr>
      <vt:lpstr>Scienze Umane, Web Design e IT Competenze incrociate per i prodotti del domani</vt:lpstr>
      <vt:lpstr>T.O.C.</vt:lpstr>
      <vt:lpstr>Il Web Copywriting</vt:lpstr>
      <vt:lpstr>Il Web Copywriting</vt:lpstr>
      <vt:lpstr>Il Web Copywriting</vt:lpstr>
      <vt:lpstr>Multimedia &amp; Ipertesti</vt:lpstr>
      <vt:lpstr>Multimedia &amp; Ipertesti</vt:lpstr>
      <vt:lpstr>Multimedia &amp; Ipertesti</vt:lpstr>
      <vt:lpstr>Competenze del web copywriter</vt:lpstr>
      <vt:lpstr>Competenze del web copywriter</vt:lpstr>
      <vt:lpstr>Competenze del web copywriter</vt:lpstr>
      <vt:lpstr>Riflessioni sulla rete...</vt:lpstr>
      <vt:lpstr>Riflessioni sulla rete...</vt:lpstr>
      <vt:lpstr>I fondamentali del web: http &amp; html</vt:lpstr>
      <vt:lpstr>I fondamentali del web: http &amp; html</vt:lpstr>
      <vt:lpstr>I fondamentali del web: http &amp; html</vt:lpstr>
      <vt:lpstr>I fondamentali del web: http &amp; html</vt:lpstr>
      <vt:lpstr>Sistemi di gestione dei contenuti (CMS)</vt:lpstr>
      <vt:lpstr>Esercitazione: WordCloud &gt;&gt; MindMap</vt:lpstr>
      <vt:lpstr>Riferimenti e materiale per valutazione finale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Simone</dc:creator>
  <cp:lastModifiedBy>simone.carletti</cp:lastModifiedBy>
  <cp:revision>70</cp:revision>
  <dcterms:created xsi:type="dcterms:W3CDTF">2013-03-09T20:46:15Z</dcterms:created>
  <dcterms:modified xsi:type="dcterms:W3CDTF">2013-04-18T15:56:52Z</dcterms:modified>
</cp:coreProperties>
</file>