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49"/>
  </p:notesMasterIdLst>
  <p:handoutMasterIdLst>
    <p:handoutMasterId r:id="rId50"/>
  </p:handoutMasterIdLst>
  <p:sldIdLst>
    <p:sldId id="256" r:id="rId2"/>
    <p:sldId id="259" r:id="rId3"/>
    <p:sldId id="263" r:id="rId4"/>
    <p:sldId id="282" r:id="rId5"/>
    <p:sldId id="289" r:id="rId6"/>
    <p:sldId id="290" r:id="rId7"/>
    <p:sldId id="291" r:id="rId8"/>
    <p:sldId id="292" r:id="rId9"/>
    <p:sldId id="293" r:id="rId10"/>
    <p:sldId id="264" r:id="rId11"/>
    <p:sldId id="295" r:id="rId12"/>
    <p:sldId id="294" r:id="rId13"/>
    <p:sldId id="265" r:id="rId14"/>
    <p:sldId id="266" r:id="rId15"/>
    <p:sldId id="296" r:id="rId16"/>
    <p:sldId id="281" r:id="rId17"/>
    <p:sldId id="297" r:id="rId18"/>
    <p:sldId id="26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7" r:id="rId36"/>
    <p:sldId id="314" r:id="rId37"/>
    <p:sldId id="315" r:id="rId38"/>
    <p:sldId id="316" r:id="rId39"/>
    <p:sldId id="268" r:id="rId40"/>
    <p:sldId id="269" r:id="rId41"/>
    <p:sldId id="270" r:id="rId42"/>
    <p:sldId id="321" r:id="rId43"/>
    <p:sldId id="322" r:id="rId44"/>
    <p:sldId id="257" r:id="rId45"/>
    <p:sldId id="318" r:id="rId46"/>
    <p:sldId id="319" r:id="rId47"/>
    <p:sldId id="323" r:id="rId48"/>
  </p:sldIdLst>
  <p:sldSz cx="9144000" cy="6858000" type="screen4x3"/>
  <p:notesSz cx="9144000" cy="6858000"/>
  <p:defaultTextStyle>
    <a:defPPr>
      <a:defRPr lang="it-IT"/>
    </a:defPPr>
    <a:lvl1pPr algn="ctr" rtl="0" fontAlgn="base">
      <a:spcBef>
        <a:spcPct val="0"/>
      </a:spcBef>
      <a:spcAft>
        <a:spcPct val="0"/>
      </a:spcAft>
      <a:defRPr sz="4400" b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4400" b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4400" b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4400" b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4400" b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4400" b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4400" b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4400" b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4400" b="1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9200"/>
    <a:srgbClr val="990000"/>
    <a:srgbClr val="009900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36" autoAdjust="0"/>
    <p:restoredTop sz="90929"/>
  </p:normalViewPr>
  <p:slideViewPr>
    <p:cSldViewPr snapToGrid="0">
      <p:cViewPr varScale="1">
        <p:scale>
          <a:sx n="78" d="100"/>
          <a:sy n="78" d="100"/>
        </p:scale>
        <p:origin x="-102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4" Type="http://schemas.openxmlformats.org/officeDocument/2006/relationships/image" Target="../media/image5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it-IT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it-IT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it-IT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fld id="{B5AED253-F10E-4B24-BA28-16498E84D7CC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it-IT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it-IT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endParaRPr lang="it-IT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effectLst/>
              </a:defRPr>
            </a:lvl1pPr>
          </a:lstStyle>
          <a:p>
            <a:fld id="{182C8619-CE4E-4EA5-ADD0-30DC893644AE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D0E8AA-1F0C-456F-A2B5-146B041E5373}" type="slidenum">
              <a:rPr lang="it-IT"/>
              <a:pPr/>
              <a:t>1</a:t>
            </a:fld>
            <a:endParaRPr lang="it-IT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77AFF2-F40E-44BA-A7E8-8B5F7BAD449A}" type="slidenum">
              <a:rPr lang="it-IT"/>
              <a:pPr/>
              <a:t>2</a:t>
            </a:fld>
            <a:endParaRPr lang="it-IT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67F46D-B38C-418F-B9BC-BF96E5A50F9D}" type="slidenum">
              <a:rPr lang="it-IT"/>
              <a:pPr/>
              <a:t>3</a:t>
            </a:fld>
            <a:endParaRPr lang="it-IT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B8097F-1A6F-4C82-B15C-8248122BA44A}" type="slidenum">
              <a:rPr lang="it-IT"/>
              <a:pPr/>
              <a:t>4</a:t>
            </a:fld>
            <a:endParaRPr lang="it-IT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322E13-E052-4D97-BFBD-A2E574A5FB10}" type="slidenum">
              <a:rPr lang="it-IT"/>
              <a:pPr/>
              <a:t>10</a:t>
            </a:fld>
            <a:endParaRPr lang="it-IT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7C6058-4859-4E3A-BA21-7D966F72BD74}" type="slidenum">
              <a:rPr lang="it-IT"/>
              <a:pPr/>
              <a:t>13</a:t>
            </a:fld>
            <a:endParaRPr lang="it-IT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73A7A3-FBBB-4F54-82E8-0EE4F404F5AC}" type="slidenum">
              <a:rPr lang="it-IT"/>
              <a:pPr/>
              <a:t>14</a:t>
            </a:fld>
            <a:endParaRPr lang="it-IT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860E21-5644-4350-BBC9-D35A69127E08}" type="slidenum">
              <a:rPr lang="it-IT"/>
              <a:pPr/>
              <a:t>16</a:t>
            </a:fld>
            <a:endParaRPr lang="it-IT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F8BDF2-2D66-4E3B-AFBA-687C7F251369}" type="slidenum">
              <a:rPr lang="it-IT"/>
              <a:pPr/>
              <a:t>18</a:t>
            </a:fld>
            <a:endParaRPr lang="it-IT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156AEB-283C-45A0-A65A-905B42BA0991}" type="slidenum">
              <a:rPr lang="it-IT"/>
              <a:pPr/>
              <a:t>39</a:t>
            </a:fld>
            <a:endParaRPr lang="it-IT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D01E17-D443-4A69-9148-6AABBB6E5E15}" type="slidenum">
              <a:rPr lang="it-IT"/>
              <a:pPr/>
              <a:t>40</a:t>
            </a:fld>
            <a:endParaRPr lang="it-IT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D942ED-D125-4233-8E52-DC6B5B59091B}" type="slidenum">
              <a:rPr lang="it-IT"/>
              <a:pPr/>
              <a:t>41</a:t>
            </a:fld>
            <a:endParaRPr lang="it-IT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1ED278-2738-44AE-B935-AF604B6BEE8A}" type="slidenum">
              <a:rPr lang="it-IT"/>
              <a:pPr/>
              <a:t>44</a:t>
            </a:fld>
            <a:endParaRPr lang="it-IT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C3CCD3-332E-4012-B046-87D7EB4B9EC3}" type="slidenum">
              <a:rPr lang="it-IT"/>
              <a:pPr/>
              <a:t>45</a:t>
            </a:fld>
            <a:endParaRPr lang="it-IT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FCB249-DDEA-4D35-90B0-3EE515591B1E}" type="slidenum">
              <a:rPr lang="it-IT"/>
              <a:pPr/>
              <a:t>46</a:t>
            </a:fld>
            <a:endParaRPr lang="it-IT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E281AF-9340-4B91-B223-45DC9DF1FD8A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A7C2A0-40D5-4D28-B372-A89A675D9756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BB78BE-55E6-4097-9E2D-B5998FC17FE7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0130CF-01B4-438B-8081-544E9E73563B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FE2BC-F142-4C7A-9111-F31E1E224E3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36DDC-6192-4B13-84E0-0C2A57F55D2B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AE1F62-2C67-48A5-8FB9-BB9069802252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922C2E-4427-468D-A028-27993371239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DF1DB-BD98-40DE-821D-334C05D1B34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F334A0-172B-4AEF-9F11-AB0CB5BB306B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D9531-20FF-4DEB-BF0D-9A61C248B8A5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 dello schema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tx1"/>
                </a:solidFill>
                <a:effectLst/>
              </a:defRPr>
            </a:lvl1pPr>
          </a:lstStyle>
          <a:p>
            <a:endParaRPr lang="it-IT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effectLst/>
              </a:defRPr>
            </a:lvl1pPr>
          </a:lstStyle>
          <a:p>
            <a:endParaRPr lang="it-IT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effectLst/>
              </a:defRPr>
            </a:lvl1pPr>
          </a:lstStyle>
          <a:p>
            <a:fld id="{EC196A24-E054-450B-BF5C-AD222C1BD1F1}" type="slidenum">
              <a:rPr lang="it-IT"/>
              <a:pPr/>
              <a:t>‹N›</a:t>
            </a:fld>
            <a:endParaRPr lang="it-IT"/>
          </a:p>
        </p:txBody>
      </p:sp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14300" y="0"/>
            <a:ext cx="747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981075" y="0"/>
            <a:ext cx="4848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sz="2400">
                <a:solidFill>
                  <a:schemeClr val="tx1"/>
                </a:solidFill>
                <a:effectLst/>
                <a:latin typeface="Book Antiqua" pitchFamily="18" charset="0"/>
              </a:rPr>
              <a:t>FACOLTÀ DI ECONOMIA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942975" y="381000"/>
            <a:ext cx="18954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sz="900">
                <a:solidFill>
                  <a:schemeClr val="tx1"/>
                </a:solidFill>
                <a:effectLst/>
                <a:latin typeface="Book Antiqua" pitchFamily="18" charset="0"/>
              </a:rPr>
              <a:t>SCIENZA    ETICA    SOCIETÀ</a:t>
            </a: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2733675" y="457200"/>
            <a:ext cx="5730875" cy="6826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457200" y="838200"/>
            <a:ext cx="53975" cy="5297488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 rot="-5400000">
            <a:off x="-1401763" y="2011363"/>
            <a:ext cx="3444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sz="1600">
                <a:solidFill>
                  <a:schemeClr val="tx1"/>
                </a:solidFill>
                <a:effectLst/>
                <a:latin typeface="Book Antiqua" pitchFamily="18" charset="0"/>
              </a:rPr>
              <a:t>ISTITUZIONI DI ECONOMIA</a:t>
            </a:r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1581150" y="457200"/>
            <a:ext cx="76200" cy="762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2057400" y="457200"/>
            <a:ext cx="76200" cy="762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2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43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48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52.bin"/><Relationship Id="rId5" Type="http://schemas.openxmlformats.org/officeDocument/2006/relationships/oleObject" Target="../embeddings/oleObject51.bin"/><Relationship Id="rId4" Type="http://schemas.openxmlformats.org/officeDocument/2006/relationships/oleObject" Target="../embeddings/oleObject50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53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4" Type="http://schemas.openxmlformats.org/officeDocument/2006/relationships/oleObject" Target="../embeddings/oleObject54.bin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44C43-D415-4514-B418-A59EDADBBE99}" type="slidenum">
              <a:rPr lang="it-IT"/>
              <a:pPr/>
              <a:t>1</a:t>
            </a:fld>
            <a:endParaRPr lang="it-IT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it-IT"/>
              <a:t>Dietro alla curva di domanda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/>
              <a:t>Le scelte del consumatore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D1D21-01C5-49B2-9E27-FCF9F46922A5}" type="slidenum">
              <a:rPr lang="it-IT"/>
              <a:pPr/>
              <a:t>2</a:t>
            </a:fld>
            <a:endParaRPr lang="it-IT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Misurazione Ordinale e </a:t>
            </a:r>
            <a:r>
              <a:rPr lang="it-IT" dirty="0" smtClean="0"/>
              <a:t>curve di indifferenza</a:t>
            </a:r>
            <a:endParaRPr lang="it-IT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2800" dirty="0"/>
              <a:t>L’utilità in genere non è calcolabile in termini cardinali </a:t>
            </a:r>
            <a:r>
              <a:rPr lang="it-IT" sz="2800" dirty="0" smtClean="0"/>
              <a:t>ma solo ordinali</a:t>
            </a:r>
            <a:endParaRPr lang="it-IT" sz="2800" dirty="0"/>
          </a:p>
          <a:p>
            <a:r>
              <a:rPr lang="it-IT" dirty="0" smtClean="0"/>
              <a:t>Le preferenze del consumatore sono rappresentate dalle curve di indifferenza</a:t>
            </a:r>
          </a:p>
          <a:p>
            <a:pPr lvl="1"/>
            <a:r>
              <a:rPr lang="it-IT" sz="2400" dirty="0" smtClean="0"/>
              <a:t>L’utilità è funzione crescente della quantità consumata (l’individuo non è mai sazio)</a:t>
            </a:r>
          </a:p>
          <a:p>
            <a:pPr lvl="1"/>
            <a:r>
              <a:rPr lang="it-IT" sz="2400" dirty="0" smtClean="0"/>
              <a:t>Proprietà transitiva (se x </a:t>
            </a:r>
            <a:r>
              <a:rPr lang="it-IT" sz="2400" dirty="0" smtClean="0">
                <a:sym typeface="Mathematica3"/>
              </a:rPr>
              <a:t></a:t>
            </a:r>
            <a:r>
              <a:rPr lang="it-IT" sz="2400" dirty="0" smtClean="0"/>
              <a:t> y e y </a:t>
            </a:r>
            <a:r>
              <a:rPr lang="it-IT" sz="2400" dirty="0" smtClean="0">
                <a:sym typeface="Mathematica3"/>
              </a:rPr>
              <a:t></a:t>
            </a:r>
            <a:r>
              <a:rPr lang="it-IT" sz="2400" dirty="0" smtClean="0"/>
              <a:t> z allora x </a:t>
            </a:r>
            <a:r>
              <a:rPr lang="it-IT" sz="2400" dirty="0" smtClean="0">
                <a:sym typeface="Mathematica3"/>
              </a:rPr>
              <a:t></a:t>
            </a:r>
            <a:r>
              <a:rPr lang="it-IT" sz="2400" dirty="0" smtClean="0"/>
              <a:t> z)</a:t>
            </a:r>
          </a:p>
          <a:p>
            <a:pPr lvl="1"/>
            <a:r>
              <a:rPr lang="it-IT" sz="2400" dirty="0" smtClean="0"/>
              <a:t>Dosi successive del bene danno un utilità minore </a:t>
            </a:r>
          </a:p>
          <a:p>
            <a:endParaRPr lang="it-IT" dirty="0" smtClean="0"/>
          </a:p>
          <a:p>
            <a:pPr lvl="1"/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bldLvl="2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5DA-C443-4E2A-B198-D332645C3F87}" type="slidenum">
              <a:rPr lang="it-IT"/>
              <a:pPr/>
              <a:t>3</a:t>
            </a:fld>
            <a:endParaRPr lang="it-IT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Curva di indifferenza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6113" y="4687888"/>
            <a:ext cx="7779430" cy="184354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000" dirty="0" smtClean="0"/>
              <a:t>Esempio di curva di indifferenza</a:t>
            </a:r>
          </a:p>
          <a:p>
            <a:pPr>
              <a:lnSpc>
                <a:spcPct val="90000"/>
              </a:lnSpc>
            </a:pPr>
            <a:r>
              <a:rPr lang="it-IT" sz="2000" dirty="0" smtClean="0"/>
              <a:t>La curva è decrescente</a:t>
            </a:r>
          </a:p>
          <a:p>
            <a:pPr>
              <a:lnSpc>
                <a:spcPct val="90000"/>
              </a:lnSpc>
            </a:pPr>
            <a:r>
              <a:rPr lang="it-IT" sz="2000" dirty="0" smtClean="0"/>
              <a:t>Tutti i panieri nel quadrante giallo sono preferiti ad A (C</a:t>
            </a:r>
            <a:r>
              <a:rPr lang="it-IT" sz="2000" dirty="0" smtClean="0">
                <a:sym typeface="Mathematica3"/>
              </a:rPr>
              <a:t>A)</a:t>
            </a:r>
            <a:endParaRPr lang="it-IT" sz="2000" dirty="0" smtClean="0"/>
          </a:p>
          <a:p>
            <a:pPr>
              <a:lnSpc>
                <a:spcPct val="90000"/>
              </a:lnSpc>
            </a:pPr>
            <a:r>
              <a:rPr lang="it-IT" sz="2000" dirty="0" smtClean="0"/>
              <a:t>Tutti i panieri nel quadrante celeste sono meno preferiti di A (</a:t>
            </a:r>
            <a:r>
              <a:rPr lang="it-IT" sz="2000" dirty="0" err="1" smtClean="0"/>
              <a:t>A</a:t>
            </a:r>
            <a:r>
              <a:rPr lang="it-IT" sz="2000" dirty="0" smtClean="0">
                <a:sym typeface="Mathematica3"/>
              </a:rPr>
              <a:t>B)</a:t>
            </a:r>
          </a:p>
          <a:p>
            <a:pPr>
              <a:lnSpc>
                <a:spcPct val="90000"/>
              </a:lnSpc>
            </a:pPr>
            <a:r>
              <a:rPr lang="it-IT" sz="2000" dirty="0" smtClean="0">
                <a:sym typeface="Mathematica3"/>
              </a:rPr>
              <a:t>Il paniere D è indifferente al paniere A (D</a:t>
            </a:r>
            <a:r>
              <a:rPr lang="it-IT" sz="2000" dirty="0" smtClean="0">
                <a:sym typeface="Symbol"/>
              </a:rPr>
              <a:t>A)</a:t>
            </a:r>
            <a:endParaRPr lang="it-IT" sz="2000" dirty="0"/>
          </a:p>
        </p:txBody>
      </p:sp>
      <p:graphicFrame>
        <p:nvGraphicFramePr>
          <p:cNvPr id="11285" name="Object 21"/>
          <p:cNvGraphicFramePr>
            <a:graphicFrameLocks noChangeAspect="1"/>
          </p:cNvGraphicFramePr>
          <p:nvPr/>
        </p:nvGraphicFramePr>
        <p:xfrm>
          <a:off x="1763713" y="1752600"/>
          <a:ext cx="5419725" cy="3054350"/>
        </p:xfrm>
        <a:graphic>
          <a:graphicData uri="http://schemas.openxmlformats.org/presentationml/2006/ole">
            <p:oleObj spid="_x0000_s11285" name="Picture" r:id="rId4" imgW="4095720" imgH="2333520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bldLvl="2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0AFC-86E7-42C4-BF3E-0CB75E1176EB}" type="slidenum">
              <a:rPr lang="it-IT"/>
              <a:pPr/>
              <a:t>4</a:t>
            </a:fld>
            <a:endParaRPr lang="it-IT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Mappa di curve di indifferenza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464" y="4318453"/>
            <a:ext cx="7772400" cy="17922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400" b="1" i="1" dirty="0"/>
              <a:t>U</a:t>
            </a:r>
            <a:r>
              <a:rPr lang="it-IT" sz="2400" b="1" baseline="30000" dirty="0"/>
              <a:t>1</a:t>
            </a:r>
            <a:r>
              <a:rPr lang="it-IT" sz="2400" b="1" dirty="0"/>
              <a:t>&lt;</a:t>
            </a:r>
            <a:r>
              <a:rPr lang="it-IT" sz="2400" b="1" i="1" dirty="0"/>
              <a:t>U</a:t>
            </a:r>
            <a:r>
              <a:rPr lang="it-IT" sz="2400" b="1" baseline="30000" dirty="0"/>
              <a:t>2</a:t>
            </a:r>
            <a:r>
              <a:rPr lang="it-IT" sz="2400" b="1" dirty="0"/>
              <a:t>&lt;</a:t>
            </a:r>
            <a:r>
              <a:rPr lang="it-IT" sz="2400" b="1" i="1" dirty="0"/>
              <a:t>U</a:t>
            </a:r>
            <a:r>
              <a:rPr lang="it-IT" sz="2400" b="1" baseline="30000" dirty="0"/>
              <a:t>3</a:t>
            </a:r>
            <a:endParaRPr lang="it-IT" sz="2400" b="1" dirty="0"/>
          </a:p>
          <a:p>
            <a:pPr>
              <a:lnSpc>
                <a:spcPct val="90000"/>
              </a:lnSpc>
            </a:pPr>
            <a:r>
              <a:rPr lang="it-IT" sz="2400" dirty="0"/>
              <a:t>Le curve di indifferenza più lontane dall’origine degli assi rappresentano un livello di utilità </a:t>
            </a:r>
            <a:r>
              <a:rPr lang="it-IT" sz="2400" dirty="0" smtClean="0"/>
              <a:t>maggiore</a:t>
            </a:r>
          </a:p>
          <a:p>
            <a:pPr>
              <a:lnSpc>
                <a:spcPct val="90000"/>
              </a:lnSpc>
            </a:pPr>
            <a:r>
              <a:rPr lang="it-IT" sz="2400" dirty="0" smtClean="0"/>
              <a:t>Sono sempre decrescenti</a:t>
            </a:r>
          </a:p>
          <a:p>
            <a:pPr>
              <a:lnSpc>
                <a:spcPct val="90000"/>
              </a:lnSpc>
            </a:pPr>
            <a:r>
              <a:rPr lang="it-IT" sz="2400" dirty="0" smtClean="0"/>
              <a:t>Hanno la concavità rivolta verso l’alto</a:t>
            </a:r>
          </a:p>
          <a:p>
            <a:pPr>
              <a:lnSpc>
                <a:spcPct val="90000"/>
              </a:lnSpc>
            </a:pPr>
            <a:r>
              <a:rPr lang="it-IT" sz="2400" dirty="0" smtClean="0"/>
              <a:t>Non si intersecano mai</a:t>
            </a:r>
            <a:endParaRPr lang="it-IT" sz="2400" dirty="0"/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2179638" y="1887538"/>
          <a:ext cx="4956175" cy="2824162"/>
        </p:xfrm>
        <a:graphic>
          <a:graphicData uri="http://schemas.openxmlformats.org/presentationml/2006/ole">
            <p:oleObj spid="_x0000_s35844" r:id="rId4" imgW="4096512" imgH="2333244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Gli assiomi sul comportamento del consumatore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Completezza - dati due panieri qualsiasi:</a:t>
            </a:r>
          </a:p>
          <a:p>
            <a:r>
              <a:rPr lang="it-IT" dirty="0" smtClean="0"/>
              <a:t>A</a:t>
            </a:r>
            <a:r>
              <a:rPr lang="it-IT" dirty="0" smtClean="0">
                <a:sym typeface="Mathematica3"/>
              </a:rPr>
              <a:t> B, </a:t>
            </a:r>
            <a:r>
              <a:rPr lang="it-IT" dirty="0" err="1" smtClean="0">
                <a:sym typeface="Mathematica3"/>
              </a:rPr>
              <a:t>B</a:t>
            </a:r>
            <a:r>
              <a:rPr lang="it-IT" dirty="0" smtClean="0">
                <a:sym typeface="Mathematica3"/>
              </a:rPr>
              <a:t> A o A</a:t>
            </a:r>
            <a:r>
              <a:rPr lang="it-IT" dirty="0" smtClean="0">
                <a:sym typeface="Symbol"/>
              </a:rPr>
              <a:t>  B</a:t>
            </a:r>
          </a:p>
          <a:p>
            <a:r>
              <a:rPr lang="it-IT" dirty="0" smtClean="0">
                <a:sym typeface="Symbol"/>
              </a:rPr>
              <a:t>Transitività: se A</a:t>
            </a:r>
            <a:r>
              <a:rPr lang="it-IT" dirty="0" smtClean="0">
                <a:sym typeface="Mathematica3"/>
              </a:rPr>
              <a:t> B e B C, allora A C</a:t>
            </a:r>
          </a:p>
          <a:p>
            <a:r>
              <a:rPr lang="it-IT" dirty="0" smtClean="0">
                <a:sym typeface="Mathematica3"/>
              </a:rPr>
              <a:t>Non sazietà: se A ha una quantità maggiore di tutti i beni di B allora A B</a:t>
            </a:r>
          </a:p>
          <a:p>
            <a:r>
              <a:rPr lang="it-IT" dirty="0" smtClean="0">
                <a:sym typeface="Mathematica3"/>
              </a:rPr>
              <a:t>Convessità: se A </a:t>
            </a:r>
            <a:r>
              <a:rPr lang="it-IT" dirty="0" smtClean="0">
                <a:sym typeface="Symbol"/>
              </a:rPr>
              <a:t> B allora un paniere che sia una combinazione dei due è preferito (si preferisce la varietà)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7C2A0-40D5-4D28-B372-A89A675D9756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convessità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4288971"/>
            <a:ext cx="7772400" cy="2275115"/>
          </a:xfrm>
        </p:spPr>
        <p:txBody>
          <a:bodyPr/>
          <a:lstStyle/>
          <a:p>
            <a:r>
              <a:rPr lang="it-IT" sz="2800" dirty="0" smtClean="0"/>
              <a:t>Il paniere C si trova sulla retta che unisce A e B</a:t>
            </a:r>
          </a:p>
          <a:p>
            <a:r>
              <a:rPr lang="it-IT" sz="2800" dirty="0" smtClean="0"/>
              <a:t>C</a:t>
            </a:r>
            <a:r>
              <a:rPr lang="it-IT" sz="2800" dirty="0" smtClean="0">
                <a:sym typeface="Mathematica3"/>
              </a:rPr>
              <a:t>A</a:t>
            </a:r>
            <a:r>
              <a:rPr lang="it-IT" sz="2800" dirty="0" smtClean="0">
                <a:sym typeface="Symbol"/>
              </a:rPr>
              <a:t>B, perché permette di raggiungere una soddisfazione maggiore</a:t>
            </a:r>
          </a:p>
          <a:p>
            <a:r>
              <a:rPr lang="it-IT" sz="2800" dirty="0" smtClean="0">
                <a:sym typeface="Symbol"/>
              </a:rPr>
              <a:t>Il paniere C è una combinazione lineare di A e B</a:t>
            </a:r>
            <a:endParaRPr lang="it-IT" sz="28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7C2A0-40D5-4D28-B372-A89A675D9756}" type="slidenum">
              <a:rPr lang="it-IT" smtClean="0"/>
              <a:pPr/>
              <a:t>6</a:t>
            </a:fld>
            <a:endParaRPr lang="it-IT"/>
          </a:p>
        </p:txBody>
      </p:sp>
      <p:grpSp>
        <p:nvGrpSpPr>
          <p:cNvPr id="18" name="Gruppo 17"/>
          <p:cNvGrpSpPr/>
          <p:nvPr/>
        </p:nvGrpSpPr>
        <p:grpSpPr>
          <a:xfrm>
            <a:off x="1850571" y="2122714"/>
            <a:ext cx="3755572" cy="1970315"/>
            <a:chOff x="1850571" y="2122714"/>
            <a:chExt cx="3755572" cy="1970315"/>
          </a:xfrm>
        </p:grpSpPr>
        <p:cxnSp>
          <p:nvCxnSpPr>
            <p:cNvPr id="6" name="Connettore 2 5"/>
            <p:cNvCxnSpPr/>
            <p:nvPr/>
          </p:nvCxnSpPr>
          <p:spPr bwMode="auto">
            <a:xfrm flipV="1">
              <a:off x="1894114" y="2122714"/>
              <a:ext cx="0" cy="1970315"/>
            </a:xfrm>
            <a:prstGeom prst="straightConnector1">
              <a:avLst/>
            </a:prstGeom>
            <a:solidFill>
              <a:srgbClr val="FFCC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" name="Connettore 2 7"/>
            <p:cNvCxnSpPr/>
            <p:nvPr/>
          </p:nvCxnSpPr>
          <p:spPr bwMode="auto">
            <a:xfrm>
              <a:off x="1894114" y="4093029"/>
              <a:ext cx="3712029" cy="0"/>
            </a:xfrm>
            <a:prstGeom prst="straightConnector1">
              <a:avLst/>
            </a:prstGeom>
            <a:solidFill>
              <a:srgbClr val="FFCC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" name="Figura a mano libera 9"/>
            <p:cNvSpPr/>
            <p:nvPr/>
          </p:nvSpPr>
          <p:spPr bwMode="auto">
            <a:xfrm>
              <a:off x="2264229" y="2318657"/>
              <a:ext cx="2895600" cy="1524000"/>
            </a:xfrm>
            <a:custGeom>
              <a:avLst/>
              <a:gdLst>
                <a:gd name="connsiteX0" fmla="*/ 0 w 2895600"/>
                <a:gd name="connsiteY0" fmla="*/ 0 h 1524000"/>
                <a:gd name="connsiteX1" fmla="*/ 130628 w 2895600"/>
                <a:gd name="connsiteY1" fmla="*/ 576943 h 1524000"/>
                <a:gd name="connsiteX2" fmla="*/ 674914 w 2895600"/>
                <a:gd name="connsiteY2" fmla="*/ 1132114 h 1524000"/>
                <a:gd name="connsiteX3" fmla="*/ 1643742 w 2895600"/>
                <a:gd name="connsiteY3" fmla="*/ 1393372 h 1524000"/>
                <a:gd name="connsiteX4" fmla="*/ 2895600 w 2895600"/>
                <a:gd name="connsiteY4" fmla="*/ 1524000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5600" h="1524000">
                  <a:moveTo>
                    <a:pt x="0" y="0"/>
                  </a:moveTo>
                  <a:cubicBezTo>
                    <a:pt x="9071" y="194128"/>
                    <a:pt x="18142" y="388257"/>
                    <a:pt x="130628" y="576943"/>
                  </a:cubicBezTo>
                  <a:cubicBezTo>
                    <a:pt x="243114" y="765629"/>
                    <a:pt x="422728" y="996043"/>
                    <a:pt x="674914" y="1132114"/>
                  </a:cubicBezTo>
                  <a:cubicBezTo>
                    <a:pt x="927100" y="1268185"/>
                    <a:pt x="1273628" y="1328058"/>
                    <a:pt x="1643742" y="1393372"/>
                  </a:cubicBezTo>
                  <a:cubicBezTo>
                    <a:pt x="2013856" y="1458686"/>
                    <a:pt x="2454728" y="1491343"/>
                    <a:pt x="2895600" y="1524000"/>
                  </a:cubicBezTo>
                </a:path>
              </a:pathLst>
            </a:cu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11" name="Figura a mano libera 10"/>
            <p:cNvSpPr/>
            <p:nvPr/>
          </p:nvSpPr>
          <p:spPr bwMode="auto">
            <a:xfrm>
              <a:off x="2362200" y="2819400"/>
              <a:ext cx="2144486" cy="968829"/>
            </a:xfrm>
            <a:custGeom>
              <a:avLst/>
              <a:gdLst>
                <a:gd name="connsiteX0" fmla="*/ 0 w 2144486"/>
                <a:gd name="connsiteY0" fmla="*/ 0 h 968829"/>
                <a:gd name="connsiteX1" fmla="*/ 2144486 w 2144486"/>
                <a:gd name="connsiteY1" fmla="*/ 968829 h 968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44486" h="968829">
                  <a:moveTo>
                    <a:pt x="0" y="0"/>
                  </a:moveTo>
                  <a:lnTo>
                    <a:pt x="2144486" y="968829"/>
                  </a:lnTo>
                </a:path>
              </a:pathLst>
            </a:cu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12" name="Ovale 11"/>
            <p:cNvSpPr/>
            <p:nvPr/>
          </p:nvSpPr>
          <p:spPr bwMode="auto">
            <a:xfrm>
              <a:off x="2296886" y="2775857"/>
              <a:ext cx="141514" cy="14151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13" name="Ovale 12"/>
            <p:cNvSpPr/>
            <p:nvPr/>
          </p:nvSpPr>
          <p:spPr bwMode="auto">
            <a:xfrm>
              <a:off x="4419600" y="3701143"/>
              <a:ext cx="141514" cy="14151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14" name="Ovale 13"/>
            <p:cNvSpPr/>
            <p:nvPr/>
          </p:nvSpPr>
          <p:spPr bwMode="auto">
            <a:xfrm>
              <a:off x="3200400" y="3167743"/>
              <a:ext cx="141514" cy="14151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1850571" y="2612571"/>
              <a:ext cx="653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dirty="0" smtClean="0">
                  <a:solidFill>
                    <a:schemeClr val="tx1"/>
                  </a:solidFill>
                  <a:effectLst/>
                </a:rPr>
                <a:t>A</a:t>
              </a:r>
              <a:endParaRPr lang="it-IT" sz="240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3091543" y="2786742"/>
              <a:ext cx="653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dirty="0" smtClean="0">
                  <a:solidFill>
                    <a:schemeClr val="tx1"/>
                  </a:solidFill>
                  <a:effectLst/>
                </a:rPr>
                <a:t>C</a:t>
              </a:r>
              <a:endParaRPr lang="it-IT" sz="240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4365171" y="3428999"/>
              <a:ext cx="653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dirty="0" smtClean="0">
                  <a:solidFill>
                    <a:schemeClr val="tx1"/>
                  </a:solidFill>
                  <a:effectLst/>
                </a:rPr>
                <a:t>B</a:t>
              </a:r>
              <a:endParaRPr lang="it-IT" sz="240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9" name="Figura a mano libera 18"/>
            <p:cNvSpPr/>
            <p:nvPr/>
          </p:nvSpPr>
          <p:spPr bwMode="auto">
            <a:xfrm>
              <a:off x="2710543" y="2264228"/>
              <a:ext cx="2405743" cy="1306286"/>
            </a:xfrm>
            <a:custGeom>
              <a:avLst/>
              <a:gdLst>
                <a:gd name="connsiteX0" fmla="*/ 0 w 2895600"/>
                <a:gd name="connsiteY0" fmla="*/ 0 h 1524000"/>
                <a:gd name="connsiteX1" fmla="*/ 130628 w 2895600"/>
                <a:gd name="connsiteY1" fmla="*/ 576943 h 1524000"/>
                <a:gd name="connsiteX2" fmla="*/ 674914 w 2895600"/>
                <a:gd name="connsiteY2" fmla="*/ 1132114 h 1524000"/>
                <a:gd name="connsiteX3" fmla="*/ 1643742 w 2895600"/>
                <a:gd name="connsiteY3" fmla="*/ 1393372 h 1524000"/>
                <a:gd name="connsiteX4" fmla="*/ 2895600 w 2895600"/>
                <a:gd name="connsiteY4" fmla="*/ 1524000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5600" h="1524000">
                  <a:moveTo>
                    <a:pt x="0" y="0"/>
                  </a:moveTo>
                  <a:cubicBezTo>
                    <a:pt x="9071" y="194128"/>
                    <a:pt x="18142" y="388257"/>
                    <a:pt x="130628" y="576943"/>
                  </a:cubicBezTo>
                  <a:cubicBezTo>
                    <a:pt x="243114" y="765629"/>
                    <a:pt x="422728" y="996043"/>
                    <a:pt x="674914" y="1132114"/>
                  </a:cubicBezTo>
                  <a:cubicBezTo>
                    <a:pt x="927100" y="1268185"/>
                    <a:pt x="1273628" y="1328058"/>
                    <a:pt x="1643742" y="1393372"/>
                  </a:cubicBezTo>
                  <a:cubicBezTo>
                    <a:pt x="2013856" y="1458686"/>
                    <a:pt x="2454728" y="1491343"/>
                    <a:pt x="2895600" y="1524000"/>
                  </a:cubicBezTo>
                </a:path>
              </a:pathLst>
            </a:cu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EDD8E4-1E91-4624-8626-476588FE0A6F}" type="slidenum">
              <a:rPr lang="it-IT" smtClean="0">
                <a:latin typeface="Times New Roman" pitchFamily="18" charset="0"/>
              </a:rPr>
              <a:pPr/>
              <a:t>7</a:t>
            </a:fld>
            <a:endParaRPr lang="it-IT" smtClean="0">
              <a:latin typeface="Times New Roman" pitchFamily="18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 smtClean="0"/>
              <a:t>Funzione indici di Utilità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199"/>
            <a:ext cx="7772400" cy="45828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sz="3600" dirty="0" smtClean="0"/>
              <a:t>La funzione di utilità (ordinale) = </a:t>
            </a:r>
            <a:r>
              <a:rPr lang="it-IT" sz="3600" b="1" dirty="0" smtClean="0"/>
              <a:t>Funzione indice </a:t>
            </a:r>
            <a:r>
              <a:rPr lang="it-IT" sz="3600" dirty="0" smtClean="0"/>
              <a:t>(livello non quantità)</a:t>
            </a:r>
          </a:p>
          <a:p>
            <a:pPr eaLnBrk="1" hangingPunct="1">
              <a:lnSpc>
                <a:spcPct val="90000"/>
              </a:lnSpc>
            </a:pPr>
            <a:r>
              <a:rPr lang="it-IT" sz="3600" dirty="0" smtClean="0"/>
              <a:t>Per i beni </a:t>
            </a:r>
            <a:r>
              <a:rPr lang="it-IT" sz="3600" i="1" dirty="0" smtClean="0"/>
              <a:t>x</a:t>
            </a:r>
            <a:r>
              <a:rPr lang="it-IT" sz="3600" baseline="-25000" dirty="0" smtClean="0"/>
              <a:t>1</a:t>
            </a:r>
            <a:r>
              <a:rPr lang="it-IT" sz="3600" dirty="0" smtClean="0"/>
              <a:t>, </a:t>
            </a:r>
            <a:r>
              <a:rPr lang="it-IT" sz="3600" i="1" dirty="0" smtClean="0"/>
              <a:t>x</a:t>
            </a:r>
            <a:r>
              <a:rPr lang="it-IT" sz="3600" baseline="-25000" dirty="0" smtClean="0"/>
              <a:t>2</a:t>
            </a:r>
            <a:r>
              <a:rPr lang="it-IT" sz="3600" dirty="0" smtClean="0"/>
              <a:t>….</a:t>
            </a:r>
            <a:r>
              <a:rPr lang="it-IT" sz="3600" i="1" dirty="0" smtClean="0"/>
              <a:t>x</a:t>
            </a:r>
            <a:r>
              <a:rPr lang="it-IT" sz="3600" i="1" baseline="-25000" dirty="0" smtClean="0"/>
              <a:t>V</a:t>
            </a:r>
            <a:r>
              <a:rPr lang="it-IT" sz="3600" dirty="0" smtClean="0"/>
              <a:t>  abbiamo </a:t>
            </a:r>
            <a:r>
              <a:rPr lang="it-IT" sz="3600" i="1" dirty="0" smtClean="0"/>
              <a:t>u</a:t>
            </a:r>
            <a:r>
              <a:rPr lang="it-IT" sz="3600" dirty="0" smtClean="0"/>
              <a:t> </a:t>
            </a:r>
            <a:r>
              <a:rPr lang="it-IT" sz="3600" dirty="0" smtClean="0">
                <a:sym typeface="Symbol" pitchFamily="18" charset="2"/>
              </a:rPr>
              <a:t>= </a:t>
            </a:r>
            <a:r>
              <a:rPr lang="it-IT" sz="3600" i="1" dirty="0" err="1" smtClean="0">
                <a:cs typeface="Times New Roman" pitchFamily="18" charset="0"/>
                <a:sym typeface="Symbol" pitchFamily="18" charset="2"/>
              </a:rPr>
              <a:t>u</a:t>
            </a:r>
            <a:r>
              <a:rPr lang="it-IT" sz="3600" dirty="0" smtClean="0">
                <a:cs typeface="Times New Roman" pitchFamily="18" charset="0"/>
              </a:rPr>
              <a:t>(</a:t>
            </a:r>
            <a:r>
              <a:rPr lang="it-IT" sz="3600" i="1" dirty="0" smtClean="0"/>
              <a:t>x</a:t>
            </a:r>
            <a:r>
              <a:rPr lang="it-IT" sz="3600" baseline="-25000" dirty="0" smtClean="0"/>
              <a:t>1</a:t>
            </a:r>
            <a:r>
              <a:rPr lang="it-IT" sz="3600" dirty="0" smtClean="0"/>
              <a:t>, </a:t>
            </a:r>
            <a:r>
              <a:rPr lang="it-IT" sz="3600" i="1" dirty="0" smtClean="0"/>
              <a:t>x</a:t>
            </a:r>
            <a:r>
              <a:rPr lang="it-IT" sz="3600" baseline="-25000" dirty="0" smtClean="0"/>
              <a:t>2</a:t>
            </a:r>
            <a:r>
              <a:rPr lang="it-IT" sz="3600" dirty="0" smtClean="0"/>
              <a:t>….</a:t>
            </a:r>
            <a:r>
              <a:rPr lang="it-IT" sz="3600" i="1" dirty="0" smtClean="0"/>
              <a:t>x</a:t>
            </a:r>
            <a:r>
              <a:rPr lang="it-IT" sz="3600" i="1" baseline="-25000" dirty="0" smtClean="0"/>
              <a:t>V</a:t>
            </a:r>
            <a:r>
              <a:rPr lang="it-IT" sz="36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it-IT" sz="4000" dirty="0" smtClean="0"/>
              <a:t>Per due beni </a:t>
            </a:r>
            <a:r>
              <a:rPr lang="it-IT" sz="4000" i="1" dirty="0" smtClean="0"/>
              <a:t>x</a:t>
            </a:r>
            <a:r>
              <a:rPr lang="it-IT" sz="4000" baseline="-25000" dirty="0" smtClean="0"/>
              <a:t>1</a:t>
            </a:r>
            <a:r>
              <a:rPr lang="it-IT" sz="4000" dirty="0" smtClean="0"/>
              <a:t>, </a:t>
            </a:r>
            <a:r>
              <a:rPr lang="it-IT" sz="4000" i="1" dirty="0" smtClean="0"/>
              <a:t>x</a:t>
            </a:r>
            <a:r>
              <a:rPr lang="it-IT" sz="4000" baseline="-25000" dirty="0" smtClean="0"/>
              <a:t>2</a:t>
            </a:r>
            <a:endParaRPr lang="it-IT" sz="4000" dirty="0" smtClean="0"/>
          </a:p>
          <a:p>
            <a:pPr eaLnBrk="1" hangingPunct="1">
              <a:lnSpc>
                <a:spcPct val="90000"/>
              </a:lnSpc>
            </a:pPr>
            <a:r>
              <a:rPr lang="it-IT" sz="3600" i="1" dirty="0" smtClean="0"/>
              <a:t>u</a:t>
            </a:r>
            <a:r>
              <a:rPr lang="it-IT" sz="3600" dirty="0" smtClean="0"/>
              <a:t> </a:t>
            </a:r>
            <a:r>
              <a:rPr lang="it-IT" sz="3600" dirty="0" smtClean="0">
                <a:sym typeface="Symbol" pitchFamily="18" charset="2"/>
              </a:rPr>
              <a:t>= </a:t>
            </a:r>
            <a:r>
              <a:rPr lang="it-IT" sz="3600" i="1" dirty="0" err="1" smtClean="0">
                <a:cs typeface="Times New Roman" pitchFamily="18" charset="0"/>
                <a:sym typeface="Symbol" pitchFamily="18" charset="2"/>
              </a:rPr>
              <a:t>u</a:t>
            </a:r>
            <a:r>
              <a:rPr lang="it-IT" sz="3600" dirty="0" smtClean="0">
                <a:cs typeface="Times New Roman" pitchFamily="18" charset="0"/>
              </a:rPr>
              <a:t>(</a:t>
            </a:r>
            <a:r>
              <a:rPr lang="it-IT" sz="3600" i="1" dirty="0" smtClean="0"/>
              <a:t>x</a:t>
            </a:r>
            <a:r>
              <a:rPr lang="it-IT" sz="3600" baseline="-25000" dirty="0" smtClean="0"/>
              <a:t>1</a:t>
            </a:r>
            <a:r>
              <a:rPr lang="it-IT" sz="3600" dirty="0" smtClean="0"/>
              <a:t>, </a:t>
            </a:r>
            <a:r>
              <a:rPr lang="it-IT" sz="3600" i="1" dirty="0" smtClean="0"/>
              <a:t>x</a:t>
            </a:r>
            <a:r>
              <a:rPr lang="it-IT" sz="3600" baseline="-25000" dirty="0" smtClean="0"/>
              <a:t>2</a:t>
            </a:r>
            <a:r>
              <a:rPr lang="it-IT" sz="36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it-IT" sz="3600" dirty="0" smtClean="0"/>
              <a:t>La funzione di utilità deve essere tale da soddisfare le proprietà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390C74-BE43-47D9-9DF2-F1459EAF6AE4}" type="slidenum">
              <a:rPr lang="it-IT" smtClean="0">
                <a:latin typeface="Times New Roman" pitchFamily="18" charset="0"/>
              </a:rPr>
              <a:pPr/>
              <a:t>8</a:t>
            </a:fld>
            <a:endParaRPr lang="it-IT" smtClean="0">
              <a:latin typeface="Times New Roman" pitchFamily="18" charset="0"/>
            </a:endParaRP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Utilità marginale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558088" cy="1973263"/>
          </a:xfrm>
        </p:spPr>
        <p:txBody>
          <a:bodyPr/>
          <a:lstStyle/>
          <a:p>
            <a:pPr eaLnBrk="1" hangingPunct="1"/>
            <a:r>
              <a:rPr lang="it-IT" sz="2800" dirty="0" smtClean="0"/>
              <a:t>Ambito </a:t>
            </a:r>
            <a:r>
              <a:rPr lang="it-IT" sz="2800" dirty="0" err="1" smtClean="0"/>
              <a:t>ordinalista</a:t>
            </a:r>
            <a:endParaRPr lang="it-IT" sz="2800" dirty="0" smtClean="0"/>
          </a:p>
          <a:p>
            <a:pPr eaLnBrk="1" hangingPunct="1"/>
            <a:r>
              <a:rPr lang="it-IT" sz="2800" dirty="0" smtClean="0"/>
              <a:t>Derivata parziale della funzione indice = utilità marginale</a:t>
            </a:r>
          </a:p>
          <a:p>
            <a:pPr eaLnBrk="1" hangingPunct="1"/>
            <a:r>
              <a:rPr lang="it-IT" sz="2800" b="1" i="1" dirty="0" err="1" smtClean="0"/>
              <a:t>u</a:t>
            </a:r>
            <a:r>
              <a:rPr lang="it-IT" sz="2800" b="1" dirty="0" err="1" smtClean="0"/>
              <a:t>=</a:t>
            </a:r>
            <a:r>
              <a:rPr lang="it-IT" sz="2800" b="1" dirty="0" smtClean="0"/>
              <a:t> </a:t>
            </a:r>
            <a:r>
              <a:rPr lang="it-IT" sz="2800" b="1" i="1" dirty="0" smtClean="0"/>
              <a:t>u</a:t>
            </a:r>
            <a:r>
              <a:rPr lang="it-IT" sz="2800" b="1" dirty="0" smtClean="0"/>
              <a:t>(</a:t>
            </a:r>
            <a:r>
              <a:rPr lang="it-IT" sz="2800" b="1" i="1" dirty="0" smtClean="0"/>
              <a:t>x</a:t>
            </a:r>
            <a:r>
              <a:rPr lang="it-IT" sz="2800" b="1" baseline="-25000" dirty="0" smtClean="0"/>
              <a:t>1</a:t>
            </a:r>
            <a:r>
              <a:rPr lang="it-IT" sz="2800" b="1" i="1" dirty="0" smtClean="0"/>
              <a:t>, x</a:t>
            </a:r>
            <a:r>
              <a:rPr lang="it-IT" sz="2800" b="1" baseline="-25000" dirty="0" smtClean="0"/>
              <a:t>2</a:t>
            </a:r>
            <a:r>
              <a:rPr lang="it-IT" sz="2800" b="1" dirty="0" smtClean="0"/>
              <a:t>)</a:t>
            </a:r>
            <a:r>
              <a:rPr lang="it-IT" sz="2800" dirty="0" smtClean="0"/>
              <a:t> </a:t>
            </a:r>
          </a:p>
          <a:p>
            <a:pPr eaLnBrk="1" hangingPunct="1"/>
            <a:endParaRPr lang="it-IT" sz="2800" dirty="0" smtClean="0"/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696913" y="3987800"/>
          <a:ext cx="2470150" cy="969963"/>
        </p:xfrm>
        <a:graphic>
          <a:graphicData uri="http://schemas.openxmlformats.org/presentationml/2006/ole">
            <p:oleObj spid="_x0000_s89090" name="Equazione" r:id="rId3" imgW="1091880" imgH="431640" progId="Equation.3">
              <p:embed/>
            </p:oleObj>
          </a:graphicData>
        </a:graphic>
      </p:graphicFrame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987800" y="3656013"/>
            <a:ext cx="437673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000" b="1" dirty="0">
                <a:solidFill>
                  <a:schemeClr val="tx1"/>
                </a:solidFill>
                <a:effectLst/>
                <a:latin typeface="Times New Roman" charset="0"/>
              </a:rPr>
              <a:t>l’incremento di utilità collegato ad un incremento infinitesimo del consumo del bene </a:t>
            </a:r>
            <a:r>
              <a:rPr lang="it-IT" sz="200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00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000" b="1" dirty="0" smtClean="0">
                <a:solidFill>
                  <a:schemeClr val="tx1"/>
                </a:solidFill>
                <a:effectLst/>
                <a:latin typeface="Times New Roman" charset="0"/>
              </a:rPr>
              <a:t> </a:t>
            </a:r>
            <a:endParaRPr lang="it-IT" sz="2000" b="1" dirty="0"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4086225" y="5059363"/>
            <a:ext cx="437673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l’incremento di utilità collegato ad un incremento infinitesimo del consumo del bene </a:t>
            </a:r>
            <a:r>
              <a:rPr lang="it-IT" sz="200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000" baseline="-25000" dirty="0" smtClean="0">
                <a:solidFill>
                  <a:schemeClr val="tx1"/>
                </a:solidFill>
                <a:effectLst/>
              </a:rPr>
              <a:t>2</a:t>
            </a:r>
            <a:r>
              <a:rPr lang="it-IT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 </a:t>
            </a:r>
            <a:endParaRPr lang="it-IT" sz="2000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charset="0"/>
            </a:endParaRPr>
          </a:p>
        </p:txBody>
      </p:sp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717550" y="5064125"/>
          <a:ext cx="2555875" cy="969963"/>
        </p:xfrm>
        <a:graphic>
          <a:graphicData uri="http://schemas.openxmlformats.org/presentationml/2006/ole">
            <p:oleObj spid="_x0000_s89092" name="Equazione" r:id="rId4" imgW="113004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  <p:bldP spid="8198" grpId="0" animBg="1" autoUpdateAnimBg="0"/>
      <p:bldP spid="820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AB3F71-6E1B-48FC-AF42-6E178B8ABD4B}" type="slidenum">
              <a:rPr lang="it-IT" smtClean="0">
                <a:latin typeface="Times New Roman" pitchFamily="18" charset="0"/>
              </a:rPr>
              <a:pPr/>
              <a:t>9</a:t>
            </a:fld>
            <a:endParaRPr lang="it-IT" smtClean="0">
              <a:latin typeface="Times New Roman" pitchFamily="18" charset="0"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Esempio numerico</a:t>
            </a:r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1308100" y="1927225"/>
          <a:ext cx="1619250" cy="758825"/>
        </p:xfrm>
        <a:graphic>
          <a:graphicData uri="http://schemas.openxmlformats.org/presentationml/2006/ole">
            <p:oleObj spid="_x0000_s90114" name="Equazione" r:id="rId3" imgW="647640" imgH="304560" progId="Equation.3">
              <p:embed/>
            </p:oleObj>
          </a:graphicData>
        </a:graphic>
      </p:graphicFrame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73400" y="2062163"/>
            <a:ext cx="49799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0" dirty="0">
                <a:solidFill>
                  <a:schemeClr val="tx1"/>
                </a:solidFill>
                <a:effectLst/>
                <a:latin typeface="Times New Roman" charset="0"/>
              </a:rPr>
              <a:t>Funzione indice di utilità</a:t>
            </a:r>
          </a:p>
        </p:txBody>
      </p:sp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1201738" y="2841625"/>
          <a:ext cx="4284662" cy="971550"/>
        </p:xfrm>
        <a:graphic>
          <a:graphicData uri="http://schemas.openxmlformats.org/presentationml/2006/ole">
            <p:oleObj spid="_x0000_s90115" name="Equazione" r:id="rId4" imgW="2298600" imgH="520560" progId="Equation.3">
              <p:embed/>
            </p:oleObj>
          </a:graphicData>
        </a:graphic>
      </p:graphicFrame>
      <p:graphicFrame>
        <p:nvGraphicFramePr>
          <p:cNvPr id="13321" name="Object 9"/>
          <p:cNvGraphicFramePr>
            <a:graphicFrameLocks noChangeAspect="1"/>
          </p:cNvGraphicFramePr>
          <p:nvPr/>
        </p:nvGraphicFramePr>
        <p:xfrm>
          <a:off x="1004888" y="3911600"/>
          <a:ext cx="4565650" cy="1035050"/>
        </p:xfrm>
        <a:graphic>
          <a:graphicData uri="http://schemas.openxmlformats.org/presentationml/2006/ole">
            <p:oleObj spid="_x0000_s90116" name="Equazione" r:id="rId5" imgW="2298600" imgH="520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93C66-3749-4935-93F6-DDCD6F3CEF7B}" type="slidenum">
              <a:rPr lang="it-IT"/>
              <a:pPr/>
              <a:t>10</a:t>
            </a:fld>
            <a:endParaRPr lang="it-IT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Il saggio marginale di sostituzione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9138" y="4517372"/>
            <a:ext cx="7772400" cy="933169"/>
          </a:xfrm>
        </p:spPr>
        <p:txBody>
          <a:bodyPr/>
          <a:lstStyle/>
          <a:p>
            <a:r>
              <a:rPr lang="it-IT" sz="2400" dirty="0"/>
              <a:t>La pendenza della curva di indifferenza è il saggio marginale di sostituzione</a:t>
            </a:r>
            <a:r>
              <a:rPr lang="it-IT" sz="2400" dirty="0" smtClean="0"/>
              <a:t>, decrescente verso destra</a:t>
            </a:r>
            <a:endParaRPr lang="it-IT" sz="2400" dirty="0"/>
          </a:p>
        </p:txBody>
      </p:sp>
      <p:graphicFrame>
        <p:nvGraphicFramePr>
          <p:cNvPr id="14369" name="Object 33"/>
          <p:cNvGraphicFramePr>
            <a:graphicFrameLocks noChangeAspect="1"/>
          </p:cNvGraphicFramePr>
          <p:nvPr/>
        </p:nvGraphicFramePr>
        <p:xfrm>
          <a:off x="3273425" y="5303838"/>
          <a:ext cx="2238375" cy="1289050"/>
        </p:xfrm>
        <a:graphic>
          <a:graphicData uri="http://schemas.openxmlformats.org/presentationml/2006/ole">
            <p:oleObj spid="_x0000_s14369" name="Equazione" r:id="rId4" imgW="749160" imgH="431640" progId="Equation.3">
              <p:embed/>
            </p:oleObj>
          </a:graphicData>
        </a:graphic>
      </p:graphicFrame>
      <p:grpSp>
        <p:nvGrpSpPr>
          <p:cNvPr id="12304" name="Group 16"/>
          <p:cNvGrpSpPr>
            <a:grpSpLocks/>
          </p:cNvGrpSpPr>
          <p:nvPr/>
        </p:nvGrpSpPr>
        <p:grpSpPr bwMode="auto">
          <a:xfrm>
            <a:off x="1223963" y="2009588"/>
            <a:ext cx="5878512" cy="2638425"/>
            <a:chOff x="771" y="1040"/>
            <a:chExt cx="3703" cy="1662"/>
          </a:xfrm>
        </p:grpSpPr>
        <p:sp>
          <p:nvSpPr>
            <p:cNvPr id="12294" name="Line 6"/>
            <p:cNvSpPr>
              <a:spLocks noChangeShapeType="1"/>
            </p:cNvSpPr>
            <p:nvPr/>
          </p:nvSpPr>
          <p:spPr bwMode="auto">
            <a:xfrm>
              <a:off x="1616" y="1104"/>
              <a:ext cx="0" cy="1298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2295" name="Line 7"/>
            <p:cNvSpPr>
              <a:spLocks noChangeShapeType="1"/>
            </p:cNvSpPr>
            <p:nvPr/>
          </p:nvSpPr>
          <p:spPr bwMode="auto">
            <a:xfrm>
              <a:off x="1600" y="2414"/>
              <a:ext cx="2354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2296" name="Freeform 8"/>
            <p:cNvSpPr>
              <a:spLocks/>
            </p:cNvSpPr>
            <p:nvPr/>
          </p:nvSpPr>
          <p:spPr bwMode="auto">
            <a:xfrm>
              <a:off x="1854" y="1244"/>
              <a:ext cx="1973" cy="8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4" y="329"/>
                </a:cxn>
                <a:cxn ang="0">
                  <a:pos x="306" y="623"/>
                </a:cxn>
                <a:cxn ang="0">
                  <a:pos x="623" y="800"/>
                </a:cxn>
                <a:cxn ang="0">
                  <a:pos x="1152" y="882"/>
                </a:cxn>
                <a:cxn ang="0">
                  <a:pos x="1458" y="894"/>
                </a:cxn>
              </a:cxnLst>
              <a:rect l="0" t="0" r="r" b="b"/>
              <a:pathLst>
                <a:path w="1458" h="898">
                  <a:moveTo>
                    <a:pt x="0" y="0"/>
                  </a:moveTo>
                  <a:cubicBezTo>
                    <a:pt x="21" y="112"/>
                    <a:pt x="43" y="225"/>
                    <a:pt x="94" y="329"/>
                  </a:cubicBezTo>
                  <a:cubicBezTo>
                    <a:pt x="145" y="433"/>
                    <a:pt x="218" y="545"/>
                    <a:pt x="306" y="623"/>
                  </a:cubicBezTo>
                  <a:cubicBezTo>
                    <a:pt x="394" y="701"/>
                    <a:pt x="482" y="757"/>
                    <a:pt x="623" y="800"/>
                  </a:cubicBezTo>
                  <a:cubicBezTo>
                    <a:pt x="764" y="843"/>
                    <a:pt x="1013" y="866"/>
                    <a:pt x="1152" y="882"/>
                  </a:cubicBezTo>
                  <a:cubicBezTo>
                    <a:pt x="1291" y="898"/>
                    <a:pt x="1409" y="892"/>
                    <a:pt x="1458" y="894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2297" name="Text Box 9"/>
            <p:cNvSpPr txBox="1">
              <a:spLocks noChangeArrowheads="1"/>
            </p:cNvSpPr>
            <p:nvPr/>
          </p:nvSpPr>
          <p:spPr bwMode="auto">
            <a:xfrm>
              <a:off x="3700" y="2413"/>
              <a:ext cx="540" cy="2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it-IT" sz="2400" b="0">
                  <a:solidFill>
                    <a:schemeClr val="tx1"/>
                  </a:solidFill>
                  <a:effectLst/>
                </a:rPr>
                <a:t>Cibo</a:t>
              </a:r>
            </a:p>
          </p:txBody>
        </p:sp>
        <p:sp>
          <p:nvSpPr>
            <p:cNvPr id="12298" name="Text Box 10"/>
            <p:cNvSpPr txBox="1">
              <a:spLocks noChangeArrowheads="1"/>
            </p:cNvSpPr>
            <p:nvPr/>
          </p:nvSpPr>
          <p:spPr bwMode="auto">
            <a:xfrm>
              <a:off x="771" y="1040"/>
              <a:ext cx="82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it-IT" sz="2400" b="0">
                  <a:solidFill>
                    <a:schemeClr val="tx1"/>
                  </a:solidFill>
                  <a:effectLst/>
                </a:rPr>
                <a:t>Vestiario</a:t>
              </a:r>
            </a:p>
          </p:txBody>
        </p:sp>
        <p:sp>
          <p:nvSpPr>
            <p:cNvPr id="12300" name="Line 12"/>
            <p:cNvSpPr>
              <a:spLocks noChangeShapeType="1"/>
            </p:cNvSpPr>
            <p:nvPr/>
          </p:nvSpPr>
          <p:spPr bwMode="auto">
            <a:xfrm>
              <a:off x="1845" y="1466"/>
              <a:ext cx="588" cy="59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2301" name="Line 13"/>
            <p:cNvSpPr>
              <a:spLocks noChangeShapeType="1"/>
            </p:cNvSpPr>
            <p:nvPr/>
          </p:nvSpPr>
          <p:spPr bwMode="auto">
            <a:xfrm flipH="1">
              <a:off x="2230" y="1758"/>
              <a:ext cx="388" cy="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12302" name="Text Box 14"/>
            <p:cNvSpPr txBox="1">
              <a:spLocks noChangeArrowheads="1"/>
            </p:cNvSpPr>
            <p:nvPr/>
          </p:nvSpPr>
          <p:spPr bwMode="auto">
            <a:xfrm>
              <a:off x="2687" y="1498"/>
              <a:ext cx="178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it-IT" sz="2400" b="0" dirty="0">
                  <a:solidFill>
                    <a:schemeClr val="tx1"/>
                  </a:solidFill>
                  <a:effectLst/>
                </a:rPr>
                <a:t>Pendenza = </a:t>
              </a:r>
              <a:r>
                <a:rPr lang="it-IT" sz="2400" b="0" dirty="0" smtClean="0">
                  <a:solidFill>
                    <a:schemeClr val="tx1"/>
                  </a:solidFill>
                  <a:effectLst/>
                </a:rPr>
                <a:t>MRS</a:t>
              </a:r>
              <a:endParaRPr lang="it-IT" sz="2400" b="0" dirty="0">
                <a:solidFill>
                  <a:schemeClr val="tx1"/>
                </a:solidFill>
                <a:effectLst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MRS: l’analisi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7C2A0-40D5-4D28-B372-A89A675D9756}" type="slidenum">
              <a:rPr lang="it-IT" smtClean="0"/>
              <a:pPr/>
              <a:t>11</a:t>
            </a:fld>
            <a:endParaRPr lang="it-IT"/>
          </a:p>
        </p:txBody>
      </p:sp>
      <p:graphicFrame>
        <p:nvGraphicFramePr>
          <p:cNvPr id="5" name="Segnaposto contenuto 4"/>
          <p:cNvGraphicFramePr>
            <a:graphicFrameLocks noChangeAspect="1"/>
          </p:cNvGraphicFramePr>
          <p:nvPr>
            <p:ph idx="1"/>
          </p:nvPr>
        </p:nvGraphicFramePr>
        <p:xfrm>
          <a:off x="1034596" y="2165575"/>
          <a:ext cx="5302156" cy="773567"/>
        </p:xfrm>
        <a:graphic>
          <a:graphicData uri="http://schemas.openxmlformats.org/presentationml/2006/ole">
            <p:oleObj spid="_x0000_s122882" name="Equazione" r:id="rId3" imgW="2958840" imgH="431640" progId="Equation.3">
              <p:embed/>
            </p:oleObj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903514" y="2906486"/>
            <a:ext cx="8055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La variazione di utilità spostandoci lungo la curva è uguale a 0</a:t>
            </a:r>
            <a:endParaRPr lang="it-IT" sz="2400" b="0" dirty="0"/>
          </a:p>
        </p:txBody>
      </p:sp>
      <p:graphicFrame>
        <p:nvGraphicFramePr>
          <p:cNvPr id="7" name="Oggetto 6"/>
          <p:cNvGraphicFramePr>
            <a:graphicFrameLocks noChangeAspect="1"/>
          </p:cNvGraphicFramePr>
          <p:nvPr/>
        </p:nvGraphicFramePr>
        <p:xfrm>
          <a:off x="1225550" y="3478213"/>
          <a:ext cx="2138363" cy="1470025"/>
        </p:xfrm>
        <a:graphic>
          <a:graphicData uri="http://schemas.openxmlformats.org/presentationml/2006/ole">
            <p:oleObj spid="_x0000_s122883" name="Equazione" r:id="rId4" imgW="1218960" imgH="838080" progId="Equation.3">
              <p:embed/>
            </p:oleObj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1088571" y="5127171"/>
            <a:ext cx="6890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400" b="0" dirty="0" err="1" smtClean="0">
                <a:solidFill>
                  <a:schemeClr val="tx1"/>
                </a:solidFill>
                <a:effectLst/>
              </a:rPr>
              <a:t>MRS=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 rapporto tra le utilità marginali</a:t>
            </a:r>
            <a:endParaRPr lang="it-IT" sz="2400" b="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596B652-FF36-4753-BA16-49743C41BC50}" type="slidenum">
              <a:rPr lang="it-IT" smtClean="0">
                <a:latin typeface="Times New Roman" pitchFamily="18" charset="0"/>
              </a:rPr>
              <a:pPr/>
              <a:t>12</a:t>
            </a:fld>
            <a:endParaRPr lang="it-IT" smtClean="0">
              <a:latin typeface="Times New Roman" pitchFamily="18" charset="0"/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z="4000" dirty="0" smtClean="0"/>
              <a:t>MRS: esempio</a:t>
            </a:r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1090385" y="1829254"/>
          <a:ext cx="1761671" cy="825567"/>
        </p:xfrm>
        <a:graphic>
          <a:graphicData uri="http://schemas.openxmlformats.org/presentationml/2006/ole">
            <p:oleObj spid="_x0000_s121860" name="Equazione" r:id="rId3" imgW="647640" imgH="304560" progId="Equation.3">
              <p:embed/>
            </p:oleObj>
          </a:graphicData>
        </a:graphic>
      </p:graphicFrame>
      <p:graphicFrame>
        <p:nvGraphicFramePr>
          <p:cNvPr id="11" name="Oggetto 10"/>
          <p:cNvGraphicFramePr>
            <a:graphicFrameLocks noChangeAspect="1"/>
          </p:cNvGraphicFramePr>
          <p:nvPr/>
        </p:nvGraphicFramePr>
        <p:xfrm>
          <a:off x="4629150" y="1919288"/>
          <a:ext cx="2671763" cy="1825625"/>
        </p:xfrm>
        <a:graphic>
          <a:graphicData uri="http://schemas.openxmlformats.org/presentationml/2006/ole">
            <p:oleObj spid="_x0000_s121862" name="Equazione" r:id="rId4" imgW="1485720" imgH="1015920" progId="Equation.3">
              <p:embed/>
            </p:oleObj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782409" y="4504871"/>
          <a:ext cx="2419350" cy="825500"/>
        </p:xfrm>
        <a:graphic>
          <a:graphicData uri="http://schemas.openxmlformats.org/presentationml/2006/ole">
            <p:oleObj spid="_x0000_s121863" name="Equazione" r:id="rId5" imgW="888840" imgH="304560" progId="Equation.3">
              <p:embed/>
            </p:oleObj>
          </a:graphicData>
        </a:graphic>
      </p:graphicFrame>
      <p:graphicFrame>
        <p:nvGraphicFramePr>
          <p:cNvPr id="14" name="Oggetto 13"/>
          <p:cNvGraphicFramePr>
            <a:graphicFrameLocks noChangeAspect="1"/>
          </p:cNvGraphicFramePr>
          <p:nvPr/>
        </p:nvGraphicFramePr>
        <p:xfrm>
          <a:off x="3508375" y="4237038"/>
          <a:ext cx="5207000" cy="1760537"/>
        </p:xfrm>
        <a:graphic>
          <a:graphicData uri="http://schemas.openxmlformats.org/presentationml/2006/ole">
            <p:oleObj spid="_x0000_s121864" name="Equazione" r:id="rId6" imgW="2628720" imgH="8888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267BC-CDC7-4E6F-80FC-E46649BDACC3}" type="slidenum">
              <a:rPr lang="it-IT"/>
              <a:pPr/>
              <a:t>13</a:t>
            </a:fld>
            <a:endParaRPr lang="it-IT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Il vincolo di bilancio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31737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dirty="0"/>
              <a:t>Il consumatore sceglie sulla base di un vincolo: la spesa complessiva che può dedicare al consumo dei due beni.</a:t>
            </a:r>
          </a:p>
          <a:p>
            <a:pPr>
              <a:lnSpc>
                <a:spcPct val="90000"/>
              </a:lnSpc>
            </a:pPr>
            <a:r>
              <a:rPr lang="it-IT" i="1" dirty="0" smtClean="0"/>
              <a:t>m </a:t>
            </a:r>
            <a:r>
              <a:rPr lang="it-IT" i="1" dirty="0"/>
              <a:t>= </a:t>
            </a:r>
            <a:r>
              <a:rPr lang="it-IT" dirty="0"/>
              <a:t> </a:t>
            </a:r>
            <a:r>
              <a:rPr lang="it-IT" i="1" dirty="0" smtClean="0"/>
              <a:t>p</a:t>
            </a:r>
            <a:r>
              <a:rPr lang="it-IT" baseline="-25000" dirty="0" smtClean="0"/>
              <a:t>1</a:t>
            </a:r>
            <a:r>
              <a:rPr lang="it-IT" i="1" dirty="0" smtClean="0"/>
              <a:t>x</a:t>
            </a:r>
            <a:r>
              <a:rPr lang="it-IT" baseline="-25000" dirty="0" smtClean="0"/>
              <a:t>1</a:t>
            </a:r>
            <a:r>
              <a:rPr lang="it-IT" i="1" dirty="0" smtClean="0"/>
              <a:t> </a:t>
            </a:r>
            <a:r>
              <a:rPr lang="it-IT" i="1" dirty="0"/>
              <a:t>+ </a:t>
            </a:r>
            <a:r>
              <a:rPr lang="it-IT" i="1" dirty="0" smtClean="0"/>
              <a:t>p</a:t>
            </a:r>
            <a:r>
              <a:rPr lang="it-IT" baseline="-25000" dirty="0" smtClean="0"/>
              <a:t>2</a:t>
            </a:r>
            <a:r>
              <a:rPr lang="it-IT" i="1" dirty="0" smtClean="0"/>
              <a:t>x</a:t>
            </a:r>
            <a:r>
              <a:rPr lang="it-IT" i="1" baseline="-25000" dirty="0" smtClean="0"/>
              <a:t>2</a:t>
            </a:r>
            <a:endParaRPr lang="it-IT" i="1" dirty="0"/>
          </a:p>
        </p:txBody>
      </p:sp>
      <p:graphicFrame>
        <p:nvGraphicFramePr>
          <p:cNvPr id="15384" name="Object 24"/>
          <p:cNvGraphicFramePr>
            <a:graphicFrameLocks noChangeAspect="1"/>
          </p:cNvGraphicFramePr>
          <p:nvPr/>
        </p:nvGraphicFramePr>
        <p:xfrm>
          <a:off x="893763" y="4121150"/>
          <a:ext cx="2787650" cy="1077913"/>
        </p:xfrm>
        <a:graphic>
          <a:graphicData uri="http://schemas.openxmlformats.org/presentationml/2006/ole">
            <p:oleObj spid="_x0000_s15384" name="Equazione" r:id="rId4" imgW="1117440" imgH="431640" progId="Equation.3">
              <p:embed/>
            </p:oleObj>
          </a:graphicData>
        </a:graphic>
      </p:graphicFrame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505200" y="5181600"/>
            <a:ext cx="4906963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sz="2800" b="0" dirty="0" smtClean="0">
                <a:solidFill>
                  <a:schemeClr val="tx1"/>
                </a:solidFill>
                <a:effectLst/>
              </a:rPr>
              <a:t>Equazione </a:t>
            </a:r>
            <a:r>
              <a:rPr lang="it-IT" sz="2800" b="0" dirty="0">
                <a:solidFill>
                  <a:schemeClr val="tx1"/>
                </a:solidFill>
                <a:effectLst/>
              </a:rPr>
              <a:t>di una retta </a:t>
            </a:r>
            <a:endParaRPr lang="it-IT" sz="2800" b="0" dirty="0" smtClean="0">
              <a:solidFill>
                <a:schemeClr val="tx1"/>
              </a:solidFill>
              <a:effectLst/>
            </a:endParaRPr>
          </a:p>
          <a:p>
            <a:pPr algn="l">
              <a:spcBef>
                <a:spcPct val="50000"/>
              </a:spcBef>
            </a:pPr>
            <a:r>
              <a:rPr lang="it-IT" sz="2800" b="0" i="1" dirty="0" smtClean="0">
                <a:solidFill>
                  <a:schemeClr val="tx1"/>
                </a:solidFill>
                <a:effectLst/>
              </a:rPr>
              <a:t>p</a:t>
            </a:r>
            <a:r>
              <a:rPr lang="it-IT" sz="2800" b="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800" b="0" dirty="0" smtClean="0">
                <a:solidFill>
                  <a:schemeClr val="tx1"/>
                </a:solidFill>
                <a:effectLst/>
              </a:rPr>
              <a:t>/</a:t>
            </a:r>
            <a:r>
              <a:rPr lang="it-IT" sz="2800" b="0" i="1" dirty="0" smtClean="0">
                <a:solidFill>
                  <a:schemeClr val="tx1"/>
                </a:solidFill>
                <a:effectLst/>
              </a:rPr>
              <a:t>p</a:t>
            </a:r>
            <a:r>
              <a:rPr lang="it-IT" sz="2800" b="0" baseline="-25000" dirty="0" smtClean="0">
                <a:solidFill>
                  <a:schemeClr val="tx1"/>
                </a:solidFill>
                <a:effectLst/>
              </a:rPr>
              <a:t>2</a:t>
            </a:r>
            <a:r>
              <a:rPr lang="it-IT" sz="2800" b="0" dirty="0" smtClean="0">
                <a:solidFill>
                  <a:schemeClr val="tx1"/>
                </a:solidFill>
                <a:effectLst/>
              </a:rPr>
              <a:t> = </a:t>
            </a:r>
            <a:r>
              <a:rPr lang="it-IT" sz="2800" b="0" dirty="0">
                <a:solidFill>
                  <a:schemeClr val="tx1"/>
                </a:solidFill>
                <a:effectLst/>
              </a:rPr>
              <a:t>pendenza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2" autoUpdateAnimBg="0"/>
      <p:bldP spid="1331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23E9-EAF9-463C-908D-7FD14D1FD57A}" type="slidenum">
              <a:rPr lang="it-IT"/>
              <a:pPr/>
              <a:t>14</a:t>
            </a:fld>
            <a:endParaRPr lang="it-IT"/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98513"/>
          </a:xfrm>
        </p:spPr>
        <p:txBody>
          <a:bodyPr/>
          <a:lstStyle/>
          <a:p>
            <a:r>
              <a:rPr lang="it-IT"/>
              <a:t>Grafico della retta di bilancio</a:t>
            </a:r>
          </a:p>
        </p:txBody>
      </p:sp>
      <p:grpSp>
        <p:nvGrpSpPr>
          <p:cNvPr id="19" name="Gruppo 18"/>
          <p:cNvGrpSpPr/>
          <p:nvPr/>
        </p:nvGrpSpPr>
        <p:grpSpPr>
          <a:xfrm>
            <a:off x="1608364" y="1769382"/>
            <a:ext cx="5478236" cy="3161847"/>
            <a:chOff x="1608364" y="1769382"/>
            <a:chExt cx="5478236" cy="3161847"/>
          </a:xfrm>
        </p:grpSpPr>
        <p:grpSp>
          <p:nvGrpSpPr>
            <p:cNvPr id="13" name="Gruppo 12"/>
            <p:cNvGrpSpPr/>
            <p:nvPr/>
          </p:nvGrpSpPr>
          <p:grpSpPr>
            <a:xfrm>
              <a:off x="1608364" y="1769382"/>
              <a:ext cx="5478236" cy="3161847"/>
              <a:chOff x="1608364" y="1769382"/>
              <a:chExt cx="4577443" cy="2225675"/>
            </a:xfrm>
          </p:grpSpPr>
          <p:sp>
            <p:nvSpPr>
              <p:cNvPr id="5125" name="Line 5"/>
              <p:cNvSpPr>
                <a:spLocks noChangeShapeType="1"/>
              </p:cNvSpPr>
              <p:nvPr/>
            </p:nvSpPr>
            <p:spPr bwMode="auto">
              <a:xfrm flipV="1">
                <a:off x="2779032" y="1912257"/>
                <a:ext cx="0" cy="171450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5126" name="Line 6"/>
              <p:cNvSpPr>
                <a:spLocks noChangeShapeType="1"/>
              </p:cNvSpPr>
              <p:nvPr/>
            </p:nvSpPr>
            <p:spPr bwMode="auto">
              <a:xfrm>
                <a:off x="2779032" y="3626757"/>
                <a:ext cx="297180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  <p:sp>
            <p:nvSpPr>
              <p:cNvPr id="5127" name="Text Box 7"/>
              <p:cNvSpPr txBox="1">
                <a:spLocks noChangeArrowheads="1"/>
              </p:cNvSpPr>
              <p:nvPr/>
            </p:nvSpPr>
            <p:spPr bwMode="auto">
              <a:xfrm>
                <a:off x="1608364" y="1769382"/>
                <a:ext cx="990600" cy="352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vestiario</a:t>
                </a:r>
                <a:endParaRPr kumimoji="0" lang="it-IT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128" name="Text Box 8"/>
              <p:cNvSpPr txBox="1">
                <a:spLocks noChangeArrowheads="1"/>
              </p:cNvSpPr>
              <p:nvPr/>
            </p:nvSpPr>
            <p:spPr bwMode="auto">
              <a:xfrm>
                <a:off x="5271407" y="3677557"/>
                <a:ext cx="914400" cy="314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Cibo</a:t>
                </a:r>
                <a:endParaRPr kumimoji="0" lang="it-IT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129" name="Text Box 9"/>
              <p:cNvSpPr txBox="1">
                <a:spLocks noChangeArrowheads="1"/>
              </p:cNvSpPr>
              <p:nvPr/>
            </p:nvSpPr>
            <p:spPr bwMode="auto">
              <a:xfrm>
                <a:off x="2191316" y="2432407"/>
                <a:ext cx="1209675" cy="314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6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m</a:t>
                </a:r>
                <a:r>
                  <a:rPr kumimoji="0" lang="it-IT" sz="16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/</a:t>
                </a:r>
                <a:r>
                  <a:rPr lang="it-IT" sz="1600" b="0" i="1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p</a:t>
                </a:r>
                <a:r>
                  <a:rPr lang="it-IT" sz="1600" b="0" baseline="-25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2</a:t>
                </a:r>
                <a:endParaRPr kumimoji="0" lang="it-IT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130" name="Text Box 10"/>
              <p:cNvSpPr txBox="1">
                <a:spLocks noChangeArrowheads="1"/>
              </p:cNvSpPr>
              <p:nvPr/>
            </p:nvSpPr>
            <p:spPr bwMode="auto">
              <a:xfrm>
                <a:off x="4833257" y="3671207"/>
                <a:ext cx="657225" cy="32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6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m</a:t>
                </a:r>
                <a:r>
                  <a:rPr kumimoji="0" lang="it-IT" sz="16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/</a:t>
                </a:r>
                <a:r>
                  <a:rPr lang="it-IT" sz="1600" b="0" i="1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p</a:t>
                </a:r>
                <a:r>
                  <a:rPr kumimoji="0" lang="it-IT" sz="1600" b="0" i="0" u="none" strike="noStrike" cap="none" normalizeH="0" baseline="-25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1</a:t>
                </a:r>
                <a:endParaRPr kumimoji="0" lang="it-IT" sz="2800" b="0" i="0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131" name="Text Box 11"/>
              <p:cNvSpPr txBox="1">
                <a:spLocks noChangeArrowheads="1"/>
              </p:cNvSpPr>
              <p:nvPr/>
            </p:nvSpPr>
            <p:spPr bwMode="auto">
              <a:xfrm>
                <a:off x="2251982" y="3626757"/>
                <a:ext cx="495300" cy="32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rPr>
                  <a:t>0</a:t>
                </a:r>
                <a:endParaRPr kumimoji="0" lang="it-IT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5132" name="Line 12"/>
              <p:cNvSpPr>
                <a:spLocks noChangeShapeType="1"/>
              </p:cNvSpPr>
              <p:nvPr/>
            </p:nvSpPr>
            <p:spPr bwMode="auto">
              <a:xfrm>
                <a:off x="2757260" y="2593522"/>
                <a:ext cx="2276475" cy="1009650"/>
              </a:xfrm>
              <a:prstGeom prst="line">
                <a:avLst/>
              </a:prstGeom>
              <a:noFill/>
              <a:ln w="28575">
                <a:solidFill>
                  <a:srgbClr val="80008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/>
              </a:p>
            </p:txBody>
          </p:sp>
        </p:grpSp>
        <p:sp>
          <p:nvSpPr>
            <p:cNvPr id="14" name="Arco 13"/>
            <p:cNvSpPr/>
            <p:nvPr/>
          </p:nvSpPr>
          <p:spPr bwMode="auto">
            <a:xfrm rot="16200000">
              <a:off x="4716236" y="4090307"/>
              <a:ext cx="691242" cy="620486"/>
            </a:xfrm>
            <a:prstGeom prst="arc">
              <a:avLst>
                <a:gd name="adj1" fmla="val 16192807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graphicFrame>
          <p:nvGraphicFramePr>
            <p:cNvPr id="16" name="Oggetto 15"/>
            <p:cNvGraphicFramePr>
              <a:graphicFrameLocks noChangeAspect="1"/>
            </p:cNvGraphicFramePr>
            <p:nvPr/>
          </p:nvGraphicFramePr>
          <p:xfrm>
            <a:off x="5268686" y="3354388"/>
            <a:ext cx="881289" cy="750887"/>
          </p:xfrm>
          <a:graphic>
            <a:graphicData uri="http://schemas.openxmlformats.org/presentationml/2006/ole">
              <p:oleObj spid="_x0000_s5133" name="Equazione" r:id="rId4" imgW="342720" imgH="431640" progId="Equation.3">
                <p:embed/>
              </p:oleObj>
            </a:graphicData>
          </a:graphic>
        </p:graphicFrame>
        <p:cxnSp>
          <p:nvCxnSpPr>
            <p:cNvPr id="18" name="Connettore 2 17"/>
            <p:cNvCxnSpPr/>
            <p:nvPr/>
          </p:nvCxnSpPr>
          <p:spPr bwMode="auto">
            <a:xfrm flipH="1">
              <a:off x="4963886" y="4005943"/>
              <a:ext cx="381000" cy="293914"/>
            </a:xfrm>
            <a:prstGeom prst="straightConnector1">
              <a:avLst/>
            </a:prstGeom>
            <a:solidFill>
              <a:srgbClr val="FFCC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Mutamento del reddito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7C2A0-40D5-4D28-B372-A89A675D9756}" type="slidenum">
              <a:rPr lang="it-IT" smtClean="0"/>
              <a:pPr/>
              <a:t>15</a:t>
            </a:fld>
            <a:endParaRPr lang="it-IT"/>
          </a:p>
        </p:txBody>
      </p:sp>
      <p:grpSp>
        <p:nvGrpSpPr>
          <p:cNvPr id="31" name="Gruppo 30"/>
          <p:cNvGrpSpPr/>
          <p:nvPr/>
        </p:nvGrpSpPr>
        <p:grpSpPr>
          <a:xfrm>
            <a:off x="1586593" y="2270125"/>
            <a:ext cx="6621236" cy="3238047"/>
            <a:chOff x="1586593" y="2270125"/>
            <a:chExt cx="6621236" cy="3238047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 flipV="1">
              <a:off x="2987636" y="2473097"/>
              <a:ext cx="0" cy="243566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2987636" y="4908756"/>
              <a:ext cx="4284021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1586593" y="2270125"/>
              <a:ext cx="1185540" cy="500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vestiario</a:t>
              </a:r>
              <a:endPara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7113485" y="4926495"/>
              <a:ext cx="1094344" cy="446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Cibo</a:t>
              </a:r>
              <a:endPara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5446111" y="4971903"/>
              <a:ext cx="786560" cy="460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1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m</a:t>
              </a:r>
              <a:r>
                <a:rPr kumimoji="0" lang="it-IT" sz="1600" b="0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1</a:t>
              </a:r>
              <a:r>
                <a:rPr kumimoji="0" lang="it-IT" sz="1600" b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/</a:t>
              </a:r>
              <a:r>
                <a:rPr lang="it-IT" sz="1600" b="0" i="1" dirty="0" smtClean="0">
                  <a:solidFill>
                    <a:schemeClr val="tx1"/>
                  </a:solidFill>
                  <a:effectLst/>
                  <a:latin typeface="Calibri" pitchFamily="34" charset="0"/>
                </a:rPr>
                <a:t>p</a:t>
              </a:r>
              <a:r>
                <a:rPr kumimoji="0" lang="it-IT" sz="1600" b="0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2356868" y="4908756"/>
              <a:ext cx="592770" cy="460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0</a:t>
              </a:r>
              <a:endParaRPr kumimoji="0" lang="it-IT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>
              <a:off x="2961580" y="3440918"/>
              <a:ext cx="2724462" cy="1434333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7" name="Arco 6"/>
            <p:cNvSpPr/>
            <p:nvPr/>
          </p:nvSpPr>
          <p:spPr bwMode="auto">
            <a:xfrm rot="16200000">
              <a:off x="4694465" y="4591050"/>
              <a:ext cx="691242" cy="620486"/>
            </a:xfrm>
            <a:prstGeom prst="arc">
              <a:avLst>
                <a:gd name="adj1" fmla="val 16192807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graphicFrame>
          <p:nvGraphicFramePr>
            <p:cNvPr id="8" name="Oggetto 7"/>
            <p:cNvGraphicFramePr>
              <a:graphicFrameLocks noChangeAspect="1"/>
            </p:cNvGraphicFramePr>
            <p:nvPr/>
          </p:nvGraphicFramePr>
          <p:xfrm>
            <a:off x="5910944" y="3485017"/>
            <a:ext cx="881289" cy="750887"/>
          </p:xfrm>
          <a:graphic>
            <a:graphicData uri="http://schemas.openxmlformats.org/presentationml/2006/ole">
              <p:oleObj spid="_x0000_s149506" name="Equazione" r:id="rId3" imgW="342720" imgH="431640" progId="Equation.3">
                <p:embed/>
              </p:oleObj>
            </a:graphicData>
          </a:graphic>
        </p:graphicFrame>
        <p:cxnSp>
          <p:nvCxnSpPr>
            <p:cNvPr id="9" name="Connettore 2 8"/>
            <p:cNvCxnSpPr/>
            <p:nvPr/>
          </p:nvCxnSpPr>
          <p:spPr bwMode="auto">
            <a:xfrm flipH="1">
              <a:off x="4942115" y="3940629"/>
              <a:ext cx="1114778" cy="859971"/>
            </a:xfrm>
            <a:prstGeom prst="straightConnector1">
              <a:avLst/>
            </a:prstGeom>
            <a:solidFill>
              <a:srgbClr val="FFCC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>
              <a:off x="2972466" y="2929290"/>
              <a:ext cx="3733134" cy="1965363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0" name="Arco 19"/>
            <p:cNvSpPr/>
            <p:nvPr/>
          </p:nvSpPr>
          <p:spPr bwMode="auto">
            <a:xfrm rot="16200000">
              <a:off x="5750379" y="4612821"/>
              <a:ext cx="691242" cy="620486"/>
            </a:xfrm>
            <a:prstGeom prst="arc">
              <a:avLst>
                <a:gd name="adj1" fmla="val 16192807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cxnSp>
          <p:nvCxnSpPr>
            <p:cNvPr id="21" name="Connettore 2 20"/>
            <p:cNvCxnSpPr/>
            <p:nvPr/>
          </p:nvCxnSpPr>
          <p:spPr bwMode="auto">
            <a:xfrm>
              <a:off x="6052457" y="3951514"/>
              <a:ext cx="32657" cy="892629"/>
            </a:xfrm>
            <a:prstGeom prst="straightConnector1">
              <a:avLst/>
            </a:prstGeom>
            <a:solidFill>
              <a:srgbClr val="FFCC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6458483" y="5048103"/>
              <a:ext cx="786560" cy="460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1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m</a:t>
              </a:r>
              <a:r>
                <a:rPr lang="it-IT" sz="1600" b="0" baseline="-25000" dirty="0" smtClean="0">
                  <a:solidFill>
                    <a:schemeClr val="tx1"/>
                  </a:solidFill>
                  <a:effectLst/>
                  <a:latin typeface="Calibri" pitchFamily="34" charset="0"/>
                </a:rPr>
                <a:t>2</a:t>
              </a:r>
              <a:r>
                <a:rPr kumimoji="0" lang="it-IT" sz="1600" b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/</a:t>
              </a:r>
              <a:r>
                <a:rPr kumimoji="0" lang="it-IT" sz="1600" b="0" i="1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p</a:t>
              </a:r>
              <a:r>
                <a:rPr kumimoji="0" lang="it-IT" sz="1600" b="0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" name="Text Box 10"/>
            <p:cNvSpPr txBox="1">
              <a:spLocks noChangeArrowheads="1"/>
            </p:cNvSpPr>
            <p:nvPr/>
          </p:nvSpPr>
          <p:spPr bwMode="auto">
            <a:xfrm>
              <a:off x="2136855" y="3251961"/>
              <a:ext cx="786560" cy="460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1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m</a:t>
              </a:r>
              <a:r>
                <a:rPr kumimoji="0" lang="it-IT" sz="1600" b="0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1</a:t>
              </a:r>
              <a:r>
                <a:rPr kumimoji="0" lang="it-IT" sz="1600" b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/</a:t>
              </a:r>
              <a:r>
                <a:rPr lang="it-IT" sz="1600" b="0" i="1" dirty="0" smtClean="0">
                  <a:solidFill>
                    <a:schemeClr val="tx1"/>
                  </a:solidFill>
                  <a:effectLst/>
                  <a:latin typeface="Calibri" pitchFamily="34" charset="0"/>
                </a:rPr>
                <a:t>p</a:t>
              </a:r>
              <a:r>
                <a:rPr kumimoji="0" lang="it-IT" sz="1600" b="0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2</a:t>
              </a:r>
              <a:endParaRPr kumimoji="0" lang="it-IT" sz="2800" b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" name="Text Box 10"/>
            <p:cNvSpPr txBox="1">
              <a:spLocks noChangeArrowheads="1"/>
            </p:cNvSpPr>
            <p:nvPr/>
          </p:nvSpPr>
          <p:spPr bwMode="auto">
            <a:xfrm>
              <a:off x="2136854" y="2707675"/>
              <a:ext cx="786560" cy="460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1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m</a:t>
              </a:r>
              <a:r>
                <a:rPr lang="it-IT" sz="1600" b="0" baseline="-25000" dirty="0" smtClean="0">
                  <a:solidFill>
                    <a:schemeClr val="tx1"/>
                  </a:solidFill>
                  <a:effectLst/>
                  <a:latin typeface="Calibri" pitchFamily="34" charset="0"/>
                </a:rPr>
                <a:t>2</a:t>
              </a:r>
              <a:r>
                <a:rPr kumimoji="0" lang="it-IT" sz="1600" b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/</a:t>
              </a:r>
              <a:r>
                <a:rPr lang="it-IT" sz="1600" b="0" i="1" dirty="0" smtClean="0">
                  <a:solidFill>
                    <a:schemeClr val="tx1"/>
                  </a:solidFill>
                  <a:effectLst/>
                  <a:latin typeface="Calibri" pitchFamily="34" charset="0"/>
                </a:rPr>
                <a:t>p</a:t>
              </a:r>
              <a:r>
                <a:rPr lang="it-IT" sz="1600" b="0" baseline="-25000" dirty="0" smtClean="0">
                  <a:solidFill>
                    <a:schemeClr val="tx1"/>
                  </a:solidFill>
                  <a:effectLst/>
                  <a:latin typeface="Calibri" pitchFamily="34" charset="0"/>
                </a:rPr>
                <a:t>2</a:t>
              </a:r>
              <a:endParaRPr kumimoji="0" lang="it-IT" sz="2800" b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28" name="Connettore 2 27"/>
            <p:cNvCxnSpPr/>
            <p:nvPr/>
          </p:nvCxnSpPr>
          <p:spPr bwMode="auto">
            <a:xfrm flipV="1">
              <a:off x="3320143" y="3276600"/>
              <a:ext cx="174171" cy="261257"/>
            </a:xfrm>
            <a:prstGeom prst="straightConnector1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9" name="Connettore 2 28"/>
            <p:cNvCxnSpPr/>
            <p:nvPr/>
          </p:nvCxnSpPr>
          <p:spPr bwMode="auto">
            <a:xfrm flipV="1">
              <a:off x="5018314" y="4136571"/>
              <a:ext cx="174171" cy="261257"/>
            </a:xfrm>
            <a:prstGeom prst="straightConnector1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0" name="CasellaDiTesto 29"/>
          <p:cNvSpPr txBox="1"/>
          <p:nvPr/>
        </p:nvSpPr>
        <p:spPr>
          <a:xfrm>
            <a:off x="838200" y="5486400"/>
            <a:ext cx="3831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800" i="1" dirty="0" smtClean="0">
                <a:solidFill>
                  <a:schemeClr val="tx1"/>
                </a:solidFill>
              </a:rPr>
              <a:t>m</a:t>
            </a:r>
            <a:r>
              <a:rPr lang="it-IT" sz="2800" baseline="-25000" dirty="0" smtClean="0">
                <a:solidFill>
                  <a:schemeClr val="tx1"/>
                </a:solidFill>
              </a:rPr>
              <a:t>2</a:t>
            </a:r>
            <a:r>
              <a:rPr lang="it-IT" sz="2800" dirty="0" smtClean="0">
                <a:solidFill>
                  <a:schemeClr val="tx1"/>
                </a:solidFill>
              </a:rPr>
              <a:t>&gt;</a:t>
            </a:r>
            <a:r>
              <a:rPr lang="it-IT" sz="2800" i="1" dirty="0" smtClean="0">
                <a:solidFill>
                  <a:schemeClr val="tx1"/>
                </a:solidFill>
              </a:rPr>
              <a:t>m</a:t>
            </a:r>
            <a:r>
              <a:rPr lang="it-IT" sz="2800" baseline="-25000" dirty="0" smtClean="0">
                <a:solidFill>
                  <a:schemeClr val="tx1"/>
                </a:solidFill>
              </a:rPr>
              <a:t>1</a:t>
            </a:r>
            <a:endParaRPr lang="it-IT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CE85-ED6E-46E6-85C9-C7E55DA41659}" type="slidenum">
              <a:rPr lang="it-IT"/>
              <a:pPr/>
              <a:t>16</a:t>
            </a:fld>
            <a:endParaRPr lang="it-IT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Mutamento di un prezzo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5963" y="4364038"/>
            <a:ext cx="7772400" cy="15970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400" dirty="0"/>
              <a:t>Diminuisce </a:t>
            </a:r>
            <a:r>
              <a:rPr lang="it-IT" sz="2400" i="1" dirty="0" smtClean="0"/>
              <a:t>p</a:t>
            </a:r>
            <a:r>
              <a:rPr lang="it-IT" sz="2400" baseline="-25000" dirty="0" smtClean="0"/>
              <a:t>1 </a:t>
            </a:r>
            <a:r>
              <a:rPr lang="it-IT" sz="2400" dirty="0" smtClean="0"/>
              <a:t>(</a:t>
            </a:r>
            <a:r>
              <a:rPr lang="it-IT" sz="2400" i="1" dirty="0" smtClean="0"/>
              <a:t>p</a:t>
            </a:r>
            <a:r>
              <a:rPr lang="it-IT" sz="2400" baseline="-25000" dirty="0" smtClean="0"/>
              <a:t>1</a:t>
            </a:r>
            <a:r>
              <a:rPr lang="it-IT" sz="2400" dirty="0" smtClean="0"/>
              <a:t>B&lt;</a:t>
            </a:r>
            <a:r>
              <a:rPr lang="it-IT" sz="2400" i="1" dirty="0" smtClean="0"/>
              <a:t>p</a:t>
            </a:r>
            <a:r>
              <a:rPr lang="it-IT" sz="2400" baseline="-25000" dirty="0" smtClean="0"/>
              <a:t>1</a:t>
            </a:r>
            <a:r>
              <a:rPr lang="it-IT" sz="2400" dirty="0" smtClean="0"/>
              <a:t>A)</a:t>
            </a:r>
            <a:endParaRPr lang="it-IT" sz="2400" dirty="0"/>
          </a:p>
          <a:p>
            <a:pPr>
              <a:lnSpc>
                <a:spcPct val="90000"/>
              </a:lnSpc>
            </a:pPr>
            <a:r>
              <a:rPr lang="it-IT" sz="2400" i="1" dirty="0" smtClean="0"/>
              <a:t>m/p</a:t>
            </a:r>
            <a:r>
              <a:rPr lang="it-IT" sz="2400" baseline="-25000" dirty="0" smtClean="0"/>
              <a:t>1 </a:t>
            </a:r>
            <a:r>
              <a:rPr lang="it-IT" sz="2400" dirty="0" smtClean="0"/>
              <a:t>si </a:t>
            </a:r>
            <a:r>
              <a:rPr lang="it-IT" sz="2400" dirty="0"/>
              <a:t>sposta verso destra</a:t>
            </a:r>
          </a:p>
          <a:p>
            <a:pPr>
              <a:lnSpc>
                <a:spcPct val="90000"/>
              </a:lnSpc>
            </a:pPr>
            <a:r>
              <a:rPr lang="it-IT" sz="2400" i="1" dirty="0" smtClean="0"/>
              <a:t>m/p</a:t>
            </a:r>
            <a:r>
              <a:rPr lang="it-IT" sz="2400" baseline="-25000" dirty="0" smtClean="0"/>
              <a:t>2</a:t>
            </a:r>
            <a:r>
              <a:rPr lang="it-IT" sz="2400" dirty="0" smtClean="0"/>
              <a:t> </a:t>
            </a:r>
            <a:r>
              <a:rPr lang="it-IT" sz="2400" dirty="0"/>
              <a:t>nello stesso punto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La pendenza (</a:t>
            </a:r>
            <a:r>
              <a:rPr lang="it-IT" sz="2400" i="1" dirty="0" smtClean="0"/>
              <a:t>p</a:t>
            </a:r>
            <a:r>
              <a:rPr lang="it-IT" sz="2400" baseline="-25000" dirty="0" smtClean="0"/>
              <a:t>1</a:t>
            </a:r>
            <a:r>
              <a:rPr lang="it-IT" sz="2400" i="1" dirty="0" smtClean="0"/>
              <a:t>/p</a:t>
            </a:r>
            <a:r>
              <a:rPr lang="it-IT" sz="2400" baseline="-25000" dirty="0" smtClean="0"/>
              <a:t>2</a:t>
            </a:r>
            <a:r>
              <a:rPr lang="it-IT" sz="2400" dirty="0" smtClean="0"/>
              <a:t>) </a:t>
            </a:r>
            <a:r>
              <a:rPr lang="it-IT" sz="2400" dirty="0"/>
              <a:t>diminuisce</a:t>
            </a:r>
          </a:p>
          <a:p>
            <a:pPr>
              <a:lnSpc>
                <a:spcPct val="90000"/>
              </a:lnSpc>
            </a:pPr>
            <a:r>
              <a:rPr lang="it-IT" sz="2400" dirty="0"/>
              <a:t>La curva ruota verso l’alto</a:t>
            </a:r>
            <a:endParaRPr lang="it-IT" sz="2400" i="1" dirty="0"/>
          </a:p>
          <a:p>
            <a:pPr>
              <a:lnSpc>
                <a:spcPct val="90000"/>
              </a:lnSpc>
            </a:pPr>
            <a:endParaRPr lang="it-IT" sz="2400" baseline="-25000" dirty="0"/>
          </a:p>
        </p:txBody>
      </p:sp>
      <p:grpSp>
        <p:nvGrpSpPr>
          <p:cNvPr id="20" name="Gruppo 19"/>
          <p:cNvGrpSpPr/>
          <p:nvPr/>
        </p:nvGrpSpPr>
        <p:grpSpPr>
          <a:xfrm>
            <a:off x="1953986" y="1855108"/>
            <a:ext cx="4998938" cy="2281464"/>
            <a:chOff x="1953986" y="1855108"/>
            <a:chExt cx="4998938" cy="2281464"/>
          </a:xfrm>
        </p:grpSpPr>
        <p:grpSp>
          <p:nvGrpSpPr>
            <p:cNvPr id="18" name="Gruppo 17"/>
            <p:cNvGrpSpPr/>
            <p:nvPr/>
          </p:nvGrpSpPr>
          <p:grpSpPr>
            <a:xfrm>
              <a:off x="1953986" y="1855108"/>
              <a:ext cx="4998938" cy="2259693"/>
              <a:chOff x="1953986" y="1855108"/>
              <a:chExt cx="4998938" cy="2259693"/>
            </a:xfrm>
          </p:grpSpPr>
          <p:sp>
            <p:nvSpPr>
              <p:cNvPr id="34821" name="Line 5"/>
              <p:cNvSpPr>
                <a:spLocks noChangeShapeType="1"/>
              </p:cNvSpPr>
              <p:nvPr/>
            </p:nvSpPr>
            <p:spPr bwMode="auto">
              <a:xfrm>
                <a:off x="2958647" y="2711678"/>
                <a:ext cx="2286000" cy="1028700"/>
              </a:xfrm>
              <a:prstGeom prst="line">
                <a:avLst/>
              </a:prstGeom>
              <a:noFill/>
              <a:ln w="28575">
                <a:solidFill>
                  <a:srgbClr val="80008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6000"/>
              </a:p>
            </p:txBody>
          </p:sp>
          <p:sp>
            <p:nvSpPr>
              <p:cNvPr id="34822" name="Line 6"/>
              <p:cNvSpPr>
                <a:spLocks noChangeShapeType="1"/>
              </p:cNvSpPr>
              <p:nvPr/>
            </p:nvSpPr>
            <p:spPr bwMode="auto">
              <a:xfrm>
                <a:off x="2955472" y="2697390"/>
                <a:ext cx="3038475" cy="1047750"/>
              </a:xfrm>
              <a:prstGeom prst="line">
                <a:avLst/>
              </a:prstGeom>
              <a:noFill/>
              <a:ln w="28575">
                <a:solidFill>
                  <a:srgbClr val="339966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6000"/>
              </a:p>
            </p:txBody>
          </p:sp>
          <p:sp>
            <p:nvSpPr>
              <p:cNvPr id="34823" name="Line 7"/>
              <p:cNvSpPr>
                <a:spLocks noChangeShapeType="1"/>
              </p:cNvSpPr>
              <p:nvPr/>
            </p:nvSpPr>
            <p:spPr bwMode="auto">
              <a:xfrm flipV="1">
                <a:off x="2958647" y="1859190"/>
                <a:ext cx="0" cy="18764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6000"/>
              </a:p>
            </p:txBody>
          </p:sp>
          <p:sp>
            <p:nvSpPr>
              <p:cNvPr id="34824" name="Line 8"/>
              <p:cNvSpPr>
                <a:spLocks noChangeShapeType="1"/>
              </p:cNvSpPr>
              <p:nvPr/>
            </p:nvSpPr>
            <p:spPr bwMode="auto">
              <a:xfrm>
                <a:off x="2958647" y="3735615"/>
                <a:ext cx="3638550" cy="9525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t-IT" sz="6000"/>
              </a:p>
            </p:txBody>
          </p:sp>
          <p:sp>
            <p:nvSpPr>
              <p:cNvPr id="34825" name="Text Box 9"/>
              <p:cNvSpPr txBox="1">
                <a:spLocks noChangeArrowheads="1"/>
              </p:cNvSpPr>
              <p:nvPr/>
            </p:nvSpPr>
            <p:spPr bwMode="auto">
              <a:xfrm>
                <a:off x="1998889" y="1855108"/>
                <a:ext cx="990600" cy="352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vestiario</a:t>
                </a:r>
                <a:endParaRPr kumimoji="0" lang="it-IT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4826" name="Text Box 10"/>
              <p:cNvSpPr txBox="1">
                <a:spLocks noChangeArrowheads="1"/>
              </p:cNvSpPr>
              <p:nvPr/>
            </p:nvSpPr>
            <p:spPr bwMode="auto">
              <a:xfrm>
                <a:off x="6400474" y="3786415"/>
                <a:ext cx="552450" cy="314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Cibo</a:t>
                </a:r>
                <a:endParaRPr kumimoji="0" lang="it-IT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4827" name="Text Box 11"/>
              <p:cNvSpPr txBox="1">
                <a:spLocks noChangeArrowheads="1"/>
              </p:cNvSpPr>
              <p:nvPr/>
            </p:nvSpPr>
            <p:spPr bwMode="auto">
              <a:xfrm>
                <a:off x="1953986" y="2476954"/>
                <a:ext cx="1209675" cy="314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6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x</a:t>
                </a:r>
                <a:r>
                  <a:rPr kumimoji="0" lang="it-IT" sz="1600" b="0" i="0" u="none" strike="noStrike" cap="none" normalizeH="0" baseline="-25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2</a:t>
                </a:r>
                <a:r>
                  <a:rPr kumimoji="0" lang="it-IT" sz="16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=</a:t>
                </a:r>
                <a:r>
                  <a:rPr kumimoji="0" lang="it-IT" sz="1600" b="0" i="1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m/p</a:t>
                </a:r>
                <a:r>
                  <a:rPr kumimoji="0" lang="it-IT" sz="1600" b="0" u="none" strike="noStrike" cap="none" normalizeH="0" baseline="-25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2</a:t>
                </a:r>
                <a:endParaRPr kumimoji="0" lang="it-IT" sz="2800" b="0" i="0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4828" name="Text Box 12"/>
              <p:cNvSpPr txBox="1">
                <a:spLocks noChangeArrowheads="1"/>
              </p:cNvSpPr>
              <p:nvPr/>
            </p:nvSpPr>
            <p:spPr bwMode="auto">
              <a:xfrm>
                <a:off x="4294414" y="3790951"/>
                <a:ext cx="1137557" cy="32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600" b="0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x</a:t>
                </a:r>
                <a:r>
                  <a:rPr kumimoji="0" lang="it-IT" sz="1600" b="0" u="none" strike="noStrike" cap="none" normalizeH="0" baseline="-25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1</a:t>
                </a:r>
                <a:r>
                  <a:rPr kumimoji="0" lang="it-IT" sz="1600" b="0" i="0" u="none" strike="noStrike" cap="none" normalizeH="0" baseline="30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1</a:t>
                </a:r>
                <a:r>
                  <a:rPr kumimoji="0" lang="it-IT" sz="1600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=</a:t>
                </a:r>
                <a:r>
                  <a:rPr kumimoji="0" lang="it-IT" sz="1600" b="0" i="1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m/p</a:t>
                </a:r>
                <a:r>
                  <a:rPr kumimoji="0" lang="it-IT" sz="1600" b="0" u="none" strike="noStrike" cap="none" normalizeH="0" baseline="-25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1</a:t>
                </a:r>
                <a:r>
                  <a:rPr kumimoji="0" lang="it-IT" sz="16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A</a:t>
                </a:r>
                <a:endParaRPr kumimoji="0" lang="it-IT" sz="2800" b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4829" name="Text Box 13"/>
              <p:cNvSpPr txBox="1">
                <a:spLocks noChangeArrowheads="1"/>
              </p:cNvSpPr>
              <p:nvPr/>
            </p:nvSpPr>
            <p:spPr bwMode="auto">
              <a:xfrm>
                <a:off x="2431597" y="3735615"/>
                <a:ext cx="495300" cy="32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rPr>
                  <a:t>0</a:t>
                </a:r>
                <a:endParaRPr kumimoji="0" lang="it-IT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4831" name="Text Box 15"/>
              <p:cNvSpPr txBox="1">
                <a:spLocks noChangeArrowheads="1"/>
              </p:cNvSpPr>
              <p:nvPr/>
            </p:nvSpPr>
            <p:spPr bwMode="auto">
              <a:xfrm>
                <a:off x="4327072" y="3399519"/>
                <a:ext cx="514350" cy="323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600" b="1" i="0" u="none" strike="noStrike" cap="none" normalizeH="0" baseline="0" dirty="0" smtClean="0">
                    <a:ln>
                      <a:noFill/>
                    </a:ln>
                    <a:solidFill>
                      <a:srgbClr val="800080"/>
                    </a:solidFill>
                    <a:effectLst/>
                    <a:latin typeface="Calibri" pitchFamily="34" charset="0"/>
                  </a:rPr>
                  <a:t>1</a:t>
                </a:r>
                <a:endParaRPr kumimoji="0" lang="it-IT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34832" name="Text Box 16"/>
              <p:cNvSpPr txBox="1">
                <a:spLocks noChangeArrowheads="1"/>
              </p:cNvSpPr>
              <p:nvPr/>
            </p:nvSpPr>
            <p:spPr bwMode="auto">
              <a:xfrm>
                <a:off x="5534025" y="3281136"/>
                <a:ext cx="552450" cy="352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it-IT" sz="1600" b="1" i="0" u="none" strike="noStrike" cap="none" normalizeH="0" baseline="0" dirty="0" smtClean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Calibri" pitchFamily="34" charset="0"/>
                  </a:rPr>
                  <a:t>2</a:t>
                </a:r>
                <a:endParaRPr kumimoji="0" lang="it-IT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5459186" y="3812722"/>
              <a:ext cx="1137557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x</a:t>
              </a:r>
              <a:r>
                <a:rPr kumimoji="0" lang="it-IT" sz="1600" b="0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1</a:t>
              </a:r>
              <a:r>
                <a:rPr lang="it-IT" sz="1600" b="0" baseline="30000" dirty="0" smtClean="0">
                  <a:solidFill>
                    <a:schemeClr val="tx1"/>
                  </a:solidFill>
                  <a:effectLst/>
                  <a:latin typeface="Calibri" pitchFamily="34" charset="0"/>
                </a:rPr>
                <a:t>2</a:t>
              </a:r>
              <a:r>
                <a:rPr kumimoji="0" lang="it-IT" sz="16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=</a:t>
              </a:r>
              <a:r>
                <a:rPr kumimoji="0" lang="it-IT" sz="1600" b="0" i="1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m/p</a:t>
              </a:r>
              <a:r>
                <a:rPr kumimoji="0" lang="it-IT" sz="1600" b="0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rPr>
                <a:t>1</a:t>
              </a:r>
              <a:r>
                <a:rPr lang="it-IT" sz="1600" b="0" dirty="0" smtClean="0">
                  <a:solidFill>
                    <a:schemeClr val="tx1"/>
                  </a:solidFill>
                  <a:effectLst/>
                  <a:latin typeface="Calibri" pitchFamily="34" charset="0"/>
                </a:rPr>
                <a:t>B</a:t>
              </a:r>
              <a:endParaRPr kumimoji="0" lang="it-IT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uiExpand="1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Vari casi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7C2A0-40D5-4D28-B372-A89A675D9756}" type="slidenum">
              <a:rPr lang="it-IT" smtClean="0"/>
              <a:pPr/>
              <a:t>17</a:t>
            </a:fld>
            <a:endParaRPr lang="it-IT"/>
          </a:p>
        </p:txBody>
      </p:sp>
      <p:grpSp>
        <p:nvGrpSpPr>
          <p:cNvPr id="69" name="Gruppo 68"/>
          <p:cNvGrpSpPr/>
          <p:nvPr/>
        </p:nvGrpSpPr>
        <p:grpSpPr>
          <a:xfrm>
            <a:off x="478971" y="2170794"/>
            <a:ext cx="4136572" cy="1954892"/>
            <a:chOff x="478971" y="2170794"/>
            <a:chExt cx="4136572" cy="1954892"/>
          </a:xfrm>
        </p:grpSpPr>
        <p:grpSp>
          <p:nvGrpSpPr>
            <p:cNvPr id="50" name="Gruppo 49"/>
            <p:cNvGrpSpPr/>
            <p:nvPr/>
          </p:nvGrpSpPr>
          <p:grpSpPr>
            <a:xfrm>
              <a:off x="478971" y="2170794"/>
              <a:ext cx="4136572" cy="1954892"/>
              <a:chOff x="478971" y="2170794"/>
              <a:chExt cx="4136572" cy="1954892"/>
            </a:xfrm>
          </p:grpSpPr>
          <p:grpSp>
            <p:nvGrpSpPr>
              <p:cNvPr id="32" name="Gruppo 31"/>
              <p:cNvGrpSpPr/>
              <p:nvPr/>
            </p:nvGrpSpPr>
            <p:grpSpPr>
              <a:xfrm>
                <a:off x="478971" y="2170794"/>
                <a:ext cx="4136572" cy="1954892"/>
                <a:chOff x="314490" y="1898651"/>
                <a:chExt cx="5302512" cy="2270578"/>
              </a:xfrm>
            </p:grpSpPr>
            <p:grpSp>
              <p:nvGrpSpPr>
                <p:cNvPr id="19" name="Gruppo 17"/>
                <p:cNvGrpSpPr/>
                <p:nvPr/>
              </p:nvGrpSpPr>
              <p:grpSpPr>
                <a:xfrm>
                  <a:off x="314490" y="1898651"/>
                  <a:ext cx="5302512" cy="2245632"/>
                  <a:chOff x="1892919" y="1855108"/>
                  <a:chExt cx="5302512" cy="2245632"/>
                </a:xfrm>
              </p:grpSpPr>
              <p:sp>
                <p:nvSpPr>
                  <p:cNvPr id="21" name="Line 5"/>
                  <p:cNvSpPr>
                    <a:spLocks noChangeShapeType="1"/>
                  </p:cNvSpPr>
                  <p:nvPr/>
                </p:nvSpPr>
                <p:spPr bwMode="auto">
                  <a:xfrm>
                    <a:off x="2958647" y="2711678"/>
                    <a:ext cx="2286000" cy="1028700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IT" sz="6000"/>
                  </a:p>
                </p:txBody>
              </p:sp>
              <p:sp>
                <p:nvSpPr>
                  <p:cNvPr id="22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2955472" y="2697390"/>
                    <a:ext cx="3038475" cy="1047750"/>
                  </a:xfrm>
                  <a:prstGeom prst="line">
                    <a:avLst/>
                  </a:prstGeom>
                  <a:noFill/>
                  <a:ln w="28575">
                    <a:solidFill>
                      <a:srgbClr val="7030A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IT" sz="6000"/>
                  </a:p>
                </p:txBody>
              </p:sp>
              <p:sp>
                <p:nvSpPr>
                  <p:cNvPr id="23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958647" y="1859190"/>
                    <a:ext cx="0" cy="1876425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IT" sz="6000"/>
                  </a:p>
                </p:txBody>
              </p:sp>
              <p:sp>
                <p:nvSpPr>
                  <p:cNvPr id="24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2958647" y="3735615"/>
                    <a:ext cx="3638550" cy="9525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IT" sz="6000"/>
                  </a:p>
                </p:txBody>
              </p:sp>
              <p:sp>
                <p:nvSpPr>
                  <p:cNvPr id="25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92919" y="1855108"/>
                    <a:ext cx="1311674" cy="3524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vestiario</a:t>
                    </a:r>
                    <a:endParaRPr kumimoji="0" lang="it-IT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26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425000" y="3786415"/>
                    <a:ext cx="770431" cy="3143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Cibo</a:t>
                    </a:r>
                    <a:endParaRPr kumimoji="0" lang="it-IT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27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48902" y="2476954"/>
                    <a:ext cx="1209675" cy="3143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0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m/p</a:t>
                    </a:r>
                    <a:r>
                      <a:rPr kumimoji="0" lang="it-IT" sz="1600" b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2</a:t>
                    </a:r>
                    <a:endParaRPr kumimoji="0" lang="it-IT" sz="2800" b="0" i="0" u="none" strike="noStrike" cap="none" normalizeH="0" baseline="-2500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28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716200" y="3769180"/>
                    <a:ext cx="1423415" cy="3238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0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m/p</a:t>
                    </a:r>
                    <a:r>
                      <a:rPr kumimoji="0" lang="it-IT" sz="1600" b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1</a:t>
                    </a:r>
                    <a:r>
                      <a:rPr kumimoji="0" lang="it-IT" sz="1600" b="0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B</a:t>
                    </a:r>
                    <a:endParaRPr kumimoji="0" lang="it-IT" sz="2800" b="0" u="none" strike="noStrike" cap="none" normalizeH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29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31597" y="3735615"/>
                    <a:ext cx="495300" cy="3238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rPr>
                      <a:t>0</a:t>
                    </a:r>
                    <a:endParaRPr kumimoji="0" lang="it-IT" sz="2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30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54386" y="3192690"/>
                    <a:ext cx="514350" cy="3238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Calibri" pitchFamily="34" charset="0"/>
                      </a:rPr>
                      <a:t>1</a:t>
                    </a:r>
                    <a:endParaRPr kumimoji="0" lang="it-IT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31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34567" y="3444422"/>
                    <a:ext cx="552450" cy="3524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Calibri" pitchFamily="34" charset="0"/>
                      </a:rPr>
                      <a:t>2</a:t>
                    </a:r>
                    <a:endParaRPr kumimoji="0" lang="it-IT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</p:grpSp>
            <p:sp>
              <p:nvSpPr>
                <p:cNvPr id="20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035515" y="3845379"/>
                  <a:ext cx="1032594" cy="3238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1600" b="0" i="1" u="none" strike="noStrike" cap="none" normalizeH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rPr>
                    <a:t>m/p</a:t>
                  </a:r>
                  <a:r>
                    <a:rPr kumimoji="0" lang="it-IT" sz="1600" b="0" u="none" strike="noStrike" cap="none" normalizeH="0" baseline="-2500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rPr>
                    <a:t>1</a:t>
                  </a:r>
                  <a:r>
                    <a:rPr lang="it-IT" sz="1600" b="0" dirty="0" smtClean="0">
                      <a:solidFill>
                        <a:schemeClr val="tx1"/>
                      </a:solidFill>
                      <a:effectLst/>
                      <a:latin typeface="Calibri" pitchFamily="34" charset="0"/>
                    </a:rPr>
                    <a:t>B</a:t>
                  </a:r>
                  <a:endParaRPr kumimoji="0" lang="it-IT" sz="2800" b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</p:grpSp>
          <p:sp>
            <p:nvSpPr>
              <p:cNvPr id="48" name="CasellaDiTesto 47"/>
              <p:cNvSpPr txBox="1"/>
              <p:nvPr/>
            </p:nvSpPr>
            <p:spPr>
              <a:xfrm>
                <a:off x="1600200" y="2198914"/>
                <a:ext cx="22206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b="0" i="1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p</a:t>
                </a:r>
                <a:r>
                  <a:rPr lang="it-IT" sz="2400" b="0" baseline="-25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1</a:t>
                </a:r>
                <a:r>
                  <a:rPr lang="it-IT" sz="2400" b="0" baseline="30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2</a:t>
                </a:r>
                <a:r>
                  <a:rPr lang="it-IT" sz="2400" b="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&gt;</a:t>
                </a:r>
                <a:r>
                  <a:rPr lang="it-IT" sz="2400" b="0" i="1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p</a:t>
                </a:r>
                <a:r>
                  <a:rPr lang="it-IT" sz="2400" b="0" baseline="-25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1</a:t>
                </a:r>
                <a:r>
                  <a:rPr lang="it-IT" sz="2400" b="0" baseline="30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1</a:t>
                </a:r>
                <a:endParaRPr lang="it-IT" sz="2400" dirty="0"/>
              </a:p>
            </p:txBody>
          </p:sp>
        </p:grpSp>
        <p:cxnSp>
          <p:nvCxnSpPr>
            <p:cNvPr id="70" name="Connettore 2 69"/>
            <p:cNvCxnSpPr>
              <a:endCxn id="31" idx="3"/>
            </p:cNvCxnSpPr>
            <p:nvPr/>
          </p:nvCxnSpPr>
          <p:spPr bwMode="auto">
            <a:xfrm flipH="1">
              <a:off x="2892725" y="3592286"/>
              <a:ext cx="166162" cy="98567"/>
            </a:xfrm>
            <a:prstGeom prst="straightConnector1">
              <a:avLst/>
            </a:prstGeom>
            <a:solidFill>
              <a:srgbClr val="FFCC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71" name="Gruppo 70"/>
          <p:cNvGrpSpPr/>
          <p:nvPr/>
        </p:nvGrpSpPr>
        <p:grpSpPr>
          <a:xfrm>
            <a:off x="4365171" y="2144485"/>
            <a:ext cx="4212771" cy="1924623"/>
            <a:chOff x="4365171" y="2144485"/>
            <a:chExt cx="4212771" cy="1924623"/>
          </a:xfrm>
        </p:grpSpPr>
        <p:grpSp>
          <p:nvGrpSpPr>
            <p:cNvPr id="51" name="Gruppo 50"/>
            <p:cNvGrpSpPr/>
            <p:nvPr/>
          </p:nvGrpSpPr>
          <p:grpSpPr>
            <a:xfrm>
              <a:off x="4365171" y="2144485"/>
              <a:ext cx="4212771" cy="1924623"/>
              <a:chOff x="4365171" y="2144485"/>
              <a:chExt cx="4212771" cy="1924623"/>
            </a:xfrm>
          </p:grpSpPr>
          <p:grpSp>
            <p:nvGrpSpPr>
              <p:cNvPr id="33" name="Gruppo 32"/>
              <p:cNvGrpSpPr/>
              <p:nvPr/>
            </p:nvGrpSpPr>
            <p:grpSpPr>
              <a:xfrm>
                <a:off x="4365171" y="2144485"/>
                <a:ext cx="4212771" cy="1924623"/>
                <a:chOff x="230294" y="1898651"/>
                <a:chExt cx="5110620" cy="2242706"/>
              </a:xfrm>
            </p:grpSpPr>
            <p:grpSp>
              <p:nvGrpSpPr>
                <p:cNvPr id="34" name="Gruppo 17"/>
                <p:cNvGrpSpPr/>
                <p:nvPr/>
              </p:nvGrpSpPr>
              <p:grpSpPr>
                <a:xfrm>
                  <a:off x="230294" y="1898651"/>
                  <a:ext cx="5110620" cy="2242706"/>
                  <a:chOff x="1808723" y="1855108"/>
                  <a:chExt cx="5110620" cy="2242706"/>
                </a:xfrm>
              </p:grpSpPr>
              <p:sp>
                <p:nvSpPr>
                  <p:cNvPr id="36" name="Line 5"/>
                  <p:cNvSpPr>
                    <a:spLocks noChangeShapeType="1"/>
                  </p:cNvSpPr>
                  <p:nvPr/>
                </p:nvSpPr>
                <p:spPr bwMode="auto">
                  <a:xfrm>
                    <a:off x="2958647" y="2711678"/>
                    <a:ext cx="2286000" cy="1028700"/>
                  </a:xfrm>
                  <a:prstGeom prst="line">
                    <a:avLst/>
                  </a:prstGeom>
                  <a:noFill/>
                  <a:ln w="28575">
                    <a:solidFill>
                      <a:srgbClr val="7030A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IT" sz="6000"/>
                  </a:p>
                </p:txBody>
              </p:sp>
              <p:sp>
                <p:nvSpPr>
                  <p:cNvPr id="37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2931212" y="2324446"/>
                    <a:ext cx="2363826" cy="1433381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IT" sz="6000"/>
                  </a:p>
                </p:txBody>
              </p:sp>
              <p:sp>
                <p:nvSpPr>
                  <p:cNvPr id="38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958647" y="1859190"/>
                    <a:ext cx="0" cy="1876425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IT" sz="6000"/>
                  </a:p>
                </p:txBody>
              </p:sp>
              <p:sp>
                <p:nvSpPr>
                  <p:cNvPr id="39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2958647" y="3735615"/>
                    <a:ext cx="3638550" cy="9525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IT" sz="6000"/>
                  </a:p>
                </p:txBody>
              </p:sp>
              <p:sp>
                <p:nvSpPr>
                  <p:cNvPr id="40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08723" y="1855108"/>
                    <a:ext cx="1180765" cy="35242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vestiario</a:t>
                    </a:r>
                    <a:endParaRPr kumimoji="0" lang="it-IT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41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97177" y="3761046"/>
                    <a:ext cx="922166" cy="3143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Cibo</a:t>
                    </a:r>
                    <a:endParaRPr kumimoji="0" lang="it-IT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4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85662" y="3783489"/>
                    <a:ext cx="1209675" cy="3143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0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m/p</a:t>
                    </a:r>
                    <a:r>
                      <a:rPr lang="it-IT" sz="1600" b="0" baseline="-25000" dirty="0" smtClean="0"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1</a:t>
                    </a:r>
                    <a:endParaRPr kumimoji="0" lang="it-IT" sz="2800" b="0" i="0" u="none" strike="noStrike" cap="none" normalizeH="0" baseline="-2500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43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51212" y="2602178"/>
                    <a:ext cx="879998" cy="3238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0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m/p</a:t>
                    </a:r>
                    <a:r>
                      <a:rPr lang="it-IT" sz="1600" b="0" baseline="-25000" dirty="0" smtClean="0"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2</a:t>
                    </a:r>
                    <a:r>
                      <a:rPr kumimoji="0" lang="it-IT" sz="1600" b="0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A</a:t>
                    </a:r>
                    <a:endParaRPr kumimoji="0" lang="it-IT" sz="2800" b="0" u="none" strike="noStrike" cap="none" normalizeH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44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31597" y="3735615"/>
                    <a:ext cx="495300" cy="3238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it-IT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45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84721" y="3389969"/>
                    <a:ext cx="514349" cy="32952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Calibri" pitchFamily="34" charset="0"/>
                      </a:rPr>
                      <a:t>1</a:t>
                    </a:r>
                    <a:endParaRPr kumimoji="0" lang="it-IT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46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43946" y="3089248"/>
                    <a:ext cx="552450" cy="3524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Calibri" pitchFamily="34" charset="0"/>
                      </a:rPr>
                      <a:t>2</a:t>
                    </a:r>
                    <a:endParaRPr kumimoji="0" lang="it-IT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</p:grpSp>
            <p:sp>
              <p:nvSpPr>
                <p:cNvPr id="35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93382" y="2247094"/>
                  <a:ext cx="1137557" cy="4253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1600" b="0" i="1" u="none" strike="noStrike" cap="none" normalizeH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rPr>
                    <a:t>m/p</a:t>
                  </a:r>
                  <a:r>
                    <a:rPr lang="it-IT" sz="1600" b="0" baseline="-25000" dirty="0" smtClean="0">
                      <a:solidFill>
                        <a:schemeClr val="tx1"/>
                      </a:solidFill>
                      <a:effectLst/>
                      <a:latin typeface="Calibri" pitchFamily="34" charset="0"/>
                    </a:rPr>
                    <a:t>2</a:t>
                  </a:r>
                  <a:r>
                    <a:rPr kumimoji="0" lang="it-IT" sz="1600" b="0" u="none" strike="noStrike" cap="none" normalizeH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rPr>
                    <a:t>B</a:t>
                  </a:r>
                  <a:endParaRPr kumimoji="0" lang="it-IT" sz="28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</p:grpSp>
          <p:sp>
            <p:nvSpPr>
              <p:cNvPr id="49" name="CasellaDiTesto 48"/>
              <p:cNvSpPr txBox="1"/>
              <p:nvPr/>
            </p:nvSpPr>
            <p:spPr>
              <a:xfrm>
                <a:off x="5823857" y="2318657"/>
                <a:ext cx="22206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b="0" i="1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p</a:t>
                </a:r>
                <a:r>
                  <a:rPr lang="it-IT" sz="2400" b="0" baseline="-25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2</a:t>
                </a:r>
                <a:r>
                  <a:rPr lang="it-IT" sz="2400" b="0" baseline="30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2</a:t>
                </a:r>
                <a:r>
                  <a:rPr lang="it-IT" sz="2400" b="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&lt;</a:t>
                </a:r>
                <a:r>
                  <a:rPr lang="it-IT" sz="2400" b="0" i="1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p</a:t>
                </a:r>
                <a:r>
                  <a:rPr lang="it-IT" sz="2400" b="0" baseline="-25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2</a:t>
                </a:r>
                <a:r>
                  <a:rPr lang="it-IT" sz="2400" b="0" baseline="30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1</a:t>
                </a:r>
                <a:endParaRPr lang="it-IT" sz="2400" dirty="0"/>
              </a:p>
            </p:txBody>
          </p:sp>
        </p:grpSp>
        <p:cxnSp>
          <p:nvCxnSpPr>
            <p:cNvPr id="74" name="Connettore 2 73"/>
            <p:cNvCxnSpPr/>
            <p:nvPr/>
          </p:nvCxnSpPr>
          <p:spPr bwMode="auto">
            <a:xfrm flipV="1">
              <a:off x="5758543" y="2928257"/>
              <a:ext cx="119743" cy="130629"/>
            </a:xfrm>
            <a:prstGeom prst="straightConnector1">
              <a:avLst/>
            </a:prstGeom>
            <a:solidFill>
              <a:srgbClr val="FFCC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72" name="Gruppo 71"/>
          <p:cNvGrpSpPr/>
          <p:nvPr/>
        </p:nvGrpSpPr>
        <p:grpSpPr>
          <a:xfrm>
            <a:off x="2351314" y="4561114"/>
            <a:ext cx="4212771" cy="1924623"/>
            <a:chOff x="2351314" y="4561114"/>
            <a:chExt cx="4212771" cy="1924623"/>
          </a:xfrm>
        </p:grpSpPr>
        <p:grpSp>
          <p:nvGrpSpPr>
            <p:cNvPr id="53" name="Gruppo 52"/>
            <p:cNvGrpSpPr/>
            <p:nvPr/>
          </p:nvGrpSpPr>
          <p:grpSpPr>
            <a:xfrm>
              <a:off x="2351314" y="4561114"/>
              <a:ext cx="4212771" cy="1924623"/>
              <a:chOff x="4365171" y="2144485"/>
              <a:chExt cx="4212771" cy="1924623"/>
            </a:xfrm>
          </p:grpSpPr>
          <p:grpSp>
            <p:nvGrpSpPr>
              <p:cNvPr id="54" name="Gruppo 32"/>
              <p:cNvGrpSpPr/>
              <p:nvPr/>
            </p:nvGrpSpPr>
            <p:grpSpPr>
              <a:xfrm>
                <a:off x="4365171" y="2144485"/>
                <a:ext cx="4212771" cy="1924623"/>
                <a:chOff x="230294" y="1898651"/>
                <a:chExt cx="5110620" cy="2242706"/>
              </a:xfrm>
            </p:grpSpPr>
            <p:grpSp>
              <p:nvGrpSpPr>
                <p:cNvPr id="56" name="Gruppo 17"/>
                <p:cNvGrpSpPr/>
                <p:nvPr/>
              </p:nvGrpSpPr>
              <p:grpSpPr>
                <a:xfrm>
                  <a:off x="230294" y="1898651"/>
                  <a:ext cx="5110620" cy="2242706"/>
                  <a:chOff x="1808723" y="1855108"/>
                  <a:chExt cx="5110620" cy="2242706"/>
                </a:xfrm>
              </p:grpSpPr>
              <p:sp>
                <p:nvSpPr>
                  <p:cNvPr id="58" name="Line 5"/>
                  <p:cNvSpPr>
                    <a:spLocks noChangeShapeType="1"/>
                  </p:cNvSpPr>
                  <p:nvPr/>
                </p:nvSpPr>
                <p:spPr bwMode="auto">
                  <a:xfrm>
                    <a:off x="2958647" y="2711678"/>
                    <a:ext cx="2286000" cy="1028700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IT" sz="6000"/>
                  </a:p>
                </p:txBody>
              </p:sp>
              <p:sp>
                <p:nvSpPr>
                  <p:cNvPr id="59" name="Line 6"/>
                  <p:cNvSpPr>
                    <a:spLocks noChangeShapeType="1"/>
                  </p:cNvSpPr>
                  <p:nvPr/>
                </p:nvSpPr>
                <p:spPr bwMode="auto">
                  <a:xfrm>
                    <a:off x="2931212" y="2324446"/>
                    <a:ext cx="2363826" cy="1433381"/>
                  </a:xfrm>
                  <a:prstGeom prst="line">
                    <a:avLst/>
                  </a:prstGeom>
                  <a:noFill/>
                  <a:ln w="28575">
                    <a:solidFill>
                      <a:srgbClr val="7030A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IT" sz="6000"/>
                  </a:p>
                </p:txBody>
              </p:sp>
              <p:sp>
                <p:nvSpPr>
                  <p:cNvPr id="60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958647" y="1859190"/>
                    <a:ext cx="0" cy="1876425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IT" sz="6000"/>
                  </a:p>
                </p:txBody>
              </p:sp>
              <p:sp>
                <p:nvSpPr>
                  <p:cNvPr id="61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2958647" y="3735615"/>
                    <a:ext cx="3638550" cy="9525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triangle" w="med" len="med"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it-IT" sz="6000"/>
                  </a:p>
                </p:txBody>
              </p:sp>
              <p:sp>
                <p:nvSpPr>
                  <p:cNvPr id="62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08723" y="1855108"/>
                    <a:ext cx="1180765" cy="35242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vestiario</a:t>
                    </a:r>
                    <a:endParaRPr kumimoji="0" lang="it-IT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63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97177" y="3761046"/>
                    <a:ext cx="922166" cy="3143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Cibo</a:t>
                    </a:r>
                    <a:endParaRPr kumimoji="0" lang="it-IT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64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885662" y="3783489"/>
                    <a:ext cx="1209675" cy="3143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0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m/p</a:t>
                    </a:r>
                    <a:r>
                      <a:rPr lang="it-IT" sz="1600" b="0" baseline="-25000" dirty="0" smtClean="0"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1</a:t>
                    </a:r>
                    <a:endParaRPr kumimoji="0" lang="it-IT" sz="2800" b="0" i="0" u="none" strike="noStrike" cap="none" normalizeH="0" baseline="-2500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65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51212" y="2602178"/>
                    <a:ext cx="879998" cy="3238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0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m/p</a:t>
                    </a:r>
                    <a:r>
                      <a:rPr lang="it-IT" sz="1600" b="0" baseline="-25000" dirty="0" smtClean="0"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2</a:t>
                    </a:r>
                    <a:r>
                      <a:rPr lang="it-IT" sz="1600" b="0" dirty="0" smtClean="0">
                        <a:solidFill>
                          <a:schemeClr val="tx1"/>
                        </a:solidFill>
                        <a:effectLst/>
                        <a:latin typeface="Calibri" pitchFamily="34" charset="0"/>
                      </a:rPr>
                      <a:t>B</a:t>
                    </a:r>
                    <a:endParaRPr kumimoji="0" lang="it-IT" sz="2800" b="0" u="none" strike="noStrike" cap="none" normalizeH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66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31597" y="3735615"/>
                    <a:ext cx="495300" cy="3238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it-IT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67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58214" y="3060164"/>
                    <a:ext cx="514349" cy="32952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Calibri" pitchFamily="34" charset="0"/>
                      </a:rPr>
                      <a:t>1</a:t>
                    </a:r>
                    <a:endParaRPr kumimoji="0" lang="it-IT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68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91219" y="3368315"/>
                    <a:ext cx="552450" cy="35242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100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Calibri" pitchFamily="34" charset="0"/>
                      </a:rPr>
                      <a:t>2</a:t>
                    </a:r>
                    <a:endParaRPr kumimoji="0" lang="it-IT" sz="2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</p:grpSp>
            <p:sp>
              <p:nvSpPr>
                <p:cNvPr id="57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93382" y="2247094"/>
                  <a:ext cx="1137557" cy="4253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it-IT" sz="1600" b="0" i="1" u="none" strike="noStrike" cap="none" normalizeH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</a:rPr>
                    <a:t>m/p</a:t>
                  </a:r>
                  <a:r>
                    <a:rPr lang="it-IT" sz="1600" b="0" baseline="-25000" dirty="0" smtClean="0">
                      <a:solidFill>
                        <a:schemeClr val="tx1"/>
                      </a:solidFill>
                      <a:effectLst/>
                      <a:latin typeface="Calibri" pitchFamily="34" charset="0"/>
                    </a:rPr>
                    <a:t>2</a:t>
                  </a:r>
                  <a:r>
                    <a:rPr lang="it-IT" sz="1600" b="0" dirty="0" smtClean="0">
                      <a:solidFill>
                        <a:schemeClr val="tx1"/>
                      </a:solidFill>
                      <a:effectLst/>
                      <a:latin typeface="Calibri" pitchFamily="34" charset="0"/>
                    </a:rPr>
                    <a:t>A</a:t>
                  </a:r>
                  <a:endParaRPr kumimoji="0" lang="it-IT" sz="2800" b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</a:endParaRPr>
                </a:p>
              </p:txBody>
            </p:sp>
          </p:grpSp>
          <p:sp>
            <p:nvSpPr>
              <p:cNvPr id="55" name="CasellaDiTesto 54"/>
              <p:cNvSpPr txBox="1"/>
              <p:nvPr/>
            </p:nvSpPr>
            <p:spPr>
              <a:xfrm>
                <a:off x="5823857" y="2318657"/>
                <a:ext cx="22206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b="0" i="1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p</a:t>
                </a:r>
                <a:r>
                  <a:rPr lang="it-IT" sz="2400" b="0" baseline="-25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2</a:t>
                </a:r>
                <a:r>
                  <a:rPr lang="it-IT" sz="2400" b="0" baseline="30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2</a:t>
                </a:r>
                <a:r>
                  <a:rPr lang="it-IT" sz="2400" b="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&gt;</a:t>
                </a:r>
                <a:r>
                  <a:rPr lang="it-IT" sz="2400" b="0" i="1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p</a:t>
                </a:r>
                <a:r>
                  <a:rPr lang="it-IT" sz="2400" b="0" baseline="-25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2</a:t>
                </a:r>
                <a:r>
                  <a:rPr lang="it-IT" sz="2400" b="0" baseline="30000" dirty="0" smtClean="0"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1</a:t>
                </a:r>
                <a:endParaRPr lang="it-IT" sz="2400" dirty="0"/>
              </a:p>
            </p:txBody>
          </p:sp>
        </p:grpSp>
        <p:cxnSp>
          <p:nvCxnSpPr>
            <p:cNvPr id="75" name="Connettore 2 74"/>
            <p:cNvCxnSpPr/>
            <p:nvPr/>
          </p:nvCxnSpPr>
          <p:spPr bwMode="auto">
            <a:xfrm flipH="1">
              <a:off x="3483429" y="5246915"/>
              <a:ext cx="217715" cy="130628"/>
            </a:xfrm>
            <a:prstGeom prst="straightConnector1">
              <a:avLst/>
            </a:prstGeom>
            <a:solidFill>
              <a:srgbClr val="FFCC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262AE-14F6-4B9F-81A0-6D27E5D87067}" type="slidenum">
              <a:rPr lang="it-IT"/>
              <a:pPr/>
              <a:t>18</a:t>
            </a:fld>
            <a:endParaRPr lang="it-IT"/>
          </a:p>
        </p:txBody>
      </p:sp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La scelta del consumatore</a:t>
            </a:r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607859" y="1981200"/>
            <a:ext cx="3850341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 dirty="0"/>
              <a:t>Dato il vincolo di bilancio, il consumatore sceglie il paniere che gli arreca maggior soddisfazione</a:t>
            </a:r>
          </a:p>
          <a:p>
            <a:pPr lvl="1">
              <a:lnSpc>
                <a:spcPct val="90000"/>
              </a:lnSpc>
            </a:pPr>
            <a:r>
              <a:rPr lang="it-IT" sz="2400" dirty="0" smtClean="0"/>
              <a:t>Nel </a:t>
            </a:r>
            <a:r>
              <a:rPr lang="it-IT" sz="2400" dirty="0"/>
              <a:t>punto di tangenza le pendenze sono uguali, quindi il </a:t>
            </a:r>
            <a:r>
              <a:rPr lang="it-IT" sz="2400" b="1" i="1" dirty="0"/>
              <a:t>SMS</a:t>
            </a:r>
            <a:r>
              <a:rPr lang="it-IT" sz="2400" i="1" dirty="0"/>
              <a:t> </a:t>
            </a:r>
            <a:r>
              <a:rPr lang="it-IT" sz="2400" dirty="0"/>
              <a:t>è uguale al </a:t>
            </a:r>
            <a:r>
              <a:rPr lang="it-IT" sz="2400" b="1" dirty="0"/>
              <a:t>rapporto tra i </a:t>
            </a:r>
            <a:r>
              <a:rPr lang="it-IT" sz="2400" b="1" dirty="0" smtClean="0"/>
              <a:t>prezzi</a:t>
            </a:r>
          </a:p>
          <a:p>
            <a:pPr lvl="1">
              <a:lnSpc>
                <a:spcPct val="90000"/>
              </a:lnSpc>
            </a:pPr>
            <a:r>
              <a:rPr lang="it-IT" sz="2400" dirty="0" smtClean="0"/>
              <a:t>Il paniere B deve essere</a:t>
            </a:r>
            <a:r>
              <a:rPr lang="it-IT" sz="2400" b="1" dirty="0" smtClean="0"/>
              <a:t> lungo </a:t>
            </a:r>
            <a:r>
              <a:rPr lang="it-IT" sz="2400" dirty="0" smtClean="0"/>
              <a:t>la curva di bilancio</a:t>
            </a:r>
            <a:endParaRPr lang="it-IT" sz="2400" dirty="0"/>
          </a:p>
          <a:p>
            <a:pPr lvl="1">
              <a:lnSpc>
                <a:spcPct val="90000"/>
              </a:lnSpc>
            </a:pPr>
            <a:endParaRPr lang="it-IT" b="1" dirty="0"/>
          </a:p>
        </p:txBody>
      </p:sp>
      <p:graphicFrame>
        <p:nvGraphicFramePr>
          <p:cNvPr id="6158" name="Object 14"/>
          <p:cNvGraphicFramePr>
            <a:graphicFrameLocks noChangeAspect="1"/>
          </p:cNvGraphicFramePr>
          <p:nvPr/>
        </p:nvGraphicFramePr>
        <p:xfrm>
          <a:off x="1190625" y="4960938"/>
          <a:ext cx="1947863" cy="1182687"/>
        </p:xfrm>
        <a:graphic>
          <a:graphicData uri="http://schemas.openxmlformats.org/presentationml/2006/ole">
            <p:oleObj spid="_x0000_s6158" name="Equazione" r:id="rId4" imgW="711000" imgH="431640" progId="Equation.3">
              <p:embed/>
            </p:oleObj>
          </a:graphicData>
        </a:graphic>
      </p:graphicFrame>
      <p:graphicFrame>
        <p:nvGraphicFramePr>
          <p:cNvPr id="6159" name="Object 15"/>
          <p:cNvGraphicFramePr>
            <a:graphicFrameLocks noChangeAspect="1"/>
          </p:cNvGraphicFramePr>
          <p:nvPr/>
        </p:nvGraphicFramePr>
        <p:xfrm>
          <a:off x="455613" y="1889125"/>
          <a:ext cx="4471987" cy="3036888"/>
        </p:xfrm>
        <a:graphic>
          <a:graphicData uri="http://schemas.openxmlformats.org/presentationml/2006/ole">
            <p:oleObj spid="_x0000_s6159" r:id="rId5" imgW="4096512" imgH="2781300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bldLvl="2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Analisi della scelta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7C2A0-40D5-4D28-B372-A89A675D9756}" type="slidenum">
              <a:rPr lang="it-IT" smtClean="0"/>
              <a:pPr/>
              <a:t>19</a:t>
            </a:fld>
            <a:endParaRPr lang="it-IT"/>
          </a:p>
        </p:txBody>
      </p:sp>
      <p:graphicFrame>
        <p:nvGraphicFramePr>
          <p:cNvPr id="5" name="Segnaposto contenuto 4"/>
          <p:cNvGraphicFramePr>
            <a:graphicFrameLocks noChangeAspect="1"/>
          </p:cNvGraphicFramePr>
          <p:nvPr>
            <p:ph idx="1"/>
          </p:nvPr>
        </p:nvGraphicFramePr>
        <p:xfrm>
          <a:off x="889000" y="1933575"/>
          <a:ext cx="1968500" cy="1631950"/>
        </p:xfrm>
        <a:graphic>
          <a:graphicData uri="http://schemas.openxmlformats.org/presentationml/2006/ole">
            <p:oleObj spid="_x0000_s150530" name="Equazione" r:id="rId3" imgW="1041120" imgH="863280" progId="Equation.3">
              <p:embed/>
            </p:oleObj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859971" y="3766457"/>
            <a:ext cx="6672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Funzioni di domanda dei beni</a:t>
            </a:r>
            <a:endParaRPr lang="it-IT" sz="2400" b="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8" name="Oggetto 7"/>
          <p:cNvGraphicFramePr>
            <a:graphicFrameLocks noChangeAspect="1"/>
          </p:cNvGraphicFramePr>
          <p:nvPr/>
        </p:nvGraphicFramePr>
        <p:xfrm>
          <a:off x="1079500" y="4397829"/>
          <a:ext cx="2719614" cy="1041554"/>
        </p:xfrm>
        <a:graphic>
          <a:graphicData uri="http://schemas.openxmlformats.org/presentationml/2006/ole">
            <p:oleObj spid="_x0000_s150531" name="Equazione" r:id="rId4" imgW="119376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Esempio scelta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7C2A0-40D5-4D28-B372-A89A675D9756}" type="slidenum">
              <a:rPr lang="it-IT" smtClean="0"/>
              <a:pPr/>
              <a:t>20</a:t>
            </a:fld>
            <a:endParaRPr lang="it-IT"/>
          </a:p>
        </p:txBody>
      </p:sp>
      <p:graphicFrame>
        <p:nvGraphicFramePr>
          <p:cNvPr id="5" name="Segnaposto contenuto 4"/>
          <p:cNvGraphicFramePr>
            <a:graphicFrameLocks noChangeAspect="1"/>
          </p:cNvGraphicFramePr>
          <p:nvPr>
            <p:ph idx="1"/>
          </p:nvPr>
        </p:nvGraphicFramePr>
        <p:xfrm>
          <a:off x="1135744" y="2026331"/>
          <a:ext cx="2097006" cy="531812"/>
        </p:xfrm>
        <a:graphic>
          <a:graphicData uri="http://schemas.openxmlformats.org/presentationml/2006/ole">
            <p:oleObj spid="_x0000_s151554" name="Equazione" r:id="rId3" imgW="1002960" imgH="253800" progId="Equation.3">
              <p:embed/>
            </p:oleObj>
          </a:graphicData>
        </a:graphic>
      </p:graphicFrame>
      <p:graphicFrame>
        <p:nvGraphicFramePr>
          <p:cNvPr id="6" name="Oggetto 5"/>
          <p:cNvGraphicFramePr>
            <a:graphicFrameLocks noChangeAspect="1"/>
          </p:cNvGraphicFramePr>
          <p:nvPr/>
        </p:nvGraphicFramePr>
        <p:xfrm>
          <a:off x="4514849" y="1946728"/>
          <a:ext cx="1439637" cy="675385"/>
        </p:xfrm>
        <a:graphic>
          <a:graphicData uri="http://schemas.openxmlformats.org/presentationml/2006/ole">
            <p:oleObj spid="_x0000_s151555" name="Equazione" r:id="rId4" imgW="1028520" imgH="482400" progId="Equation.3">
              <p:embed/>
            </p:oleObj>
          </a:graphicData>
        </a:graphic>
      </p:graphicFrame>
      <p:graphicFrame>
        <p:nvGraphicFramePr>
          <p:cNvPr id="7" name="Oggetto 6"/>
          <p:cNvGraphicFramePr>
            <a:graphicFrameLocks noChangeAspect="1"/>
          </p:cNvGraphicFramePr>
          <p:nvPr/>
        </p:nvGraphicFramePr>
        <p:xfrm>
          <a:off x="1071335" y="2734128"/>
          <a:ext cx="2183494" cy="1672665"/>
        </p:xfrm>
        <a:graphic>
          <a:graphicData uri="http://schemas.openxmlformats.org/presentationml/2006/ole">
            <p:oleObj spid="_x0000_s151556" name="Equazione" r:id="rId5" imgW="1079280" imgH="888840" progId="Equation.3">
              <p:embed/>
            </p:oleObj>
          </a:graphicData>
        </a:graphic>
      </p:graphicFrame>
      <p:graphicFrame>
        <p:nvGraphicFramePr>
          <p:cNvPr id="9" name="Oggetto 8"/>
          <p:cNvGraphicFramePr>
            <a:graphicFrameLocks noChangeAspect="1"/>
          </p:cNvGraphicFramePr>
          <p:nvPr/>
        </p:nvGraphicFramePr>
        <p:xfrm>
          <a:off x="4980213" y="3316514"/>
          <a:ext cx="2247901" cy="1152770"/>
        </p:xfrm>
        <a:graphic>
          <a:graphicData uri="http://schemas.openxmlformats.org/presentationml/2006/ole">
            <p:oleObj spid="_x0000_s151558" name="Equazione" r:id="rId6" imgW="990360" imgH="507960" progId="Equation.3">
              <p:embed/>
            </p:oleObj>
          </a:graphicData>
        </a:graphic>
      </p:graphicFrame>
      <p:sp>
        <p:nvSpPr>
          <p:cNvPr id="10" name="CasellaDiTesto 9"/>
          <p:cNvSpPr txBox="1"/>
          <p:nvPr/>
        </p:nvSpPr>
        <p:spPr>
          <a:xfrm>
            <a:off x="4169229" y="2688771"/>
            <a:ext cx="4354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0" dirty="0" smtClean="0">
                <a:solidFill>
                  <a:schemeClr val="tx1"/>
                </a:solidFill>
                <a:effectLst/>
              </a:rPr>
              <a:t>Si mette in evidenza </a:t>
            </a:r>
            <a:r>
              <a:rPr lang="it-IT" sz="2000" b="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000" b="0" baseline="-25000" dirty="0" smtClean="0">
                <a:solidFill>
                  <a:schemeClr val="tx1"/>
                </a:solidFill>
                <a:effectLst/>
              </a:rPr>
              <a:t>2</a:t>
            </a:r>
            <a:r>
              <a:rPr lang="it-IT" sz="2000" b="0" dirty="0" smtClean="0">
                <a:solidFill>
                  <a:schemeClr val="tx1"/>
                </a:solidFill>
                <a:effectLst/>
              </a:rPr>
              <a:t> nella prima equazione (sentiero di espansione) </a:t>
            </a:r>
            <a:endParaRPr lang="it-IT" sz="2000" b="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11" name="Oggetto 10"/>
          <p:cNvGraphicFramePr>
            <a:graphicFrameLocks noChangeAspect="1"/>
          </p:cNvGraphicFramePr>
          <p:nvPr/>
        </p:nvGraphicFramePr>
        <p:xfrm>
          <a:off x="3206977" y="4927374"/>
          <a:ext cx="5703984" cy="940026"/>
        </p:xfrm>
        <a:graphic>
          <a:graphicData uri="http://schemas.openxmlformats.org/presentationml/2006/ole">
            <p:oleObj spid="_x0000_s151559" name="Equazione" r:id="rId7" imgW="3085920" imgH="507960" progId="Equation.3">
              <p:embed/>
            </p:oleObj>
          </a:graphicData>
        </a:graphic>
      </p:graphicFrame>
      <p:sp>
        <p:nvSpPr>
          <p:cNvPr id="12" name="CasellaDiTesto 11"/>
          <p:cNvSpPr txBox="1"/>
          <p:nvPr/>
        </p:nvSpPr>
        <p:spPr>
          <a:xfrm>
            <a:off x="576942" y="4778829"/>
            <a:ext cx="25472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0" dirty="0" smtClean="0">
                <a:solidFill>
                  <a:schemeClr val="tx1"/>
                </a:solidFill>
                <a:effectLst/>
              </a:rPr>
              <a:t>Si sostituisce 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</a:rPr>
              <a:t>2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 nella seconda equazione</a:t>
            </a:r>
            <a:endParaRPr lang="it-IT" sz="2400" b="0" baseline="-25000" dirty="0" smtClean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soluzioni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7C2A0-40D5-4D28-B372-A89A675D9756}" type="slidenum">
              <a:rPr lang="it-IT" smtClean="0"/>
              <a:pPr/>
              <a:t>21</a:t>
            </a:fld>
            <a:endParaRPr lang="it-IT"/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/>
        </p:nvGraphicFramePr>
        <p:xfrm>
          <a:off x="842679" y="2013857"/>
          <a:ext cx="3104350" cy="1099457"/>
        </p:xfrm>
        <a:graphic>
          <a:graphicData uri="http://schemas.openxmlformats.org/presentationml/2006/ole">
            <p:oleObj spid="_x0000_s152578" name="Equazione" r:id="rId3" imgW="1218960" imgH="431640" progId="Equation.3">
              <p:embed/>
            </p:oleObj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4495800" y="2198914"/>
            <a:ext cx="4005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0" dirty="0" smtClean="0">
                <a:solidFill>
                  <a:schemeClr val="tx1"/>
                </a:solidFill>
                <a:effectLst/>
              </a:rPr>
              <a:t>Quantità ottima di 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</a:rPr>
              <a:t>1</a:t>
            </a:r>
            <a:endParaRPr lang="it-IT" sz="24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045029" y="3396343"/>
            <a:ext cx="6836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0" dirty="0" smtClean="0">
                <a:solidFill>
                  <a:schemeClr val="tx1"/>
                </a:solidFill>
                <a:effectLst/>
              </a:rPr>
              <a:t>Si sostituisce 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 nel sentiero di espansione</a:t>
            </a:r>
            <a:endParaRPr lang="it-IT" sz="2400" b="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8" name="Oggetto 7"/>
          <p:cNvGraphicFramePr>
            <a:graphicFrameLocks noChangeAspect="1"/>
          </p:cNvGraphicFramePr>
          <p:nvPr/>
        </p:nvGraphicFramePr>
        <p:xfrm>
          <a:off x="1211035" y="4160157"/>
          <a:ext cx="3157016" cy="967014"/>
        </p:xfrm>
        <a:graphic>
          <a:graphicData uri="http://schemas.openxmlformats.org/presentationml/2006/ole">
            <p:oleObj spid="_x0000_s152579" name="Equazione" r:id="rId4" imgW="140940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6C4BEBC-0E25-4345-BEFF-09AE01BF8DE8}" type="slidenum">
              <a:rPr lang="it-IT" smtClean="0">
                <a:latin typeface="Times New Roman" pitchFamily="18" charset="0"/>
              </a:rPr>
              <a:pPr/>
              <a:t>22</a:t>
            </a:fld>
            <a:endParaRPr lang="it-IT" smtClean="0">
              <a:latin typeface="Times New Roman" pitchFamily="18" charset="0"/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 smtClean="0"/>
              <a:t>Esempio numerico 2</a:t>
            </a:r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1308100" y="1927225"/>
          <a:ext cx="1619250" cy="758825"/>
        </p:xfrm>
        <a:graphic>
          <a:graphicData uri="http://schemas.openxmlformats.org/presentationml/2006/ole">
            <p:oleObj spid="_x0000_s153602" name="Equazione" r:id="rId3" imgW="647640" imgH="304560" progId="Equation.3">
              <p:embed/>
            </p:oleObj>
          </a:graphicData>
        </a:graphic>
      </p:graphicFrame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73400" y="2062163"/>
            <a:ext cx="49799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2800" b="0" dirty="0">
                <a:solidFill>
                  <a:schemeClr val="tx1"/>
                </a:solidFill>
                <a:effectLst/>
                <a:latin typeface="Times New Roman" charset="0"/>
              </a:rPr>
              <a:t>Funzione indice di utilità</a:t>
            </a:r>
          </a:p>
        </p:txBody>
      </p:sp>
      <p:graphicFrame>
        <p:nvGraphicFramePr>
          <p:cNvPr id="13319" name="Object 7"/>
          <p:cNvGraphicFramePr>
            <a:graphicFrameLocks noChangeAspect="1"/>
          </p:cNvGraphicFramePr>
          <p:nvPr/>
        </p:nvGraphicFramePr>
        <p:xfrm>
          <a:off x="1225550" y="2806700"/>
          <a:ext cx="4237038" cy="1042988"/>
        </p:xfrm>
        <a:graphic>
          <a:graphicData uri="http://schemas.openxmlformats.org/presentationml/2006/ole">
            <p:oleObj spid="_x0000_s153603" name="Equazione" r:id="rId4" imgW="2273040" imgH="558720" progId="Equation.3">
              <p:embed/>
            </p:oleObj>
          </a:graphicData>
        </a:graphic>
      </p:graphicFrame>
      <p:graphicFrame>
        <p:nvGraphicFramePr>
          <p:cNvPr id="13321" name="Object 9"/>
          <p:cNvGraphicFramePr>
            <a:graphicFrameLocks noChangeAspect="1"/>
          </p:cNvGraphicFramePr>
          <p:nvPr/>
        </p:nvGraphicFramePr>
        <p:xfrm>
          <a:off x="1004888" y="3911600"/>
          <a:ext cx="4565650" cy="1035050"/>
        </p:xfrm>
        <a:graphic>
          <a:graphicData uri="http://schemas.openxmlformats.org/presentationml/2006/ole">
            <p:oleObj spid="_x0000_s153604" name="Equazione" r:id="rId5" imgW="2298600" imgH="520560" progId="Equation.3">
              <p:embed/>
            </p:oleObj>
          </a:graphicData>
        </a:graphic>
      </p:graphicFrame>
      <p:graphicFrame>
        <p:nvGraphicFramePr>
          <p:cNvPr id="13323" name="Object 11"/>
          <p:cNvGraphicFramePr>
            <a:graphicFrameLocks noChangeAspect="1"/>
          </p:cNvGraphicFramePr>
          <p:nvPr/>
        </p:nvGraphicFramePr>
        <p:xfrm>
          <a:off x="2251075" y="5219700"/>
          <a:ext cx="3321050" cy="892175"/>
        </p:xfrm>
        <a:graphic>
          <a:graphicData uri="http://schemas.openxmlformats.org/presentationml/2006/ole">
            <p:oleObj spid="_x0000_s153605" name="Equazione" r:id="rId6" imgW="160020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5574929-73C7-4822-8A22-797EDB1B2D64}" type="slidenum">
              <a:rPr lang="it-IT" smtClean="0">
                <a:latin typeface="Times New Roman" pitchFamily="18" charset="0"/>
              </a:rPr>
              <a:pPr/>
              <a:t>23</a:t>
            </a:fld>
            <a:endParaRPr lang="it-IT" smtClean="0">
              <a:latin typeface="Times New Roman" pitchFamily="18" charset="0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Soluzione esempio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9" y="1981200"/>
            <a:ext cx="8251371" cy="696686"/>
          </a:xfrm>
        </p:spPr>
        <p:txBody>
          <a:bodyPr/>
          <a:lstStyle/>
          <a:p>
            <a:pPr eaLnBrk="1" hangingPunct="1"/>
            <a:r>
              <a:rPr lang="it-IT" b="1" i="1" dirty="0" smtClean="0"/>
              <a:t>m</a:t>
            </a:r>
            <a:r>
              <a:rPr lang="it-IT" b="1" dirty="0" smtClean="0"/>
              <a:t>=30, </a:t>
            </a:r>
            <a:r>
              <a:rPr lang="it-IT" b="1" i="1" dirty="0" smtClean="0"/>
              <a:t>p</a:t>
            </a:r>
            <a:r>
              <a:rPr lang="it-IT" b="1" baseline="-25000" dirty="0" smtClean="0"/>
              <a:t>1</a:t>
            </a:r>
            <a:r>
              <a:rPr lang="it-IT" b="1" dirty="0" smtClean="0"/>
              <a:t>=4</a:t>
            </a:r>
            <a:r>
              <a:rPr lang="it-IT" dirty="0" smtClean="0"/>
              <a:t> e </a:t>
            </a:r>
            <a:r>
              <a:rPr lang="it-IT" b="1" i="1" dirty="0" smtClean="0"/>
              <a:t>p</a:t>
            </a:r>
            <a:r>
              <a:rPr lang="it-IT" b="1" baseline="-25000" dirty="0" smtClean="0"/>
              <a:t>2</a:t>
            </a:r>
            <a:r>
              <a:rPr lang="it-IT" b="1" i="1" dirty="0" smtClean="0"/>
              <a:t>=</a:t>
            </a:r>
            <a:r>
              <a:rPr lang="it-IT" b="1" dirty="0" smtClean="0"/>
              <a:t>2</a:t>
            </a:r>
            <a:r>
              <a:rPr lang="it-IT" dirty="0" smtClean="0"/>
              <a:t>;  </a:t>
            </a:r>
            <a:r>
              <a:rPr lang="it-IT" b="1" i="1" dirty="0" smtClean="0"/>
              <a:t>x</a:t>
            </a:r>
            <a:r>
              <a:rPr lang="it-IT" b="1" baseline="-25000" dirty="0" smtClean="0"/>
              <a:t>2</a:t>
            </a:r>
            <a:r>
              <a:rPr lang="it-IT" b="1" i="1" dirty="0" smtClean="0"/>
              <a:t> =</a:t>
            </a:r>
            <a:r>
              <a:rPr lang="it-IT" b="1" dirty="0" smtClean="0"/>
              <a:t>30/2-4/2</a:t>
            </a:r>
            <a:r>
              <a:rPr lang="it-IT" b="1" i="1" dirty="0" smtClean="0"/>
              <a:t>x</a:t>
            </a:r>
            <a:r>
              <a:rPr lang="it-IT" b="1" baseline="-25000" dirty="0" smtClean="0"/>
              <a:t>1</a:t>
            </a:r>
            <a:r>
              <a:rPr lang="it-IT" b="1" i="1" dirty="0" smtClean="0"/>
              <a:t> = </a:t>
            </a:r>
            <a:r>
              <a:rPr lang="it-IT" b="1" dirty="0" smtClean="0"/>
              <a:t>15-2</a:t>
            </a:r>
            <a:r>
              <a:rPr lang="it-IT" b="1" i="1" dirty="0" smtClean="0"/>
              <a:t>x</a:t>
            </a:r>
            <a:r>
              <a:rPr lang="it-IT" b="1" baseline="-25000" dirty="0" smtClean="0"/>
              <a:t>1</a:t>
            </a:r>
          </a:p>
          <a:p>
            <a:pPr eaLnBrk="1" hangingPunct="1"/>
            <a:endParaRPr lang="it-IT" i="1" dirty="0" smtClean="0"/>
          </a:p>
        </p:txBody>
      </p:sp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1031421" y="2733221"/>
          <a:ext cx="3551238" cy="1068388"/>
        </p:xfrm>
        <a:graphic>
          <a:graphicData uri="http://schemas.openxmlformats.org/presentationml/2006/ole">
            <p:oleObj spid="_x0000_s154626" name="Equazione" r:id="rId3" imgW="1422360" imgH="431640" progId="Equation.3">
              <p:embed/>
            </p:oleObj>
          </a:graphicData>
        </a:graphic>
      </p:graphicFrame>
      <p:graphicFrame>
        <p:nvGraphicFramePr>
          <p:cNvPr id="14347" name="Object 11"/>
          <p:cNvGraphicFramePr>
            <a:graphicFrameLocks noChangeAspect="1"/>
          </p:cNvGraphicFramePr>
          <p:nvPr/>
        </p:nvGraphicFramePr>
        <p:xfrm>
          <a:off x="5330825" y="2944585"/>
          <a:ext cx="1443038" cy="688975"/>
        </p:xfrm>
        <a:graphic>
          <a:graphicData uri="http://schemas.openxmlformats.org/presentationml/2006/ole">
            <p:oleObj spid="_x0000_s154627" name="Equazione" r:id="rId4" imgW="457200" imgH="215640" progId="Equation.3">
              <p:embed/>
            </p:oleObj>
          </a:graphicData>
        </a:graphic>
      </p:graphicFrame>
      <p:graphicFrame>
        <p:nvGraphicFramePr>
          <p:cNvPr id="14349" name="Object 13"/>
          <p:cNvGraphicFramePr>
            <a:graphicFrameLocks noChangeAspect="1"/>
          </p:cNvGraphicFramePr>
          <p:nvPr/>
        </p:nvGraphicFramePr>
        <p:xfrm>
          <a:off x="963613" y="4179888"/>
          <a:ext cx="2322512" cy="642937"/>
        </p:xfrm>
        <a:graphic>
          <a:graphicData uri="http://schemas.openxmlformats.org/presentationml/2006/ole">
            <p:oleObj spid="_x0000_s154628" name="Equazione" r:id="rId5" imgW="787320" imgH="215640" progId="Equation.3">
              <p:embed/>
            </p:oleObj>
          </a:graphicData>
        </a:graphic>
      </p:graphicFrame>
      <p:graphicFrame>
        <p:nvGraphicFramePr>
          <p:cNvPr id="14351" name="Object 15"/>
          <p:cNvGraphicFramePr>
            <a:graphicFrameLocks noChangeAspect="1"/>
          </p:cNvGraphicFramePr>
          <p:nvPr/>
        </p:nvGraphicFramePr>
        <p:xfrm>
          <a:off x="3889375" y="4133850"/>
          <a:ext cx="1620838" cy="666750"/>
        </p:xfrm>
        <a:graphic>
          <a:graphicData uri="http://schemas.openxmlformats.org/presentationml/2006/ole">
            <p:oleObj spid="_x0000_s154629" name="Equazione" r:id="rId6" imgW="533160" imgH="215640" progId="Equation.3">
              <p:embed/>
            </p:oleObj>
          </a:graphicData>
        </a:graphic>
      </p:graphicFrame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3284311" y="5132842"/>
            <a:ext cx="21986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it-IT" sz="3600" b="0" i="1" dirty="0" smtClean="0">
                <a:solidFill>
                  <a:schemeClr val="tx1"/>
                </a:solidFill>
                <a:effectLst/>
                <a:latin typeface="Times New Roman" charset="0"/>
              </a:rPr>
              <a:t>x</a:t>
            </a:r>
            <a:r>
              <a:rPr lang="it-IT" sz="3600" b="0" baseline="-25000" dirty="0" smtClean="0">
                <a:solidFill>
                  <a:schemeClr val="tx1"/>
                </a:solidFill>
                <a:effectLst/>
                <a:latin typeface="Times New Roman" charset="0"/>
              </a:rPr>
              <a:t>1</a:t>
            </a:r>
            <a:r>
              <a:rPr lang="it-IT" sz="3600" b="0" dirty="0" smtClean="0">
                <a:solidFill>
                  <a:schemeClr val="tx1"/>
                </a:solidFill>
                <a:effectLst/>
                <a:latin typeface="Times New Roman" charset="0"/>
              </a:rPr>
              <a:t>=5</a:t>
            </a:r>
            <a:endParaRPr lang="it-IT" sz="3600" b="0" dirty="0">
              <a:solidFill>
                <a:schemeClr val="tx1"/>
              </a:solidFill>
              <a:effectLst/>
              <a:latin typeface="Times New Roman" charset="0"/>
            </a:endParaRPr>
          </a:p>
          <a:p>
            <a:pPr>
              <a:defRPr/>
            </a:pPr>
            <a:r>
              <a:rPr lang="it-IT" sz="3600" b="0" i="1" dirty="0" smtClean="0">
                <a:solidFill>
                  <a:schemeClr val="tx1"/>
                </a:solidFill>
                <a:effectLst/>
                <a:latin typeface="Times New Roman" charset="0"/>
              </a:rPr>
              <a:t>x</a:t>
            </a:r>
            <a:r>
              <a:rPr lang="it-IT" sz="3600" b="0" baseline="-25000" dirty="0" smtClean="0">
                <a:solidFill>
                  <a:schemeClr val="tx1"/>
                </a:solidFill>
                <a:effectLst/>
                <a:latin typeface="Times New Roman" charset="0"/>
              </a:rPr>
              <a:t>2</a:t>
            </a:r>
            <a:r>
              <a:rPr lang="it-IT" sz="3600" b="0" i="1" dirty="0" smtClean="0">
                <a:solidFill>
                  <a:schemeClr val="tx1"/>
                </a:solidFill>
                <a:effectLst/>
                <a:latin typeface="Times New Roman" charset="0"/>
              </a:rPr>
              <a:t> =</a:t>
            </a:r>
            <a:r>
              <a:rPr lang="it-IT" sz="3600" b="0" dirty="0" smtClean="0">
                <a:solidFill>
                  <a:schemeClr val="tx1"/>
                </a:solidFill>
                <a:effectLst/>
                <a:latin typeface="Times New Roman" charset="0"/>
              </a:rPr>
              <a:t>5 </a:t>
            </a:r>
            <a:endParaRPr lang="it-IT" sz="3600" b="0" dirty="0"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762000" y="3690257"/>
            <a:ext cx="6738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Si sostituisce 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</a:rPr>
              <a:t>2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 nella retta di bilancio</a:t>
            </a:r>
            <a:endParaRPr lang="it-IT" sz="2400" b="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  <p:bldP spid="14352" grpId="0" autoUpdateAnimBg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871CF9-467B-46BF-A52A-BED21D241D15}" type="slidenum">
              <a:rPr lang="it-IT" smtClean="0">
                <a:latin typeface="Times New Roman" pitchFamily="18" charset="0"/>
              </a:rPr>
              <a:pPr/>
              <a:t>24</a:t>
            </a:fld>
            <a:endParaRPr lang="it-IT" dirty="0" smtClean="0">
              <a:latin typeface="Times New Roman" pitchFamily="18" charset="0"/>
            </a:endParaRPr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Beni complementari perfetti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dirty="0" smtClean="0"/>
              <a:t>Consumati in proporzioni fisse: sci e attacchi</a:t>
            </a:r>
          </a:p>
          <a:p>
            <a:pPr eaLnBrk="1" hangingPunct="1">
              <a:lnSpc>
                <a:spcPct val="90000"/>
              </a:lnSpc>
            </a:pPr>
            <a:r>
              <a:rPr lang="it-IT" dirty="0" smtClean="0"/>
              <a:t>Se aumenta la quantità di un solo bene (</a:t>
            </a:r>
            <a:r>
              <a:rPr lang="it-IT" dirty="0" smtClean="0"/>
              <a:t>es. </a:t>
            </a:r>
            <a:r>
              <a:rPr lang="it-IT" dirty="0" smtClean="0"/>
              <a:t>attacchi) non muta il benessere</a:t>
            </a:r>
          </a:p>
          <a:p>
            <a:pPr eaLnBrk="1" hangingPunct="1">
              <a:lnSpc>
                <a:spcPct val="90000"/>
              </a:lnSpc>
            </a:pPr>
            <a:r>
              <a:rPr lang="it-IT" dirty="0" smtClean="0"/>
              <a:t>Esempio: se ho due paia di sci, e due paia di attacchi, quando gli attacchi divengono 3, 4, 5 … resto sulla stessa curva di indifferenza se non aumentano anche gli sci</a:t>
            </a:r>
          </a:p>
          <a:p>
            <a:pPr eaLnBrk="1" hangingPunct="1">
              <a:lnSpc>
                <a:spcPct val="90000"/>
              </a:lnSpc>
            </a:pPr>
            <a:r>
              <a:rPr lang="it-IT" i="1" dirty="0" err="1" smtClean="0"/>
              <a:t>u=min</a:t>
            </a:r>
            <a:r>
              <a:rPr lang="it-IT" i="1" dirty="0" smtClean="0"/>
              <a:t>(ax</a:t>
            </a:r>
            <a:r>
              <a:rPr lang="it-IT" i="1" baseline="-25000" dirty="0" smtClean="0"/>
              <a:t>1</a:t>
            </a:r>
            <a:r>
              <a:rPr lang="it-IT" dirty="0" smtClean="0"/>
              <a:t>, </a:t>
            </a:r>
            <a:r>
              <a:rPr lang="it-IT" i="1" dirty="0" smtClean="0"/>
              <a:t>bx</a:t>
            </a:r>
            <a:r>
              <a:rPr lang="it-IT" baseline="-25000" dirty="0" smtClean="0"/>
              <a:t>2</a:t>
            </a:r>
            <a:r>
              <a:rPr lang="it-IT" dirty="0" smtClean="0"/>
              <a:t>) (nel nostro caso </a:t>
            </a:r>
            <a:r>
              <a:rPr lang="it-IT" i="1" dirty="0" smtClean="0"/>
              <a:t>a</a:t>
            </a:r>
            <a:r>
              <a:rPr lang="it-IT" dirty="0" smtClean="0"/>
              <a:t> e </a:t>
            </a:r>
            <a:r>
              <a:rPr lang="it-IT" i="1" dirty="0" smtClean="0"/>
              <a:t>b=</a:t>
            </a:r>
            <a:r>
              <a:rPr lang="it-IT" dirty="0" smtClean="0"/>
              <a:t>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B67FFF-F1AD-469E-AA60-6BAB5BADC933}" type="slidenum">
              <a:rPr lang="it-IT" smtClean="0">
                <a:latin typeface="Times New Roman" pitchFamily="18" charset="0"/>
              </a:rPr>
              <a:pPr/>
              <a:t>25</a:t>
            </a:fld>
            <a:endParaRPr lang="it-IT" smtClean="0">
              <a:latin typeface="Times New Roman" pitchFamily="18" charset="0"/>
            </a:endParaRPr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smtClean="0"/>
              <a:t>Il grafico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105400"/>
            <a:ext cx="7772400" cy="99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sz="2400" smtClean="0"/>
              <a:t>La curva di indifferenza ha due braccia parallele agli assi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smtClean="0"/>
              <a:t>Il punto di massimo è sempre nel punto di angolo che è tangente alla retta di bilancio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447800" y="2057400"/>
            <a:ext cx="4441826" cy="2886075"/>
            <a:chOff x="2712" y="2502"/>
            <a:chExt cx="2798" cy="1818"/>
          </a:xfrm>
        </p:grpSpPr>
        <p:sp>
          <p:nvSpPr>
            <p:cNvPr id="48134" name="Line 4"/>
            <p:cNvSpPr>
              <a:spLocks noChangeShapeType="1"/>
            </p:cNvSpPr>
            <p:nvPr/>
          </p:nvSpPr>
          <p:spPr bwMode="auto">
            <a:xfrm flipV="1">
              <a:off x="3408" y="2592"/>
              <a:ext cx="0" cy="132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8135" name="Line 5"/>
            <p:cNvSpPr>
              <a:spLocks noChangeShapeType="1"/>
            </p:cNvSpPr>
            <p:nvPr/>
          </p:nvSpPr>
          <p:spPr bwMode="auto">
            <a:xfrm>
              <a:off x="3420" y="3912"/>
              <a:ext cx="1764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8136" name="Line 7"/>
            <p:cNvSpPr>
              <a:spLocks noChangeShapeType="1"/>
            </p:cNvSpPr>
            <p:nvPr/>
          </p:nvSpPr>
          <p:spPr bwMode="auto">
            <a:xfrm>
              <a:off x="3924" y="2716"/>
              <a:ext cx="0" cy="80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8137" name="Line 8"/>
            <p:cNvSpPr>
              <a:spLocks noChangeShapeType="1"/>
            </p:cNvSpPr>
            <p:nvPr/>
          </p:nvSpPr>
          <p:spPr bwMode="auto">
            <a:xfrm>
              <a:off x="3924" y="3522"/>
              <a:ext cx="117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8138" name="Line 9"/>
            <p:cNvSpPr>
              <a:spLocks noChangeShapeType="1"/>
            </p:cNvSpPr>
            <p:nvPr/>
          </p:nvSpPr>
          <p:spPr bwMode="auto">
            <a:xfrm>
              <a:off x="3414" y="3186"/>
              <a:ext cx="1074" cy="726"/>
            </a:xfrm>
            <a:prstGeom prst="line">
              <a:avLst/>
            </a:prstGeom>
            <a:noFill/>
            <a:ln w="19050">
              <a:solidFill>
                <a:srgbClr val="8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8139" name="Line 10"/>
            <p:cNvSpPr>
              <a:spLocks noChangeShapeType="1"/>
            </p:cNvSpPr>
            <p:nvPr/>
          </p:nvSpPr>
          <p:spPr bwMode="auto">
            <a:xfrm flipH="1">
              <a:off x="3402" y="3516"/>
              <a:ext cx="52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8140" name="Line 11"/>
            <p:cNvSpPr>
              <a:spLocks noChangeShapeType="1"/>
            </p:cNvSpPr>
            <p:nvPr/>
          </p:nvSpPr>
          <p:spPr bwMode="auto">
            <a:xfrm>
              <a:off x="3924" y="3528"/>
              <a:ext cx="0" cy="3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8141" name="Text Box 12"/>
            <p:cNvSpPr txBox="1">
              <a:spLocks noChangeArrowheads="1"/>
            </p:cNvSpPr>
            <p:nvPr/>
          </p:nvSpPr>
          <p:spPr bwMode="auto">
            <a:xfrm>
              <a:off x="2712" y="2502"/>
              <a:ext cx="798" cy="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it-IT" sz="1400" b="0" dirty="0">
                  <a:solidFill>
                    <a:schemeClr val="tx1"/>
                  </a:solidFill>
                  <a:effectLst/>
                </a:rPr>
                <a:t>Paia di sci</a:t>
              </a:r>
            </a:p>
          </p:txBody>
        </p:sp>
        <p:sp>
          <p:nvSpPr>
            <p:cNvPr id="48142" name="Text Box 13"/>
            <p:cNvSpPr txBox="1">
              <a:spLocks noChangeArrowheads="1"/>
            </p:cNvSpPr>
            <p:nvPr/>
          </p:nvSpPr>
          <p:spPr bwMode="auto">
            <a:xfrm>
              <a:off x="4656" y="3960"/>
              <a:ext cx="708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 eaLnBrk="0" hangingPunct="0"/>
              <a:r>
                <a:rPr lang="it-IT" sz="1400" b="0" dirty="0">
                  <a:solidFill>
                    <a:schemeClr val="tx1"/>
                  </a:solidFill>
                  <a:effectLst/>
                </a:rPr>
                <a:t>Paia di </a:t>
              </a:r>
            </a:p>
            <a:p>
              <a:pPr algn="l" eaLnBrk="0" hangingPunct="0"/>
              <a:r>
                <a:rPr lang="it-IT" sz="1400" b="0" dirty="0">
                  <a:solidFill>
                    <a:schemeClr val="tx1"/>
                  </a:solidFill>
                  <a:effectLst/>
                </a:rPr>
                <a:t>attacchi</a:t>
              </a:r>
            </a:p>
          </p:txBody>
        </p:sp>
        <p:sp>
          <p:nvSpPr>
            <p:cNvPr id="48143" name="Text Box 14"/>
            <p:cNvSpPr txBox="1">
              <a:spLocks noChangeArrowheads="1"/>
            </p:cNvSpPr>
            <p:nvPr/>
          </p:nvSpPr>
          <p:spPr bwMode="auto">
            <a:xfrm>
              <a:off x="3048" y="3402"/>
              <a:ext cx="528" cy="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it-IT" sz="1600" b="0" dirty="0">
                  <a:solidFill>
                    <a:schemeClr val="tx1"/>
                  </a:solidFill>
                  <a:effectLst/>
                </a:rPr>
                <a:t>2</a:t>
              </a:r>
            </a:p>
          </p:txBody>
        </p:sp>
        <p:sp>
          <p:nvSpPr>
            <p:cNvPr id="48144" name="Text Box 15"/>
            <p:cNvSpPr txBox="1">
              <a:spLocks noChangeArrowheads="1"/>
            </p:cNvSpPr>
            <p:nvPr/>
          </p:nvSpPr>
          <p:spPr bwMode="auto">
            <a:xfrm>
              <a:off x="3720" y="3900"/>
              <a:ext cx="528" cy="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it-IT" sz="1600" b="0" dirty="0">
                  <a:solidFill>
                    <a:schemeClr val="tx1"/>
                  </a:solidFill>
                  <a:effectLst/>
                </a:rPr>
                <a:t>2</a:t>
              </a:r>
            </a:p>
          </p:txBody>
        </p:sp>
        <p:sp>
          <p:nvSpPr>
            <p:cNvPr id="48145" name="Text Box 16"/>
            <p:cNvSpPr txBox="1">
              <a:spLocks noChangeArrowheads="1"/>
            </p:cNvSpPr>
            <p:nvPr/>
          </p:nvSpPr>
          <p:spPr bwMode="auto">
            <a:xfrm>
              <a:off x="5077" y="3420"/>
              <a:ext cx="433" cy="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it-IT" sz="1600" b="0" i="1" dirty="0">
                  <a:solidFill>
                    <a:schemeClr val="tx1"/>
                  </a:solidFill>
                  <a:effectLst/>
                </a:rPr>
                <a:t>U</a:t>
              </a:r>
              <a:r>
                <a:rPr lang="it-IT" sz="1600" b="0" baseline="30000" dirty="0">
                  <a:solidFill>
                    <a:schemeClr val="tx1"/>
                  </a:solidFill>
                  <a:effectLst/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beni perfettamente sostituti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730829"/>
          </a:xfrm>
        </p:spPr>
        <p:txBody>
          <a:bodyPr/>
          <a:lstStyle/>
          <a:p>
            <a:r>
              <a:rPr lang="it-IT" dirty="0" smtClean="0"/>
              <a:t>Completa fungibilità dei beni</a:t>
            </a:r>
          </a:p>
          <a:p>
            <a:r>
              <a:rPr lang="it-IT" dirty="0" smtClean="0"/>
              <a:t>Acqua minerale </a:t>
            </a:r>
            <a:r>
              <a:rPr lang="it-IT" i="1" dirty="0" smtClean="0"/>
              <a:t>A</a:t>
            </a:r>
            <a:r>
              <a:rPr lang="it-IT" dirty="0" smtClean="0"/>
              <a:t> e acqua minerale </a:t>
            </a:r>
            <a:r>
              <a:rPr lang="it-IT" i="1" dirty="0" smtClean="0"/>
              <a:t>B</a:t>
            </a:r>
          </a:p>
          <a:p>
            <a:r>
              <a:rPr lang="it-IT" dirty="0" smtClean="0"/>
              <a:t>La curva di indifferenza è una retta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7C2A0-40D5-4D28-B372-A89A675D9756}" type="slidenum">
              <a:rPr lang="it-IT" smtClean="0"/>
              <a:pPr/>
              <a:t>26</a:t>
            </a:fld>
            <a:endParaRPr lang="it-IT"/>
          </a:p>
        </p:txBody>
      </p:sp>
      <p:grpSp>
        <p:nvGrpSpPr>
          <p:cNvPr id="11" name="Gruppo 10"/>
          <p:cNvGrpSpPr/>
          <p:nvPr/>
        </p:nvGrpSpPr>
        <p:grpSpPr>
          <a:xfrm>
            <a:off x="576943" y="3886200"/>
            <a:ext cx="5159828" cy="2627922"/>
            <a:chOff x="576943" y="3886200"/>
            <a:chExt cx="5159828" cy="2627922"/>
          </a:xfrm>
        </p:grpSpPr>
        <p:cxnSp>
          <p:nvCxnSpPr>
            <p:cNvPr id="6" name="Connettore 2 5"/>
            <p:cNvCxnSpPr/>
            <p:nvPr/>
          </p:nvCxnSpPr>
          <p:spPr bwMode="auto">
            <a:xfrm flipV="1">
              <a:off x="1382486" y="3929743"/>
              <a:ext cx="0" cy="2079171"/>
            </a:xfrm>
            <a:prstGeom prst="straightConnector1">
              <a:avLst/>
            </a:prstGeom>
            <a:solidFill>
              <a:srgbClr val="FFCC0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" name="Connettore 2 7"/>
            <p:cNvCxnSpPr/>
            <p:nvPr/>
          </p:nvCxnSpPr>
          <p:spPr bwMode="auto">
            <a:xfrm>
              <a:off x="1371600" y="5998029"/>
              <a:ext cx="3962400" cy="0"/>
            </a:xfrm>
            <a:prstGeom prst="straightConnector1">
              <a:avLst/>
            </a:prstGeom>
            <a:solidFill>
              <a:srgbClr val="FFCC0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Connettore 1 9"/>
            <p:cNvCxnSpPr/>
            <p:nvPr/>
          </p:nvCxnSpPr>
          <p:spPr bwMode="auto">
            <a:xfrm>
              <a:off x="1382486" y="4397829"/>
              <a:ext cx="1611085" cy="1611085"/>
            </a:xfrm>
            <a:prstGeom prst="line">
              <a:avLst/>
            </a:prstGeom>
            <a:solidFill>
              <a:srgbClr val="FFCC00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" name="CasellaDiTesto 11"/>
            <p:cNvSpPr txBox="1"/>
            <p:nvPr/>
          </p:nvSpPr>
          <p:spPr>
            <a:xfrm>
              <a:off x="576943" y="3886200"/>
              <a:ext cx="8817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0" i="1" dirty="0" smtClean="0">
                  <a:solidFill>
                    <a:schemeClr val="tx1"/>
                  </a:solidFill>
                  <a:effectLst/>
                </a:rPr>
                <a:t>A</a:t>
              </a:r>
              <a:endParaRPr lang="it-IT" sz="2400" b="0" i="1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4767943" y="6052457"/>
              <a:ext cx="9688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b="0" i="1" dirty="0" smtClean="0">
                  <a:solidFill>
                    <a:schemeClr val="tx1"/>
                  </a:solidFill>
                  <a:effectLst/>
                </a:rPr>
                <a:t>B</a:t>
              </a:r>
              <a:endParaRPr lang="it-IT" sz="2400" b="0" i="1" dirty="0"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14" name="CasellaDiTesto 13"/>
          <p:cNvSpPr txBox="1"/>
          <p:nvPr/>
        </p:nvSpPr>
        <p:spPr>
          <a:xfrm>
            <a:off x="5693229" y="3940629"/>
            <a:ext cx="28085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In questo caso si sceglie sempre il bene il cui prezzo è più basso.</a:t>
            </a:r>
          </a:p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La scelta avviene su una intercetta con gli assi</a:t>
            </a:r>
            <a:endParaRPr lang="it-IT" sz="2400" b="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2B520-C1F1-4155-B8E1-867FED426299}" type="slidenum">
              <a:rPr lang="it-IT"/>
              <a:pPr/>
              <a:t>27</a:t>
            </a:fld>
            <a:endParaRPr lang="it-IT"/>
          </a:p>
        </p:txBody>
      </p:sp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Elasticità della domanda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it-IT" sz="2800"/>
              <a:t>Molto spesso siamo interessati a conoscere </a:t>
            </a:r>
            <a:r>
              <a:rPr lang="it-IT" sz="2800" b="1"/>
              <a:t>la sensibilità</a:t>
            </a:r>
            <a:r>
              <a:rPr lang="it-IT" sz="2800"/>
              <a:t> con cui</a:t>
            </a:r>
            <a:r>
              <a:rPr lang="it-IT" sz="2800" b="1"/>
              <a:t> </a:t>
            </a:r>
            <a:r>
              <a:rPr lang="it-IT" sz="2800"/>
              <a:t>le vendite crescono o diminuiscono in relazione a un cambiamento di prezzo</a:t>
            </a:r>
          </a:p>
          <a:p>
            <a:pPr lvl="1">
              <a:lnSpc>
                <a:spcPct val="90000"/>
              </a:lnSpc>
            </a:pPr>
            <a:r>
              <a:rPr lang="it-IT" sz="2400"/>
              <a:t>Diverse reazioni: </a:t>
            </a:r>
          </a:p>
          <a:p>
            <a:pPr lvl="2">
              <a:lnSpc>
                <a:spcPct val="90000"/>
              </a:lnSpc>
            </a:pPr>
            <a:r>
              <a:rPr lang="it-IT" sz="2000"/>
              <a:t>un incremento del prezzo del 30% dei mandarini può far diminuire la domanda del 70%</a:t>
            </a:r>
          </a:p>
          <a:p>
            <a:pPr lvl="2">
              <a:lnSpc>
                <a:spcPct val="90000"/>
              </a:lnSpc>
            </a:pPr>
            <a:r>
              <a:rPr lang="it-IT" sz="2000"/>
              <a:t>Un incremento del prezzo del 50% della benzina può far diminuire la domanda del 10%</a:t>
            </a:r>
          </a:p>
          <a:p>
            <a:pPr lvl="1">
              <a:lnSpc>
                <a:spcPct val="90000"/>
              </a:lnSpc>
            </a:pPr>
            <a:r>
              <a:rPr lang="it-IT" sz="2400"/>
              <a:t>Nel primo caso si dice che la domanda è elastica, nel secondo caso che è rigida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0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0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0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0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build="p" bldLvl="3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1C4C-A1C3-43D4-81C2-462EC73B36F7}" type="slidenum">
              <a:rPr lang="it-IT"/>
              <a:pPr/>
              <a:t>28</a:t>
            </a:fld>
            <a:endParaRPr lang="it-IT"/>
          </a:p>
        </p:txBody>
      </p:sp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Le cause dell’elasticità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2800"/>
              <a:t>La domanda di un bene tende ad essere rigida (la quantità domandata diminuisce poco all’aumento del prezzo) quando ci sono pochi sostituiti: la benzina</a:t>
            </a:r>
          </a:p>
          <a:p>
            <a:r>
              <a:rPr lang="it-IT" sz="2800"/>
              <a:t>La domanda tende ad essere elastica quando il bene ha molti sostituti: i mandarini</a:t>
            </a:r>
          </a:p>
          <a:p>
            <a:r>
              <a:rPr lang="it-IT" sz="2800"/>
              <a:t>La domanda tende ad essere rigida se la spesa per quel bene rappresenta una piccola parte del reddito del consumatore (ad esempio il sale).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1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1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E7B74-63A7-44A5-8D48-0A5B130557CE}" type="slidenum">
              <a:rPr lang="it-IT"/>
              <a:pPr/>
              <a:t>29</a:t>
            </a:fld>
            <a:endParaRPr lang="it-IT"/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Una definizione più formale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514600"/>
            <a:ext cx="7772400" cy="2895600"/>
          </a:xfrm>
        </p:spPr>
        <p:txBody>
          <a:bodyPr/>
          <a:lstStyle/>
          <a:p>
            <a:r>
              <a:rPr lang="it-IT"/>
              <a:t>L’elasticità della domanda rispetto al prezzo è </a:t>
            </a:r>
            <a:r>
              <a:rPr lang="it-IT" b="1"/>
              <a:t>il rapporto tra</a:t>
            </a:r>
            <a:r>
              <a:rPr lang="it-IT"/>
              <a:t> </a:t>
            </a:r>
            <a:r>
              <a:rPr lang="it-IT" b="1"/>
              <a:t>la variazione percentuale della quantità domandata e la variazione percentuale del prezzo.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29B8D-1535-4ED5-A09E-00F44B609EF4}" type="slidenum">
              <a:rPr lang="it-IT"/>
              <a:pPr/>
              <a:t>30</a:t>
            </a:fld>
            <a:endParaRPr lang="it-IT"/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Il coefficiente di elasticità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239000" cy="2133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/>
              <a:t>Il coefficiente di elasticità è la misura numerica della risposta relativa della quantità al cambiamento del prezzo.</a:t>
            </a:r>
          </a:p>
          <a:p>
            <a:pPr>
              <a:lnSpc>
                <a:spcPct val="90000"/>
              </a:lnSpc>
            </a:pPr>
            <a:r>
              <a:rPr lang="it-IT" sz="2800"/>
              <a:t>La formula generale per calcolare il coefficiente di elasticità è: </a:t>
            </a:r>
          </a:p>
        </p:txBody>
      </p:sp>
      <p:graphicFrame>
        <p:nvGraphicFramePr>
          <p:cNvPr id="144388" name="Object 4"/>
          <p:cNvGraphicFramePr>
            <a:graphicFrameLocks noChangeAspect="1"/>
          </p:cNvGraphicFramePr>
          <p:nvPr/>
        </p:nvGraphicFramePr>
        <p:xfrm>
          <a:off x="2767013" y="3990975"/>
          <a:ext cx="2927350" cy="1087438"/>
        </p:xfrm>
        <a:graphic>
          <a:graphicData uri="http://schemas.openxmlformats.org/presentationml/2006/ole">
            <p:oleObj spid="_x0000_s176130" name="Equazione" r:id="rId3" imgW="990360" imgH="431640" progId="Equation.3">
              <p:embed/>
            </p:oleObj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1055914" y="5312229"/>
            <a:ext cx="759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Spesso si omette il segno meno</a:t>
            </a:r>
            <a:endParaRPr lang="it-IT" sz="2400" b="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build="p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81107-01D9-405B-858A-C07DB651643C}" type="slidenum">
              <a:rPr lang="it-IT"/>
              <a:pPr/>
              <a:t>31</a:t>
            </a:fld>
            <a:endParaRPr lang="it-IT"/>
          </a:p>
        </p:txBody>
      </p:sp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/>
              <a:t>Misura algebrica dell’elasticità della domanda</a:t>
            </a:r>
          </a:p>
        </p:txBody>
      </p:sp>
      <p:sp>
        <p:nvSpPr>
          <p:cNvPr id="160773" name="Rectangle 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60772" name="Object 4"/>
          <p:cNvGraphicFramePr>
            <a:graphicFrameLocks noChangeAspect="1"/>
          </p:cNvGraphicFramePr>
          <p:nvPr/>
        </p:nvGraphicFramePr>
        <p:xfrm>
          <a:off x="931863" y="2120900"/>
          <a:ext cx="1878012" cy="896938"/>
        </p:xfrm>
        <a:graphic>
          <a:graphicData uri="http://schemas.openxmlformats.org/presentationml/2006/ole">
            <p:oleObj spid="_x0000_s177154" name="Equazione" r:id="rId3" imgW="901440" imgH="431640" progId="Equation.3">
              <p:embed/>
            </p:oleObj>
          </a:graphicData>
        </a:graphic>
      </p:graphicFrame>
      <p:sp>
        <p:nvSpPr>
          <p:cNvPr id="160775" name="Rectangle 7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60774" name="Object 6"/>
          <p:cNvGraphicFramePr>
            <a:graphicFrameLocks noChangeAspect="1"/>
          </p:cNvGraphicFramePr>
          <p:nvPr/>
        </p:nvGraphicFramePr>
        <p:xfrm>
          <a:off x="3362325" y="2046288"/>
          <a:ext cx="588963" cy="965200"/>
        </p:xfrm>
        <a:graphic>
          <a:graphicData uri="http://schemas.openxmlformats.org/presentationml/2006/ole">
            <p:oleObj spid="_x0000_s177155" name="Equazione" r:id="rId4" imgW="266400" imgH="431640" progId="Equation.3">
              <p:embed/>
            </p:oleObj>
          </a:graphicData>
        </a:graphic>
      </p:graphicFrame>
      <p:sp>
        <p:nvSpPr>
          <p:cNvPr id="160776" name="Rectangle 8"/>
          <p:cNvSpPr>
            <a:spLocks noChangeArrowheads="1"/>
          </p:cNvSpPr>
          <p:nvPr/>
        </p:nvSpPr>
        <p:spPr bwMode="auto">
          <a:xfrm>
            <a:off x="4211638" y="2274241"/>
            <a:ext cx="33646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it-IT" sz="2400" b="0" i="1" dirty="0">
                <a:solidFill>
                  <a:schemeClr val="tx1"/>
                </a:solidFill>
                <a:effectLst/>
              </a:rPr>
              <a:t>reciproco della pendenza</a:t>
            </a:r>
            <a:r>
              <a:rPr lang="it-IT" sz="2400" b="0" dirty="0"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160778" name="Rectangle 10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it-IT"/>
          </a:p>
        </p:txBody>
      </p:sp>
      <p:graphicFrame>
        <p:nvGraphicFramePr>
          <p:cNvPr id="160777" name="Object 9"/>
          <p:cNvGraphicFramePr>
            <a:graphicFrameLocks noChangeAspect="1"/>
          </p:cNvGraphicFramePr>
          <p:nvPr/>
        </p:nvGraphicFramePr>
        <p:xfrm>
          <a:off x="7678738" y="2193925"/>
          <a:ext cx="500062" cy="815975"/>
        </p:xfrm>
        <a:graphic>
          <a:graphicData uri="http://schemas.openxmlformats.org/presentationml/2006/ole">
            <p:oleObj spid="_x0000_s177156" name="Equazione" r:id="rId5" imgW="266400" imgH="431640" progId="Equation.3">
              <p:embed/>
            </p:oleObj>
          </a:graphicData>
        </a:graphic>
      </p:graphicFrame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827088" y="3429000"/>
            <a:ext cx="3167062" cy="1366838"/>
            <a:chOff x="431" y="1979"/>
            <a:chExt cx="1995" cy="861"/>
          </a:xfrm>
        </p:grpSpPr>
        <p:sp>
          <p:nvSpPr>
            <p:cNvPr id="160780" name="Rectangle 12"/>
            <p:cNvSpPr>
              <a:spLocks noChangeArrowheads="1"/>
            </p:cNvSpPr>
            <p:nvPr/>
          </p:nvSpPr>
          <p:spPr bwMode="auto">
            <a:xfrm>
              <a:off x="612" y="2296"/>
              <a:ext cx="72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just"/>
              <a:r>
                <a:rPr lang="en-US" sz="1800" b="0" i="1" dirty="0" smtClean="0">
                  <a:solidFill>
                    <a:schemeClr val="tx1"/>
                  </a:solidFill>
                  <a:effectLst/>
                  <a:latin typeface="Arial" charset="0"/>
                  <a:cs typeface="Times New Roman" pitchFamily="18" charset="0"/>
                  <a:sym typeface="Symbol"/>
                </a:rPr>
                <a:t></a:t>
              </a:r>
              <a:r>
                <a:rPr lang="en-US" sz="1800" b="0" i="1" baseline="-25000" dirty="0" smtClean="0">
                  <a:solidFill>
                    <a:schemeClr val="tx1"/>
                  </a:solidFill>
                  <a:effectLst/>
                  <a:latin typeface="Arial" charset="0"/>
                  <a:cs typeface="Times New Roman" pitchFamily="18" charset="0"/>
                </a:rPr>
                <a:t>x</a:t>
              </a:r>
              <a:r>
                <a:rPr lang="en-US" sz="1800" b="0" baseline="-25000" dirty="0" smtClean="0">
                  <a:solidFill>
                    <a:schemeClr val="tx1"/>
                  </a:solidFill>
                  <a:effectLst/>
                  <a:latin typeface="Arial" charset="0"/>
                  <a:cs typeface="Times New Roman" pitchFamily="18" charset="0"/>
                </a:rPr>
                <a:t>1,</a:t>
              </a:r>
              <a:r>
                <a:rPr lang="en-US" sz="1800" b="0" i="1" baseline="-25000" dirty="0" smtClean="0">
                  <a:solidFill>
                    <a:schemeClr val="tx1"/>
                  </a:solidFill>
                  <a:effectLst/>
                  <a:latin typeface="Arial" charset="0"/>
                  <a:cs typeface="Times New Roman" pitchFamily="18" charset="0"/>
                </a:rPr>
                <a:t>p</a:t>
              </a:r>
              <a:r>
                <a:rPr lang="en-US" sz="1800" b="0" baseline="-25000" dirty="0" smtClean="0">
                  <a:solidFill>
                    <a:schemeClr val="tx1"/>
                  </a:solidFill>
                  <a:effectLst/>
                  <a:latin typeface="Arial" charset="0"/>
                  <a:cs typeface="Times New Roman" pitchFamily="18" charset="0"/>
                </a:rPr>
                <a:t>1</a:t>
              </a:r>
              <a:r>
                <a:rPr lang="en-US" sz="1600" b="0" dirty="0" smtClean="0">
                  <a:solidFill>
                    <a:schemeClr val="tx1"/>
                  </a:solidFill>
                  <a:effectLst/>
                  <a:latin typeface="Arial" charset="0"/>
                  <a:cs typeface="Times New Roman" pitchFamily="18" charset="0"/>
                </a:rPr>
                <a:t>= </a:t>
              </a:r>
              <a:endParaRPr lang="en-US" sz="3200" b="0" dirty="0"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aphicFrame>
          <p:nvGraphicFramePr>
            <p:cNvPr id="160779" name="Object 11"/>
            <p:cNvGraphicFramePr>
              <a:graphicFrameLocks noChangeAspect="1"/>
            </p:cNvGraphicFramePr>
            <p:nvPr/>
          </p:nvGraphicFramePr>
          <p:xfrm>
            <a:off x="1292" y="2153"/>
            <a:ext cx="952" cy="485"/>
          </p:xfrm>
          <a:graphic>
            <a:graphicData uri="http://schemas.openxmlformats.org/presentationml/2006/ole">
              <p:oleObj spid="_x0000_s177157" name="Equazione" r:id="rId6" imgW="850680" imgH="431640" progId="Equation.3">
                <p:embed/>
              </p:oleObj>
            </a:graphicData>
          </a:graphic>
        </p:graphicFrame>
        <p:sp>
          <p:nvSpPr>
            <p:cNvPr id="160781" name="Rectangle 13"/>
            <p:cNvSpPr>
              <a:spLocks noChangeArrowheads="1"/>
            </p:cNvSpPr>
            <p:nvPr/>
          </p:nvSpPr>
          <p:spPr bwMode="auto">
            <a:xfrm>
              <a:off x="431" y="1979"/>
              <a:ext cx="1995" cy="86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60783" name="Rectangle 15"/>
          <p:cNvSpPr>
            <a:spLocks noChangeArrowheads="1"/>
          </p:cNvSpPr>
          <p:nvPr/>
        </p:nvSpPr>
        <p:spPr bwMode="auto">
          <a:xfrm>
            <a:off x="1116013" y="5001668"/>
            <a:ext cx="171393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it-IT" sz="2400" b="0" dirty="0">
                <a:solidFill>
                  <a:schemeClr val="tx1"/>
                </a:solidFill>
                <a:effectLst/>
              </a:rPr>
              <a:t>p=50-1/2Q</a:t>
            </a:r>
            <a:r>
              <a:rPr lang="en-US" dirty="0"/>
              <a:t> </a:t>
            </a:r>
          </a:p>
        </p:txBody>
      </p:sp>
      <p:sp>
        <p:nvSpPr>
          <p:cNvPr id="160784" name="Rectangle 16"/>
          <p:cNvSpPr>
            <a:spLocks noChangeArrowheads="1"/>
          </p:cNvSpPr>
          <p:nvPr/>
        </p:nvSpPr>
        <p:spPr bwMode="auto">
          <a:xfrm>
            <a:off x="1042988" y="5813137"/>
            <a:ext cx="39288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it-IT" sz="2400" b="0" i="1" dirty="0">
                <a:solidFill>
                  <a:schemeClr val="tx1"/>
                </a:solidFill>
                <a:effectLst/>
              </a:rPr>
              <a:t>reciproco</a:t>
            </a:r>
            <a:r>
              <a:rPr lang="it-IT" sz="3200" b="0" i="1" dirty="0">
                <a:solidFill>
                  <a:schemeClr val="tx1"/>
                </a:solidFill>
                <a:effectLst/>
              </a:rPr>
              <a:t> </a:t>
            </a:r>
            <a:r>
              <a:rPr lang="it-IT" sz="2400" b="0" i="1" dirty="0">
                <a:solidFill>
                  <a:schemeClr val="tx1"/>
                </a:solidFill>
                <a:effectLst/>
              </a:rPr>
              <a:t>della pendenza</a:t>
            </a:r>
            <a:r>
              <a:rPr lang="it-IT" sz="2400" b="0" dirty="0">
                <a:solidFill>
                  <a:schemeClr val="tx1"/>
                </a:solidFill>
                <a:effectLst/>
              </a:rPr>
              <a:t> </a:t>
            </a:r>
            <a:r>
              <a:rPr lang="it-IT" sz="3200" b="0" dirty="0">
                <a:solidFill>
                  <a:schemeClr val="tx1"/>
                </a:solidFill>
                <a:effectLst/>
              </a:rPr>
              <a:t>= </a:t>
            </a:r>
            <a:r>
              <a:rPr lang="it-IT" sz="2400" b="0" dirty="0">
                <a:solidFill>
                  <a:schemeClr val="tx1"/>
                </a:solidFill>
                <a:effectLst/>
              </a:rPr>
              <a:t>2</a:t>
            </a:r>
            <a:endParaRPr lang="it-IT" sz="3200" b="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0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0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0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0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6" grpId="0"/>
      <p:bldP spid="160783" grpId="0"/>
      <p:bldP spid="16078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Altre elasticità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7C2A0-40D5-4D28-B372-A89A675D9756}" type="slidenum">
              <a:rPr lang="it-IT" smtClean="0"/>
              <a:pPr/>
              <a:t>32</a:t>
            </a:fld>
            <a:endParaRPr lang="it-IT"/>
          </a:p>
        </p:txBody>
      </p:sp>
      <p:graphicFrame>
        <p:nvGraphicFramePr>
          <p:cNvPr id="5" name="Segnaposto contenuto 4"/>
          <p:cNvGraphicFramePr>
            <a:graphicFrameLocks noChangeAspect="1"/>
          </p:cNvGraphicFramePr>
          <p:nvPr>
            <p:ph idx="1"/>
          </p:nvPr>
        </p:nvGraphicFramePr>
        <p:xfrm>
          <a:off x="957716" y="1985054"/>
          <a:ext cx="2780193" cy="714601"/>
        </p:xfrm>
        <a:graphic>
          <a:graphicData uri="http://schemas.openxmlformats.org/presentationml/2006/ole">
            <p:oleObj spid="_x0000_s178178" name="Equazione" r:id="rId3" imgW="1676160" imgH="431640" progId="Equation.3">
              <p:embed/>
            </p:oleObj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4005943" y="2275114"/>
            <a:ext cx="4920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Elasticità incrociata</a:t>
            </a:r>
            <a:endParaRPr lang="it-IT" sz="2400" b="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178179" name="Segnaposto contenuto 4"/>
          <p:cNvGraphicFramePr>
            <a:graphicFrameLocks noChangeAspect="1"/>
          </p:cNvGraphicFramePr>
          <p:nvPr/>
        </p:nvGraphicFramePr>
        <p:xfrm>
          <a:off x="1148670" y="2875189"/>
          <a:ext cx="2568575" cy="714375"/>
        </p:xfrm>
        <a:graphic>
          <a:graphicData uri="http://schemas.openxmlformats.org/presentationml/2006/ole">
            <p:oleObj spid="_x0000_s178179" name="Equazione" r:id="rId4" imgW="1549080" imgH="431640" progId="Equation.3">
              <p:embed/>
            </p:oleObj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4169229" y="3222171"/>
            <a:ext cx="3777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Elasticità rispetto al reddito</a:t>
            </a:r>
            <a:endParaRPr lang="it-IT" sz="24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903514" y="3766456"/>
            <a:ext cx="69450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Elasticità rispetto al prezzo: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 </a:t>
            </a:r>
          </a:p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Spesa 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per un bene: 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E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= 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p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</a:rPr>
              <a:t>1</a:t>
            </a:r>
            <a:endParaRPr lang="it-IT" sz="2400" b="0" dirty="0" smtClean="0">
              <a:solidFill>
                <a:schemeClr val="tx1"/>
              </a:solidFill>
              <a:effectLst/>
            </a:endParaRPr>
          </a:p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Se </a:t>
            </a:r>
            <a:r>
              <a:rPr lang="it-IT" sz="2400" b="0" dirty="0" smtClean="0">
                <a:solidFill>
                  <a:schemeClr val="tx1"/>
                </a:solidFill>
                <a:effectLst/>
                <a:sym typeface="Symbol"/>
              </a:rPr>
              <a:t></a:t>
            </a:r>
            <a:r>
              <a:rPr lang="it-IT" sz="2400" b="0" i="1" baseline="-25000" dirty="0" smtClean="0">
                <a:solidFill>
                  <a:schemeClr val="tx1"/>
                </a:solidFill>
                <a:effectLst/>
                <a:sym typeface="Symbol"/>
              </a:rPr>
              <a:t>x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  <a:sym typeface="Symbol"/>
              </a:rPr>
              <a:t>1,</a:t>
            </a:r>
            <a:r>
              <a:rPr lang="it-IT" sz="2400" b="0" i="1" baseline="-25000" dirty="0" smtClean="0">
                <a:solidFill>
                  <a:schemeClr val="tx1"/>
                </a:solidFill>
                <a:effectLst/>
                <a:sym typeface="Symbol"/>
              </a:rPr>
              <a:t>p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  <a:sym typeface="Symbol"/>
              </a:rPr>
              <a:t>1</a:t>
            </a:r>
            <a:r>
              <a:rPr lang="it-IT" sz="2400" b="0" dirty="0" smtClean="0">
                <a:solidFill>
                  <a:schemeClr val="tx1"/>
                </a:solidFill>
                <a:effectLst/>
                <a:sym typeface="Symbol"/>
              </a:rPr>
              <a:t>=1 la spesa per il bene resta costante al variare del prezzo (la quantità domandata varia della stessa percentuale, ma con il segno opposto, del prezzo)</a:t>
            </a:r>
          </a:p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  <a:sym typeface="Symbol"/>
              </a:rPr>
              <a:t>Se </a:t>
            </a:r>
            <a:r>
              <a:rPr lang="it-IT" sz="2400" b="0" i="1" baseline="-25000" dirty="0" smtClean="0">
                <a:solidFill>
                  <a:schemeClr val="tx1"/>
                </a:solidFill>
                <a:effectLst/>
                <a:sym typeface="Symbol"/>
              </a:rPr>
              <a:t>x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  <a:sym typeface="Symbol"/>
              </a:rPr>
              <a:t>1,</a:t>
            </a:r>
            <a:r>
              <a:rPr lang="it-IT" sz="2400" b="0" i="1" baseline="-25000" dirty="0" smtClean="0">
                <a:solidFill>
                  <a:schemeClr val="tx1"/>
                </a:solidFill>
                <a:effectLst/>
                <a:sym typeface="Symbol"/>
              </a:rPr>
              <a:t>p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  <a:sym typeface="Symbol"/>
              </a:rPr>
              <a:t>1</a:t>
            </a:r>
            <a:r>
              <a:rPr lang="it-IT" sz="2400" b="0" dirty="0" smtClean="0">
                <a:solidFill>
                  <a:schemeClr val="tx1"/>
                </a:solidFill>
                <a:effectLst/>
                <a:sym typeface="Symbol"/>
              </a:rPr>
              <a:t>&lt;1 la spesa diminuisce (la domanda è rigida)</a:t>
            </a:r>
          </a:p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  <a:sym typeface="Symbol"/>
              </a:rPr>
              <a:t></a:t>
            </a:r>
            <a:r>
              <a:rPr lang="it-IT" sz="2400" b="0" i="1" baseline="-25000" dirty="0" smtClean="0">
                <a:solidFill>
                  <a:schemeClr val="tx1"/>
                </a:solidFill>
                <a:effectLst/>
                <a:sym typeface="Symbol"/>
              </a:rPr>
              <a:t>x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  <a:sym typeface="Symbol"/>
              </a:rPr>
              <a:t>1,</a:t>
            </a:r>
            <a:r>
              <a:rPr lang="it-IT" sz="2400" b="0" i="1" baseline="-25000" dirty="0" smtClean="0">
                <a:solidFill>
                  <a:schemeClr val="tx1"/>
                </a:solidFill>
                <a:effectLst/>
                <a:sym typeface="Symbol"/>
              </a:rPr>
              <a:t>p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  <a:sym typeface="Symbol"/>
              </a:rPr>
              <a:t>1</a:t>
            </a:r>
            <a:r>
              <a:rPr lang="it-IT" sz="2400" b="0" dirty="0" smtClean="0">
                <a:solidFill>
                  <a:schemeClr val="tx1"/>
                </a:solidFill>
                <a:effectLst/>
                <a:sym typeface="Symbol"/>
              </a:rPr>
              <a:t>&gt;1 la spesa aumenta (la domanda è elastica)</a:t>
            </a:r>
            <a:endParaRPr lang="it-IT" sz="2400" b="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8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Funzione lineare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544286"/>
          </a:xfrm>
        </p:spPr>
        <p:txBody>
          <a:bodyPr/>
          <a:lstStyle/>
          <a:p>
            <a:r>
              <a:rPr lang="it-IT" dirty="0" smtClean="0"/>
              <a:t>Se la domanda è una retta: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7C2A0-40D5-4D28-B372-A89A675D9756}" type="slidenum">
              <a:rPr lang="it-IT" smtClean="0"/>
              <a:pPr/>
              <a:t>33</a:t>
            </a:fld>
            <a:endParaRPr lang="it-IT"/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/>
        </p:nvGraphicFramePr>
        <p:xfrm>
          <a:off x="1007836" y="2613477"/>
          <a:ext cx="1621386" cy="467179"/>
        </p:xfrm>
        <a:graphic>
          <a:graphicData uri="http://schemas.openxmlformats.org/presentationml/2006/ole">
            <p:oleObj spid="_x0000_s179202" name="Equazione" r:id="rId3" imgW="749160" imgH="215640" progId="Equation.3">
              <p:embed/>
            </p:oleObj>
          </a:graphicData>
        </a:graphic>
      </p:graphicFrame>
      <p:graphicFrame>
        <p:nvGraphicFramePr>
          <p:cNvPr id="6" name="Oggetto 5"/>
          <p:cNvGraphicFramePr>
            <a:graphicFrameLocks noChangeAspect="1"/>
          </p:cNvGraphicFramePr>
          <p:nvPr/>
        </p:nvGraphicFramePr>
        <p:xfrm>
          <a:off x="3002001" y="2579915"/>
          <a:ext cx="1255368" cy="598714"/>
        </p:xfrm>
        <a:graphic>
          <a:graphicData uri="http://schemas.openxmlformats.org/presentationml/2006/ole">
            <p:oleObj spid="_x0000_s179203" name="Equazione" r:id="rId4" imgW="825480" imgH="393480" progId="Equation.3">
              <p:embed/>
            </p:oleObj>
          </a:graphicData>
        </a:graphic>
      </p:graphicFrame>
      <p:graphicFrame>
        <p:nvGraphicFramePr>
          <p:cNvPr id="7" name="Oggetto 6"/>
          <p:cNvGraphicFramePr>
            <a:graphicFrameLocks noChangeAspect="1"/>
          </p:cNvGraphicFramePr>
          <p:nvPr/>
        </p:nvGraphicFramePr>
        <p:xfrm>
          <a:off x="4917029" y="2505528"/>
          <a:ext cx="2856278" cy="945243"/>
        </p:xfrm>
        <a:graphic>
          <a:graphicData uri="http://schemas.openxmlformats.org/presentationml/2006/ole">
            <p:oleObj spid="_x0000_s179204" name="Equazione" r:id="rId5" imgW="1765080" imgH="583920" progId="Equation.3">
              <p:embed/>
            </p:oleObj>
          </a:graphicData>
        </a:graphic>
      </p:graphicFrame>
      <p:grpSp>
        <p:nvGrpSpPr>
          <p:cNvPr id="17" name="Gruppo 16"/>
          <p:cNvGrpSpPr/>
          <p:nvPr/>
        </p:nvGrpSpPr>
        <p:grpSpPr>
          <a:xfrm>
            <a:off x="4082142" y="2525486"/>
            <a:ext cx="4060371" cy="1288980"/>
            <a:chOff x="4082142" y="2525486"/>
            <a:chExt cx="4060371" cy="1288980"/>
          </a:xfrm>
        </p:grpSpPr>
        <p:sp>
          <p:nvSpPr>
            <p:cNvPr id="8" name="CasellaDiTesto 7"/>
            <p:cNvSpPr txBox="1"/>
            <p:nvPr/>
          </p:nvSpPr>
          <p:spPr>
            <a:xfrm>
              <a:off x="4082142" y="3298372"/>
              <a:ext cx="1415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it-IT" sz="2400" b="0" dirty="0" smtClean="0">
                  <a:solidFill>
                    <a:schemeClr val="tx1"/>
                  </a:solidFill>
                  <a:effectLst/>
                </a:rPr>
                <a:t>derivata</a:t>
              </a:r>
              <a:endParaRPr lang="it-IT" sz="24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6727370" y="3352801"/>
              <a:ext cx="1415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it-IT" sz="2400" b="0" i="1" dirty="0" smtClean="0">
                  <a:solidFill>
                    <a:schemeClr val="tx1"/>
                  </a:solidFill>
                  <a:effectLst/>
                </a:rPr>
                <a:t>x</a:t>
              </a:r>
              <a:r>
                <a:rPr lang="it-IT" sz="2400" b="0" baseline="-25000" dirty="0" smtClean="0">
                  <a:solidFill>
                    <a:schemeClr val="tx1"/>
                  </a:solidFill>
                  <a:effectLst/>
                </a:rPr>
                <a:t>1</a:t>
              </a:r>
              <a:endParaRPr lang="it-IT" sz="2400" b="0" i="1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0" name="Ovale 9"/>
            <p:cNvSpPr/>
            <p:nvPr/>
          </p:nvSpPr>
          <p:spPr bwMode="auto">
            <a:xfrm>
              <a:off x="5638800" y="2525486"/>
              <a:ext cx="250371" cy="696685"/>
            </a:xfrm>
            <a:prstGeom prst="ellipse">
              <a:avLst/>
            </a:prstGeom>
            <a:noFill/>
            <a:ln w="9525" cap="flat" cmpd="sng" algn="ctr">
              <a:solidFill>
                <a:srgbClr val="99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cxnSp>
          <p:nvCxnSpPr>
            <p:cNvPr id="12" name="Connettore 2 11"/>
            <p:cNvCxnSpPr/>
            <p:nvPr/>
          </p:nvCxnSpPr>
          <p:spPr bwMode="auto">
            <a:xfrm flipV="1">
              <a:off x="5105400" y="3102429"/>
              <a:ext cx="468086" cy="315685"/>
            </a:xfrm>
            <a:prstGeom prst="straightConnector1">
              <a:avLst/>
            </a:prstGeom>
            <a:solidFill>
              <a:srgbClr val="FFCC00"/>
            </a:solidFill>
            <a:ln w="9525" cap="flat" cmpd="sng" algn="ctr">
              <a:solidFill>
                <a:srgbClr val="99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3" name="Ovale 12"/>
            <p:cNvSpPr/>
            <p:nvPr/>
          </p:nvSpPr>
          <p:spPr bwMode="auto">
            <a:xfrm>
              <a:off x="5780314" y="2895600"/>
              <a:ext cx="979715" cy="587829"/>
            </a:xfrm>
            <a:prstGeom prst="ellipse">
              <a:avLst/>
            </a:prstGeom>
            <a:noFill/>
            <a:ln w="9525" cap="flat" cmpd="sng" algn="ctr">
              <a:solidFill>
                <a:srgbClr val="99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cxnSp>
          <p:nvCxnSpPr>
            <p:cNvPr id="15" name="Connettore 2 14"/>
            <p:cNvCxnSpPr/>
            <p:nvPr/>
          </p:nvCxnSpPr>
          <p:spPr bwMode="auto">
            <a:xfrm flipH="1" flipV="1">
              <a:off x="6574971" y="3385457"/>
              <a:ext cx="76200" cy="195943"/>
            </a:xfrm>
            <a:prstGeom prst="straightConnector1">
              <a:avLst/>
            </a:prstGeom>
            <a:solidFill>
              <a:srgbClr val="FFCC00"/>
            </a:solidFill>
            <a:ln w="9525" cap="flat" cmpd="sng" algn="ctr">
              <a:solidFill>
                <a:srgbClr val="99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6" name="CasellaDiTesto 15"/>
          <p:cNvSpPr txBox="1"/>
          <p:nvPr/>
        </p:nvSpPr>
        <p:spPr>
          <a:xfrm>
            <a:off x="729343" y="4136571"/>
            <a:ext cx="762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Per 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p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 che tende a 0, l’elasticità tende all’infinto</a:t>
            </a:r>
          </a:p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Per 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p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 che tende ad 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a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, l’elasticità tende a 0</a:t>
            </a:r>
          </a:p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Per 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p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 che tende a </a:t>
            </a:r>
            <a:r>
              <a:rPr lang="it-IT" sz="2400" b="0" i="1" dirty="0" err="1" smtClean="0">
                <a:solidFill>
                  <a:schemeClr val="tx1"/>
                </a:solidFill>
                <a:effectLst/>
              </a:rPr>
              <a:t>a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/2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, l’elasticità è pari ad uno</a:t>
            </a:r>
          </a:p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Per 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p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 &gt; 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a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/2, l’elasticità &gt;1 (la spesa aumenta)</a:t>
            </a:r>
          </a:p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Per 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p</a:t>
            </a:r>
            <a:r>
              <a:rPr lang="it-IT" sz="2400" b="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 &lt;</a:t>
            </a:r>
            <a:r>
              <a:rPr lang="it-IT" sz="2400" b="0" i="1" dirty="0" smtClean="0">
                <a:solidFill>
                  <a:schemeClr val="tx1"/>
                </a:solidFill>
                <a:effectLst/>
              </a:rPr>
              <a:t>a/2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, l’elasticità &lt;1 (la spesa diminuisce)</a:t>
            </a:r>
          </a:p>
          <a:p>
            <a:pPr algn="l"/>
            <a:endParaRPr lang="it-IT" sz="2400" b="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73AC1-06ED-480A-B9B4-3F69599CB818}" type="slidenum">
              <a:rPr lang="it-IT"/>
              <a:pPr/>
              <a:t>34</a:t>
            </a:fld>
            <a:endParaRPr lang="it-IT"/>
          </a:p>
        </p:txBody>
      </p:sp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curva di </a:t>
            </a:r>
            <a:r>
              <a:rPr lang="it-IT" dirty="0" smtClean="0"/>
              <a:t>domanda lineare </a:t>
            </a:r>
            <a:r>
              <a:rPr lang="it-IT" dirty="0"/>
              <a:t>e l’elasticità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514850"/>
            <a:ext cx="7772400" cy="1581150"/>
          </a:xfrm>
        </p:spPr>
        <p:txBody>
          <a:bodyPr/>
          <a:lstStyle/>
          <a:p>
            <a:r>
              <a:rPr lang="it-IT"/>
              <a:t>L’elasticità varia anche lungo una retta: sopra il punto di mezzo, l’elasticità è maggiore di uno, sotto e inferiore ad uno</a:t>
            </a:r>
          </a:p>
        </p:txBody>
      </p:sp>
      <p:grpSp>
        <p:nvGrpSpPr>
          <p:cNvPr id="13" name="Gruppo 12"/>
          <p:cNvGrpSpPr/>
          <p:nvPr/>
        </p:nvGrpSpPr>
        <p:grpSpPr>
          <a:xfrm>
            <a:off x="2971800" y="1885950"/>
            <a:ext cx="4550228" cy="2686050"/>
            <a:chOff x="2971800" y="1885950"/>
            <a:chExt cx="4550228" cy="2686050"/>
          </a:xfrm>
        </p:grpSpPr>
        <p:pic>
          <p:nvPicPr>
            <p:cNvPr id="153604" name="Picture 4" descr="elasticità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71800" y="1885950"/>
              <a:ext cx="3657600" cy="2686050"/>
            </a:xfrm>
            <a:prstGeom prst="rect">
              <a:avLst/>
            </a:prstGeom>
            <a:noFill/>
          </p:spPr>
        </p:pic>
        <p:sp>
          <p:nvSpPr>
            <p:cNvPr id="7" name="CasellaDiTesto 6"/>
            <p:cNvSpPr txBox="1"/>
            <p:nvPr/>
          </p:nvSpPr>
          <p:spPr>
            <a:xfrm>
              <a:off x="3635829" y="1926771"/>
              <a:ext cx="1741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it-IT" sz="1800" dirty="0" smtClean="0">
                  <a:solidFill>
                    <a:schemeClr val="tx1"/>
                  </a:solidFill>
                  <a:effectLst/>
                </a:rPr>
                <a:t>elasticità - </a:t>
              </a:r>
              <a:r>
                <a:rPr lang="it-IT" sz="1800" dirty="0" smtClean="0">
                  <a:solidFill>
                    <a:schemeClr val="tx1"/>
                  </a:solidFill>
                  <a:effectLst/>
                  <a:sym typeface="Symbol"/>
                </a:rPr>
                <a:t></a:t>
              </a:r>
              <a:endParaRPr lang="it-IT" sz="180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5780314" y="3712029"/>
              <a:ext cx="1741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it-IT" sz="1800" dirty="0" smtClean="0">
                  <a:solidFill>
                    <a:schemeClr val="tx1"/>
                  </a:solidFill>
                  <a:effectLst/>
                </a:rPr>
                <a:t>elasticità 0</a:t>
              </a:r>
              <a:endParaRPr lang="it-IT" sz="1800" dirty="0"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10" name="Connettore 2 9"/>
            <p:cNvCxnSpPr/>
            <p:nvPr/>
          </p:nvCxnSpPr>
          <p:spPr bwMode="auto">
            <a:xfrm flipH="1">
              <a:off x="3483429" y="2264229"/>
              <a:ext cx="359228" cy="119742"/>
            </a:xfrm>
            <a:prstGeom prst="straightConnector1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" name="Connettore 2 11"/>
            <p:cNvCxnSpPr/>
            <p:nvPr/>
          </p:nvCxnSpPr>
          <p:spPr bwMode="auto">
            <a:xfrm flipH="1">
              <a:off x="5856514" y="4005943"/>
              <a:ext cx="152400" cy="130628"/>
            </a:xfrm>
            <a:prstGeom prst="straightConnector1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Elasticità incrociata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 smtClean="0"/>
              <a:t>Se </a:t>
            </a:r>
            <a:r>
              <a:rPr lang="it-IT" sz="2800" dirty="0" smtClean="0">
                <a:sym typeface="Symbol"/>
              </a:rPr>
              <a:t></a:t>
            </a:r>
            <a:r>
              <a:rPr lang="it-IT" sz="2800" i="1" baseline="-25000" dirty="0" smtClean="0">
                <a:sym typeface="Symbol"/>
              </a:rPr>
              <a:t>x</a:t>
            </a:r>
            <a:r>
              <a:rPr lang="it-IT" sz="2800" baseline="-25000" dirty="0" smtClean="0">
                <a:sym typeface="Symbol"/>
              </a:rPr>
              <a:t>1,</a:t>
            </a:r>
            <a:r>
              <a:rPr lang="it-IT" sz="2800" i="1" baseline="-25000" dirty="0" smtClean="0">
                <a:sym typeface="Symbol"/>
              </a:rPr>
              <a:t>p</a:t>
            </a:r>
            <a:r>
              <a:rPr lang="it-IT" sz="2800" baseline="-25000" dirty="0" smtClean="0">
                <a:sym typeface="Symbol"/>
              </a:rPr>
              <a:t>2</a:t>
            </a:r>
            <a:r>
              <a:rPr lang="it-IT" sz="2800" dirty="0" smtClean="0">
                <a:sym typeface="Symbol"/>
              </a:rPr>
              <a:t>&lt;0 i beni sono complementi (un aumento di </a:t>
            </a:r>
            <a:r>
              <a:rPr lang="it-IT" sz="2800" i="1" dirty="0" smtClean="0">
                <a:sym typeface="Symbol"/>
              </a:rPr>
              <a:t>p</a:t>
            </a:r>
            <a:r>
              <a:rPr lang="it-IT" sz="2800" baseline="-25000" dirty="0" smtClean="0">
                <a:sym typeface="Symbol"/>
              </a:rPr>
              <a:t>2</a:t>
            </a:r>
            <a:r>
              <a:rPr lang="it-IT" sz="2800" dirty="0" smtClean="0">
                <a:sym typeface="Symbol"/>
              </a:rPr>
              <a:t> porta ad una diminuzione della quantità consumata del bene 1</a:t>
            </a:r>
          </a:p>
          <a:p>
            <a:r>
              <a:rPr lang="it-IT" sz="2800" dirty="0" smtClean="0"/>
              <a:t>Se </a:t>
            </a:r>
            <a:r>
              <a:rPr lang="it-IT" sz="2800" dirty="0" smtClean="0">
                <a:sym typeface="Symbol"/>
              </a:rPr>
              <a:t></a:t>
            </a:r>
            <a:r>
              <a:rPr lang="it-IT" sz="2800" i="1" baseline="-25000" dirty="0" smtClean="0">
                <a:sym typeface="Symbol"/>
              </a:rPr>
              <a:t>x</a:t>
            </a:r>
            <a:r>
              <a:rPr lang="it-IT" sz="2800" baseline="-25000" dirty="0" smtClean="0">
                <a:sym typeface="Symbol"/>
              </a:rPr>
              <a:t>1,</a:t>
            </a:r>
            <a:r>
              <a:rPr lang="it-IT" sz="2800" i="1" baseline="-25000" dirty="0" smtClean="0">
                <a:sym typeface="Symbol"/>
              </a:rPr>
              <a:t>p</a:t>
            </a:r>
            <a:r>
              <a:rPr lang="it-IT" sz="2800" baseline="-25000" dirty="0" smtClean="0">
                <a:sym typeface="Symbol"/>
              </a:rPr>
              <a:t>2</a:t>
            </a:r>
            <a:r>
              <a:rPr lang="it-IT" sz="2800" dirty="0" smtClean="0">
                <a:sym typeface="Symbol"/>
              </a:rPr>
              <a:t>&gt;0 i beni sono sostituti(un aumento di </a:t>
            </a:r>
            <a:r>
              <a:rPr lang="it-IT" sz="2800" i="1" dirty="0" smtClean="0">
                <a:sym typeface="Symbol"/>
              </a:rPr>
              <a:t>p</a:t>
            </a:r>
            <a:r>
              <a:rPr lang="it-IT" sz="2800" baseline="-25000" dirty="0" smtClean="0">
                <a:sym typeface="Symbol"/>
              </a:rPr>
              <a:t>2</a:t>
            </a:r>
            <a:r>
              <a:rPr lang="it-IT" sz="2800" dirty="0" smtClean="0">
                <a:sym typeface="Symbol"/>
              </a:rPr>
              <a:t> porta ad un aumento della quantità consumata del bene 1</a:t>
            </a:r>
          </a:p>
          <a:p>
            <a:r>
              <a:rPr lang="it-IT" sz="2800" dirty="0" smtClean="0"/>
              <a:t>Se </a:t>
            </a:r>
            <a:r>
              <a:rPr lang="it-IT" sz="2800" dirty="0" smtClean="0">
                <a:sym typeface="Symbol"/>
              </a:rPr>
              <a:t></a:t>
            </a:r>
            <a:r>
              <a:rPr lang="it-IT" sz="2800" i="1" baseline="-25000" dirty="0" smtClean="0">
                <a:sym typeface="Symbol"/>
              </a:rPr>
              <a:t>x</a:t>
            </a:r>
            <a:r>
              <a:rPr lang="it-IT" sz="2800" baseline="-25000" dirty="0" smtClean="0">
                <a:sym typeface="Symbol"/>
              </a:rPr>
              <a:t>1,</a:t>
            </a:r>
            <a:r>
              <a:rPr lang="it-IT" sz="2800" i="1" baseline="-25000" dirty="0" smtClean="0">
                <a:sym typeface="Symbol"/>
              </a:rPr>
              <a:t>p</a:t>
            </a:r>
            <a:r>
              <a:rPr lang="it-IT" sz="2800" baseline="-25000" dirty="0" smtClean="0">
                <a:sym typeface="Symbol"/>
              </a:rPr>
              <a:t>2</a:t>
            </a:r>
            <a:r>
              <a:rPr lang="it-IT" sz="2800" dirty="0" smtClean="0">
                <a:sym typeface="Symbol"/>
              </a:rPr>
              <a:t>=0 i beni sono indipendenti (un aumento di </a:t>
            </a:r>
            <a:r>
              <a:rPr lang="it-IT" sz="2800" i="1" dirty="0" smtClean="0">
                <a:sym typeface="Symbol"/>
              </a:rPr>
              <a:t>p</a:t>
            </a:r>
            <a:r>
              <a:rPr lang="it-IT" sz="2800" baseline="-25000" dirty="0" smtClean="0">
                <a:sym typeface="Symbol"/>
              </a:rPr>
              <a:t>2</a:t>
            </a:r>
            <a:r>
              <a:rPr lang="it-IT" sz="2800" dirty="0" smtClean="0">
                <a:sym typeface="Symbol"/>
              </a:rPr>
              <a:t> non influenza la quantità consumata del bene 1</a:t>
            </a:r>
            <a:endParaRPr lang="it-IT" sz="2800" dirty="0" smtClean="0"/>
          </a:p>
          <a:p>
            <a:endParaRPr lang="it-IT" sz="2800" dirty="0" smtClean="0"/>
          </a:p>
          <a:p>
            <a:endParaRPr lang="it-IT" sz="28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7C2A0-40D5-4D28-B372-A89A675D9756}" type="slidenum">
              <a:rPr lang="it-IT" smtClean="0"/>
              <a:pPr/>
              <a:t>35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BF9805F-5EC9-4AAF-9A6B-A5D5305A8B2E}" type="slidenum">
              <a:rPr lang="it-IT" smtClean="0"/>
              <a:pPr/>
              <a:t>36</a:t>
            </a:fld>
            <a:endParaRPr lang="it-IT" dirty="0" smtClean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Variazione del </a:t>
            </a:r>
            <a:r>
              <a:rPr lang="it-IT" dirty="0" smtClean="0"/>
              <a:t>reddito: beni normali</a:t>
            </a:r>
            <a:endParaRPr lang="it-IT" dirty="0"/>
          </a:p>
        </p:txBody>
      </p:sp>
      <p:sp>
        <p:nvSpPr>
          <p:cNvPr id="21507" name="Rectangle 3" descr="Pergamena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213600" cy="21923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400" dirty="0" smtClean="0"/>
              <a:t>Passaggio da </a:t>
            </a:r>
            <a:r>
              <a:rPr lang="it-IT" sz="2400" b="1" i="1" dirty="0" err="1" smtClean="0"/>
              <a:t>m</a:t>
            </a:r>
            <a:r>
              <a:rPr lang="it-IT" sz="2400" b="1" dirty="0" err="1" smtClean="0"/>
              <a:t>A</a:t>
            </a:r>
            <a:r>
              <a:rPr lang="it-IT" sz="2400" b="1" dirty="0" smtClean="0"/>
              <a:t> a </a:t>
            </a:r>
            <a:r>
              <a:rPr lang="it-IT" sz="2400" b="1" i="1" dirty="0" err="1" smtClean="0"/>
              <a:t>m</a:t>
            </a:r>
            <a:r>
              <a:rPr lang="it-IT" sz="2400" b="1" dirty="0" err="1" smtClean="0"/>
              <a:t>B</a:t>
            </a:r>
            <a:r>
              <a:rPr lang="it-IT" sz="2400" b="1" dirty="0" smtClean="0"/>
              <a:t> </a:t>
            </a:r>
            <a:r>
              <a:rPr lang="it-IT" sz="2400" dirty="0" smtClean="0"/>
              <a:t>(aumento del reddito)</a:t>
            </a:r>
            <a:endParaRPr lang="it-IT" sz="2400" i="1" dirty="0" smtClean="0"/>
          </a:p>
          <a:p>
            <a:pPr>
              <a:lnSpc>
                <a:spcPct val="90000"/>
              </a:lnSpc>
            </a:pPr>
            <a:r>
              <a:rPr lang="it-IT" sz="2400" dirty="0" smtClean="0"/>
              <a:t>Soddisfazioni </a:t>
            </a:r>
            <a:r>
              <a:rPr lang="it-IT" sz="2400" b="1" i="1" dirty="0" err="1" smtClean="0"/>
              <a:t>u</a:t>
            </a:r>
            <a:r>
              <a:rPr lang="it-IT" sz="2400" b="1" dirty="0" err="1" smtClean="0"/>
              <a:t>A</a:t>
            </a:r>
            <a:r>
              <a:rPr lang="it-IT" sz="2400" b="1" dirty="0" smtClean="0"/>
              <a:t>, </a:t>
            </a:r>
            <a:r>
              <a:rPr lang="it-IT" sz="2400" b="1" i="1" dirty="0" err="1" smtClean="0"/>
              <a:t>u</a:t>
            </a:r>
            <a:r>
              <a:rPr lang="it-IT" sz="2400" b="1" dirty="0" err="1" smtClean="0"/>
              <a:t>B</a:t>
            </a:r>
            <a:endParaRPr lang="it-IT" sz="2400" i="1" baseline="30000" dirty="0" smtClean="0"/>
          </a:p>
          <a:p>
            <a:pPr>
              <a:lnSpc>
                <a:spcPct val="90000"/>
              </a:lnSpc>
            </a:pPr>
            <a:r>
              <a:rPr lang="it-IT" sz="2400" dirty="0" smtClean="0"/>
              <a:t>Panieri </a:t>
            </a:r>
            <a:r>
              <a:rPr lang="it-IT" sz="2400" b="1" dirty="0" smtClean="0"/>
              <a:t>A, B</a:t>
            </a:r>
          </a:p>
          <a:p>
            <a:pPr>
              <a:lnSpc>
                <a:spcPct val="90000"/>
              </a:lnSpc>
            </a:pPr>
            <a:r>
              <a:rPr lang="it-IT" sz="2400" dirty="0" smtClean="0"/>
              <a:t>Consumo </a:t>
            </a:r>
            <a:r>
              <a:rPr lang="it-IT" sz="2400" b="1" i="1" dirty="0" smtClean="0"/>
              <a:t>x</a:t>
            </a:r>
            <a:r>
              <a:rPr lang="it-IT" sz="2400" b="1" dirty="0" smtClean="0"/>
              <a:t>A</a:t>
            </a:r>
            <a:r>
              <a:rPr lang="it-IT" sz="2400" b="1" baseline="-25000" dirty="0" smtClean="0"/>
              <a:t>1</a:t>
            </a:r>
            <a:r>
              <a:rPr lang="it-IT" sz="2400" b="1" dirty="0" smtClean="0"/>
              <a:t>, </a:t>
            </a:r>
            <a:r>
              <a:rPr lang="it-IT" sz="2400" b="1" i="1" dirty="0" smtClean="0"/>
              <a:t>x</a:t>
            </a:r>
            <a:r>
              <a:rPr lang="it-IT" sz="2400" b="1" dirty="0" smtClean="0"/>
              <a:t>B</a:t>
            </a:r>
            <a:r>
              <a:rPr lang="it-IT" sz="2400" b="1" baseline="-25000" dirty="0" smtClean="0"/>
              <a:t>2</a:t>
            </a:r>
            <a:endParaRPr lang="it-IT" sz="2400" b="1" dirty="0" smtClean="0"/>
          </a:p>
          <a:p>
            <a:pPr>
              <a:lnSpc>
                <a:spcPct val="90000"/>
              </a:lnSpc>
            </a:pPr>
            <a:r>
              <a:rPr lang="it-IT" sz="2400" b="1" dirty="0" smtClean="0"/>
              <a:t>Bene normale</a:t>
            </a:r>
            <a:endParaRPr lang="it-IT" sz="2400" dirty="0" smtClean="0"/>
          </a:p>
        </p:txBody>
      </p:sp>
      <p:grpSp>
        <p:nvGrpSpPr>
          <p:cNvPr id="30" name="Gruppo 29"/>
          <p:cNvGrpSpPr/>
          <p:nvPr/>
        </p:nvGrpSpPr>
        <p:grpSpPr>
          <a:xfrm>
            <a:off x="1153886" y="4071258"/>
            <a:ext cx="3799114" cy="2426732"/>
            <a:chOff x="1153886" y="4071258"/>
            <a:chExt cx="3799114" cy="2426732"/>
          </a:xfrm>
        </p:grpSpPr>
        <p:cxnSp>
          <p:nvCxnSpPr>
            <p:cNvPr id="7" name="Connettore 2 6"/>
            <p:cNvCxnSpPr/>
            <p:nvPr/>
          </p:nvCxnSpPr>
          <p:spPr bwMode="auto">
            <a:xfrm flipV="1">
              <a:off x="2046514" y="4114800"/>
              <a:ext cx="0" cy="1970314"/>
            </a:xfrm>
            <a:prstGeom prst="straightConnector1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Connettore 2 9"/>
            <p:cNvCxnSpPr/>
            <p:nvPr/>
          </p:nvCxnSpPr>
          <p:spPr bwMode="auto">
            <a:xfrm>
              <a:off x="2046514" y="6085114"/>
              <a:ext cx="2906486" cy="0"/>
            </a:xfrm>
            <a:prstGeom prst="straightConnector1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" name="Connettore 1 11"/>
            <p:cNvCxnSpPr/>
            <p:nvPr/>
          </p:nvCxnSpPr>
          <p:spPr bwMode="auto">
            <a:xfrm>
              <a:off x="2057400" y="4898903"/>
              <a:ext cx="1311248" cy="1175326"/>
            </a:xfrm>
            <a:prstGeom prst="line">
              <a:avLst/>
            </a:prstGeom>
            <a:solidFill>
              <a:srgbClr val="FFCC00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Connettore 1 12"/>
            <p:cNvCxnSpPr/>
            <p:nvPr/>
          </p:nvCxnSpPr>
          <p:spPr bwMode="auto">
            <a:xfrm>
              <a:off x="2035628" y="4288971"/>
              <a:ext cx="2002972" cy="1795347"/>
            </a:xfrm>
            <a:prstGeom prst="line">
              <a:avLst/>
            </a:prstGeom>
            <a:solidFill>
              <a:srgbClr val="FFCC00"/>
            </a:solidFill>
            <a:ln w="285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" name="Figura a mano libera 17"/>
            <p:cNvSpPr/>
            <p:nvPr/>
          </p:nvSpPr>
          <p:spPr bwMode="auto">
            <a:xfrm>
              <a:off x="2231571" y="4354286"/>
              <a:ext cx="1850572" cy="1676400"/>
            </a:xfrm>
            <a:custGeom>
              <a:avLst/>
              <a:gdLst>
                <a:gd name="connsiteX0" fmla="*/ 0 w 1850572"/>
                <a:gd name="connsiteY0" fmla="*/ 0 h 1676400"/>
                <a:gd name="connsiteX1" fmla="*/ 43543 w 1850572"/>
                <a:gd name="connsiteY1" fmla="*/ 391885 h 1676400"/>
                <a:gd name="connsiteX2" fmla="*/ 217715 w 1850572"/>
                <a:gd name="connsiteY2" fmla="*/ 827314 h 1676400"/>
                <a:gd name="connsiteX3" fmla="*/ 446315 w 1850572"/>
                <a:gd name="connsiteY3" fmla="*/ 1088571 h 1676400"/>
                <a:gd name="connsiteX4" fmla="*/ 1001486 w 1850572"/>
                <a:gd name="connsiteY4" fmla="*/ 1415143 h 1676400"/>
                <a:gd name="connsiteX5" fmla="*/ 1850572 w 1850572"/>
                <a:gd name="connsiteY5" fmla="*/ 16764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0572" h="1676400">
                  <a:moveTo>
                    <a:pt x="0" y="0"/>
                  </a:moveTo>
                  <a:cubicBezTo>
                    <a:pt x="3628" y="126999"/>
                    <a:pt x="7257" y="253999"/>
                    <a:pt x="43543" y="391885"/>
                  </a:cubicBezTo>
                  <a:cubicBezTo>
                    <a:pt x="79829" y="529771"/>
                    <a:pt x="150586" y="711200"/>
                    <a:pt x="217715" y="827314"/>
                  </a:cubicBezTo>
                  <a:cubicBezTo>
                    <a:pt x="284844" y="943428"/>
                    <a:pt x="315686" y="990599"/>
                    <a:pt x="446315" y="1088571"/>
                  </a:cubicBezTo>
                  <a:cubicBezTo>
                    <a:pt x="576944" y="1186543"/>
                    <a:pt x="767443" y="1317172"/>
                    <a:pt x="1001486" y="1415143"/>
                  </a:cubicBezTo>
                  <a:cubicBezTo>
                    <a:pt x="1235529" y="1513115"/>
                    <a:pt x="1543050" y="1594757"/>
                    <a:pt x="1850572" y="1676400"/>
                  </a:cubicBezTo>
                </a:path>
              </a:pathLst>
            </a:cu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19" name="Figura a mano libera 18"/>
            <p:cNvSpPr/>
            <p:nvPr/>
          </p:nvSpPr>
          <p:spPr bwMode="auto">
            <a:xfrm>
              <a:off x="2743200" y="4234543"/>
              <a:ext cx="1850572" cy="1676400"/>
            </a:xfrm>
            <a:custGeom>
              <a:avLst/>
              <a:gdLst>
                <a:gd name="connsiteX0" fmla="*/ 0 w 1850572"/>
                <a:gd name="connsiteY0" fmla="*/ 0 h 1676400"/>
                <a:gd name="connsiteX1" fmla="*/ 43543 w 1850572"/>
                <a:gd name="connsiteY1" fmla="*/ 391885 h 1676400"/>
                <a:gd name="connsiteX2" fmla="*/ 217715 w 1850572"/>
                <a:gd name="connsiteY2" fmla="*/ 827314 h 1676400"/>
                <a:gd name="connsiteX3" fmla="*/ 446315 w 1850572"/>
                <a:gd name="connsiteY3" fmla="*/ 1088571 h 1676400"/>
                <a:gd name="connsiteX4" fmla="*/ 1001486 w 1850572"/>
                <a:gd name="connsiteY4" fmla="*/ 1415143 h 1676400"/>
                <a:gd name="connsiteX5" fmla="*/ 1850572 w 1850572"/>
                <a:gd name="connsiteY5" fmla="*/ 16764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0572" h="1676400">
                  <a:moveTo>
                    <a:pt x="0" y="0"/>
                  </a:moveTo>
                  <a:cubicBezTo>
                    <a:pt x="3628" y="126999"/>
                    <a:pt x="7257" y="253999"/>
                    <a:pt x="43543" y="391885"/>
                  </a:cubicBezTo>
                  <a:cubicBezTo>
                    <a:pt x="79829" y="529771"/>
                    <a:pt x="150586" y="711200"/>
                    <a:pt x="217715" y="827314"/>
                  </a:cubicBezTo>
                  <a:cubicBezTo>
                    <a:pt x="284844" y="943428"/>
                    <a:pt x="315686" y="990599"/>
                    <a:pt x="446315" y="1088571"/>
                  </a:cubicBezTo>
                  <a:cubicBezTo>
                    <a:pt x="576944" y="1186543"/>
                    <a:pt x="767443" y="1317172"/>
                    <a:pt x="1001486" y="1415143"/>
                  </a:cubicBezTo>
                  <a:cubicBezTo>
                    <a:pt x="1235529" y="1513115"/>
                    <a:pt x="1543050" y="1594757"/>
                    <a:pt x="1850572" y="1676400"/>
                  </a:cubicBezTo>
                </a:path>
              </a:pathLst>
            </a:cu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cxnSp>
          <p:nvCxnSpPr>
            <p:cNvPr id="29" name="Connettore 1 28"/>
            <p:cNvCxnSpPr/>
            <p:nvPr/>
          </p:nvCxnSpPr>
          <p:spPr bwMode="auto">
            <a:xfrm>
              <a:off x="3080657" y="5225143"/>
              <a:ext cx="0" cy="859971"/>
            </a:xfrm>
            <a:prstGeom prst="line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Connettore 1 34"/>
            <p:cNvCxnSpPr/>
            <p:nvPr/>
          </p:nvCxnSpPr>
          <p:spPr bwMode="auto">
            <a:xfrm flipH="1">
              <a:off x="2046514" y="5225143"/>
              <a:ext cx="1034143" cy="0"/>
            </a:xfrm>
            <a:prstGeom prst="line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Figura a mano libera 43"/>
            <p:cNvSpPr/>
            <p:nvPr/>
          </p:nvSpPr>
          <p:spPr bwMode="auto">
            <a:xfrm>
              <a:off x="2035629" y="5431971"/>
              <a:ext cx="598714" cy="0"/>
            </a:xfrm>
            <a:custGeom>
              <a:avLst/>
              <a:gdLst>
                <a:gd name="connsiteX0" fmla="*/ 0 w 598714"/>
                <a:gd name="connsiteY0" fmla="*/ 0 h 0"/>
                <a:gd name="connsiteX1" fmla="*/ 598714 w 59871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8714">
                  <a:moveTo>
                    <a:pt x="0" y="0"/>
                  </a:moveTo>
                  <a:lnTo>
                    <a:pt x="598714" y="0"/>
                  </a:lnTo>
                </a:path>
              </a:pathLst>
            </a:cu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45" name="Figura a mano libera 44"/>
            <p:cNvSpPr/>
            <p:nvPr/>
          </p:nvSpPr>
          <p:spPr bwMode="auto">
            <a:xfrm>
              <a:off x="2645229" y="5431971"/>
              <a:ext cx="10885" cy="653143"/>
            </a:xfrm>
            <a:custGeom>
              <a:avLst/>
              <a:gdLst>
                <a:gd name="connsiteX0" fmla="*/ 0 w 10885"/>
                <a:gd name="connsiteY0" fmla="*/ 0 h 653143"/>
                <a:gd name="connsiteX1" fmla="*/ 10885 w 10885"/>
                <a:gd name="connsiteY1" fmla="*/ 653143 h 65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85" h="653143">
                  <a:moveTo>
                    <a:pt x="0" y="0"/>
                  </a:moveTo>
                  <a:lnTo>
                    <a:pt x="10885" y="653143"/>
                  </a:lnTo>
                </a:path>
              </a:pathLst>
            </a:cu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1153886" y="4942115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smtClean="0">
                  <a:solidFill>
                    <a:schemeClr val="tx1"/>
                  </a:solidFill>
                  <a:effectLst/>
                </a:rPr>
                <a:t>x</a:t>
              </a:r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B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2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1164771" y="5268686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smtClean="0">
                  <a:solidFill>
                    <a:schemeClr val="tx1"/>
                  </a:solidFill>
                  <a:effectLst/>
                </a:rPr>
                <a:t>x</a:t>
              </a:r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A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2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2144485" y="6128657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smtClean="0">
                  <a:solidFill>
                    <a:schemeClr val="tx1"/>
                  </a:solidFill>
                  <a:effectLst/>
                </a:rPr>
                <a:t>x</a:t>
              </a:r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A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1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0" name="CasellaDiTesto 19"/>
            <p:cNvSpPr txBox="1"/>
            <p:nvPr/>
          </p:nvSpPr>
          <p:spPr>
            <a:xfrm>
              <a:off x="2699658" y="6128658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smtClean="0">
                  <a:solidFill>
                    <a:schemeClr val="tx1"/>
                  </a:solidFill>
                  <a:effectLst/>
                </a:rPr>
                <a:t>x</a:t>
              </a:r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B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1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2754105" y="5453771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err="1" smtClean="0">
                  <a:solidFill>
                    <a:schemeClr val="tx1"/>
                  </a:solidFill>
                  <a:effectLst/>
                </a:rPr>
                <a:t>m</a:t>
              </a:r>
              <a:r>
                <a:rPr lang="it-IT" sz="1800" b="0" dirty="0" err="1" smtClean="0">
                  <a:solidFill>
                    <a:schemeClr val="tx1"/>
                  </a:solidFill>
                  <a:effectLst/>
                </a:rPr>
                <a:t>B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2275139" y="5638806"/>
              <a:ext cx="1164771" cy="369332"/>
            </a:xfrm>
            <a:prstGeom prst="rect">
              <a:avLst/>
            </a:prstGeom>
            <a:noFill/>
            <a:ln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r>
                <a:rPr lang="it-IT" sz="1800" b="0" i="1" dirty="0" err="1" smtClean="0">
                  <a:solidFill>
                    <a:schemeClr val="tx1"/>
                  </a:solidFill>
                  <a:effectLst/>
                </a:rPr>
                <a:t>m</a:t>
              </a:r>
              <a:r>
                <a:rPr lang="it-IT" sz="1800" b="0" dirty="0" err="1" smtClean="0">
                  <a:solidFill>
                    <a:schemeClr val="tx1"/>
                  </a:solidFill>
                  <a:effectLst/>
                </a:rPr>
                <a:t>A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1817914" y="4071258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err="1" smtClean="0">
                  <a:solidFill>
                    <a:schemeClr val="tx1"/>
                  </a:solidFill>
                  <a:effectLst/>
                </a:rPr>
                <a:t>u</a:t>
              </a:r>
              <a:r>
                <a:rPr lang="it-IT" sz="1800" b="0" dirty="0" err="1" smtClean="0">
                  <a:solidFill>
                    <a:schemeClr val="tx1"/>
                  </a:solidFill>
                  <a:effectLst/>
                </a:rPr>
                <a:t>A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394850" y="4158343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err="1" smtClean="0">
                  <a:solidFill>
                    <a:schemeClr val="tx1"/>
                  </a:solidFill>
                  <a:effectLst/>
                </a:rPr>
                <a:t>u</a:t>
              </a:r>
              <a:r>
                <a:rPr lang="it-IT" sz="1800" b="0" dirty="0" err="1" smtClean="0">
                  <a:solidFill>
                    <a:schemeClr val="tx1"/>
                  </a:solidFill>
                  <a:effectLst/>
                </a:rPr>
                <a:t>B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2253340" y="5192485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A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764971" y="5018315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B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7" name="Ovale 26"/>
            <p:cNvSpPr/>
            <p:nvPr/>
          </p:nvSpPr>
          <p:spPr bwMode="auto">
            <a:xfrm>
              <a:off x="3026229" y="5170714"/>
              <a:ext cx="119742" cy="119742"/>
            </a:xfrm>
            <a:prstGeom prst="ellipse">
              <a:avLst/>
            </a:prstGeom>
            <a:solidFill>
              <a:srgbClr val="DB9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28" name="Ovale 27"/>
            <p:cNvSpPr/>
            <p:nvPr/>
          </p:nvSpPr>
          <p:spPr bwMode="auto">
            <a:xfrm>
              <a:off x="2579915" y="5388428"/>
              <a:ext cx="119742" cy="119742"/>
            </a:xfrm>
            <a:prstGeom prst="ellipse">
              <a:avLst/>
            </a:prstGeom>
            <a:solidFill>
              <a:srgbClr val="DB9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FECEC53-328F-4C8E-8920-20DC725A05D8}" type="slidenum">
              <a:rPr lang="it-IT" smtClean="0"/>
              <a:pPr/>
              <a:t>37</a:t>
            </a:fld>
            <a:endParaRPr lang="it-IT" smtClean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Beni inferiori</a:t>
            </a:r>
          </a:p>
        </p:txBody>
      </p:sp>
      <p:sp>
        <p:nvSpPr>
          <p:cNvPr id="23555" name="Rectangle 3" descr="Pergamena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529513" cy="2249488"/>
          </a:xfrm>
        </p:spPr>
        <p:txBody>
          <a:bodyPr/>
          <a:lstStyle/>
          <a:p>
            <a:r>
              <a:rPr lang="it-IT" sz="2400" dirty="0" smtClean="0"/>
              <a:t>Beni di scarsa qualità: al crescere del reddito diminuisce il consumo</a:t>
            </a:r>
          </a:p>
          <a:p>
            <a:r>
              <a:rPr lang="it-IT" sz="2400" dirty="0" smtClean="0"/>
              <a:t>Passaggio da </a:t>
            </a:r>
            <a:r>
              <a:rPr lang="it-IT" sz="2400" i="1" dirty="0" err="1" smtClean="0"/>
              <a:t>m</a:t>
            </a:r>
            <a:r>
              <a:rPr lang="it-IT" sz="2400" dirty="0" err="1" smtClean="0"/>
              <a:t>A</a:t>
            </a:r>
            <a:r>
              <a:rPr lang="it-IT" sz="2400" dirty="0" smtClean="0"/>
              <a:t> a </a:t>
            </a:r>
            <a:r>
              <a:rPr lang="it-IT" sz="2400" i="1" dirty="0" err="1" smtClean="0"/>
              <a:t>m</a:t>
            </a:r>
            <a:r>
              <a:rPr lang="it-IT" sz="2400" dirty="0" err="1" smtClean="0"/>
              <a:t>B</a:t>
            </a:r>
            <a:endParaRPr lang="it-IT" sz="2400" i="1" dirty="0" smtClean="0"/>
          </a:p>
          <a:p>
            <a:r>
              <a:rPr lang="it-IT" sz="2400" dirty="0" smtClean="0"/>
              <a:t>Passaggio da </a:t>
            </a:r>
            <a:r>
              <a:rPr lang="it-IT" sz="2400" b="1" i="1" dirty="0" err="1" smtClean="0"/>
              <a:t>u</a:t>
            </a:r>
            <a:r>
              <a:rPr lang="it-IT" sz="2400" b="1" dirty="0" err="1" smtClean="0"/>
              <a:t>A</a:t>
            </a:r>
            <a:r>
              <a:rPr lang="it-IT" sz="2400" b="1" dirty="0" smtClean="0"/>
              <a:t> </a:t>
            </a:r>
            <a:r>
              <a:rPr lang="it-IT" sz="2400" dirty="0" smtClean="0"/>
              <a:t>a </a:t>
            </a:r>
            <a:r>
              <a:rPr lang="it-IT" sz="2400" b="1" i="1" dirty="0" err="1" smtClean="0"/>
              <a:t>u</a:t>
            </a:r>
            <a:r>
              <a:rPr lang="it-IT" sz="2400" b="1" dirty="0" err="1" smtClean="0"/>
              <a:t>B</a:t>
            </a:r>
            <a:r>
              <a:rPr lang="it-IT" sz="2400" dirty="0" smtClean="0"/>
              <a:t> e da </a:t>
            </a:r>
            <a:r>
              <a:rPr lang="it-IT" sz="2400" b="1" dirty="0" smtClean="0"/>
              <a:t>A </a:t>
            </a:r>
            <a:r>
              <a:rPr lang="it-IT" sz="2400" dirty="0" err="1" smtClean="0"/>
              <a:t>a</a:t>
            </a:r>
            <a:r>
              <a:rPr lang="it-IT" sz="2400" dirty="0" smtClean="0"/>
              <a:t> </a:t>
            </a:r>
            <a:r>
              <a:rPr lang="it-IT" sz="2400" b="1" dirty="0" smtClean="0"/>
              <a:t>B</a:t>
            </a:r>
          </a:p>
          <a:p>
            <a:r>
              <a:rPr lang="it-IT" sz="2400" b="1" dirty="0" smtClean="0"/>
              <a:t>Diminuzione da </a:t>
            </a:r>
            <a:r>
              <a:rPr lang="it-IT" sz="2400" b="1" i="1" dirty="0" smtClean="0"/>
              <a:t>x</a:t>
            </a:r>
            <a:r>
              <a:rPr lang="it-IT" sz="2400" b="1" dirty="0" smtClean="0"/>
              <a:t>A</a:t>
            </a:r>
            <a:r>
              <a:rPr lang="it-IT" sz="2400" b="1" baseline="-25000" dirty="0" smtClean="0"/>
              <a:t>1</a:t>
            </a:r>
            <a:r>
              <a:rPr lang="it-IT" sz="2400" b="1" dirty="0" smtClean="0"/>
              <a:t> a </a:t>
            </a:r>
            <a:r>
              <a:rPr lang="it-IT" sz="2400" b="1" i="1" dirty="0" smtClean="0"/>
              <a:t>x</a:t>
            </a:r>
            <a:r>
              <a:rPr lang="it-IT" sz="2400" b="1" dirty="0" smtClean="0"/>
              <a:t>B</a:t>
            </a:r>
            <a:r>
              <a:rPr lang="it-IT" sz="2400" b="1" baseline="-25000" dirty="0" smtClean="0"/>
              <a:t>1</a:t>
            </a:r>
            <a:endParaRPr lang="it-IT" sz="2400" baseline="-25000" dirty="0" smtClean="0"/>
          </a:p>
        </p:txBody>
      </p:sp>
      <p:grpSp>
        <p:nvGrpSpPr>
          <p:cNvPr id="29" name="Gruppo 28"/>
          <p:cNvGrpSpPr/>
          <p:nvPr/>
        </p:nvGrpSpPr>
        <p:grpSpPr>
          <a:xfrm>
            <a:off x="1349830" y="4288971"/>
            <a:ext cx="3777342" cy="2404962"/>
            <a:chOff x="1349830" y="4288971"/>
            <a:chExt cx="3777342" cy="2404962"/>
          </a:xfrm>
        </p:grpSpPr>
        <p:cxnSp>
          <p:nvCxnSpPr>
            <p:cNvPr id="47" name="Connettore 1 46"/>
            <p:cNvCxnSpPr/>
            <p:nvPr/>
          </p:nvCxnSpPr>
          <p:spPr bwMode="auto">
            <a:xfrm>
              <a:off x="2797629" y="5018314"/>
              <a:ext cx="0" cy="1230086"/>
            </a:xfrm>
            <a:prstGeom prst="line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Connettore 1 59"/>
            <p:cNvCxnSpPr/>
            <p:nvPr/>
          </p:nvCxnSpPr>
          <p:spPr bwMode="auto">
            <a:xfrm>
              <a:off x="2206622" y="4977883"/>
              <a:ext cx="576064" cy="0"/>
            </a:xfrm>
            <a:prstGeom prst="line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Connettore 1 54"/>
            <p:cNvCxnSpPr/>
            <p:nvPr/>
          </p:nvCxnSpPr>
          <p:spPr bwMode="auto">
            <a:xfrm>
              <a:off x="2220686" y="5867400"/>
              <a:ext cx="892629" cy="0"/>
            </a:xfrm>
            <a:prstGeom prst="line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Connettore 2 6"/>
            <p:cNvCxnSpPr/>
            <p:nvPr/>
          </p:nvCxnSpPr>
          <p:spPr bwMode="auto">
            <a:xfrm flipV="1">
              <a:off x="2220686" y="4288971"/>
              <a:ext cx="0" cy="1970314"/>
            </a:xfrm>
            <a:prstGeom prst="straightConnector1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" name="Connettore 2 7"/>
            <p:cNvCxnSpPr/>
            <p:nvPr/>
          </p:nvCxnSpPr>
          <p:spPr bwMode="auto">
            <a:xfrm>
              <a:off x="2220686" y="6259285"/>
              <a:ext cx="2906486" cy="0"/>
            </a:xfrm>
            <a:prstGeom prst="straightConnector1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" name="Connettore 1 8"/>
            <p:cNvCxnSpPr/>
            <p:nvPr/>
          </p:nvCxnSpPr>
          <p:spPr bwMode="auto">
            <a:xfrm>
              <a:off x="2231572" y="5073074"/>
              <a:ext cx="1311248" cy="1175326"/>
            </a:xfrm>
            <a:prstGeom prst="line">
              <a:avLst/>
            </a:prstGeom>
            <a:solidFill>
              <a:srgbClr val="FFCC00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Connettore 1 9"/>
            <p:cNvCxnSpPr/>
            <p:nvPr/>
          </p:nvCxnSpPr>
          <p:spPr bwMode="auto">
            <a:xfrm>
              <a:off x="2209800" y="4463142"/>
              <a:ext cx="2002972" cy="1795347"/>
            </a:xfrm>
            <a:prstGeom prst="line">
              <a:avLst/>
            </a:prstGeom>
            <a:solidFill>
              <a:srgbClr val="FFCC00"/>
            </a:solidFill>
            <a:ln w="285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CasellaDiTesto 16"/>
            <p:cNvSpPr txBox="1"/>
            <p:nvPr/>
          </p:nvSpPr>
          <p:spPr>
            <a:xfrm>
              <a:off x="1349830" y="4800600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smtClean="0">
                  <a:solidFill>
                    <a:schemeClr val="tx1"/>
                  </a:solidFill>
                  <a:effectLst/>
                </a:rPr>
                <a:t>x</a:t>
              </a:r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B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2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1360714" y="5715000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smtClean="0">
                  <a:solidFill>
                    <a:schemeClr val="tx1"/>
                  </a:solidFill>
                  <a:effectLst/>
                </a:rPr>
                <a:t>x</a:t>
              </a:r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B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1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2645225" y="6313714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smtClean="0">
                  <a:solidFill>
                    <a:schemeClr val="tx1"/>
                  </a:solidFill>
                  <a:effectLst/>
                </a:rPr>
                <a:t>x</a:t>
              </a:r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A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1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0" name="CasellaDiTesto 19"/>
            <p:cNvSpPr txBox="1"/>
            <p:nvPr/>
          </p:nvSpPr>
          <p:spPr>
            <a:xfrm>
              <a:off x="2177151" y="6324601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smtClean="0">
                  <a:solidFill>
                    <a:schemeClr val="tx1"/>
                  </a:solidFill>
                  <a:effectLst/>
                </a:rPr>
                <a:t>x</a:t>
              </a:r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B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1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3233054" y="5399359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err="1" smtClean="0">
                  <a:solidFill>
                    <a:schemeClr val="tx1"/>
                  </a:solidFill>
                  <a:effectLst/>
                </a:rPr>
                <a:t>m</a:t>
              </a:r>
              <a:r>
                <a:rPr lang="it-IT" sz="1800" b="0" dirty="0" err="1" smtClean="0">
                  <a:solidFill>
                    <a:schemeClr val="tx1"/>
                  </a:solidFill>
                  <a:effectLst/>
                </a:rPr>
                <a:t>B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1839665" y="5268681"/>
              <a:ext cx="1164771" cy="369332"/>
            </a:xfrm>
            <a:prstGeom prst="rect">
              <a:avLst/>
            </a:prstGeom>
            <a:noFill/>
            <a:ln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r>
                <a:rPr lang="it-IT" sz="1800" b="0" i="1" dirty="0" err="1" smtClean="0">
                  <a:solidFill>
                    <a:schemeClr val="tx1"/>
                  </a:solidFill>
                  <a:effectLst/>
                </a:rPr>
                <a:t>m</a:t>
              </a:r>
              <a:r>
                <a:rPr lang="it-IT" sz="1800" b="0" dirty="0" err="1" smtClean="0">
                  <a:solidFill>
                    <a:schemeClr val="tx1"/>
                  </a:solidFill>
                  <a:effectLst/>
                </a:rPr>
                <a:t>A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3929754" y="5758585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err="1" smtClean="0">
                  <a:solidFill>
                    <a:schemeClr val="tx1"/>
                  </a:solidFill>
                  <a:effectLst/>
                </a:rPr>
                <a:t>u</a:t>
              </a:r>
              <a:r>
                <a:rPr lang="it-IT" sz="1800" b="0" dirty="0" err="1" smtClean="0">
                  <a:solidFill>
                    <a:schemeClr val="tx1"/>
                  </a:solidFill>
                  <a:effectLst/>
                </a:rPr>
                <a:t>A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177140" y="4310744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err="1" smtClean="0">
                  <a:solidFill>
                    <a:schemeClr val="tx1"/>
                  </a:solidFill>
                  <a:effectLst/>
                </a:rPr>
                <a:t>u</a:t>
              </a:r>
              <a:r>
                <a:rPr lang="it-IT" sz="1800" b="0" dirty="0" err="1" smtClean="0">
                  <a:solidFill>
                    <a:schemeClr val="tx1"/>
                  </a:solidFill>
                  <a:effectLst/>
                </a:rPr>
                <a:t>B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2721419" y="5562599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A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2405729" y="4702616"/>
              <a:ext cx="1164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B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30" name="Figura a mano libera 29"/>
            <p:cNvSpPr/>
            <p:nvPr/>
          </p:nvSpPr>
          <p:spPr bwMode="auto">
            <a:xfrm>
              <a:off x="2416629" y="4310743"/>
              <a:ext cx="2383971" cy="1284514"/>
            </a:xfrm>
            <a:custGeom>
              <a:avLst/>
              <a:gdLst>
                <a:gd name="connsiteX0" fmla="*/ 0 w 2383971"/>
                <a:gd name="connsiteY0" fmla="*/ 0 h 1284514"/>
                <a:gd name="connsiteX1" fmla="*/ 108857 w 2383971"/>
                <a:gd name="connsiteY1" fmla="*/ 304800 h 1284514"/>
                <a:gd name="connsiteX2" fmla="*/ 381000 w 2383971"/>
                <a:gd name="connsiteY2" fmla="*/ 674914 h 1284514"/>
                <a:gd name="connsiteX3" fmla="*/ 1502228 w 2383971"/>
                <a:gd name="connsiteY3" fmla="*/ 1143000 h 1284514"/>
                <a:gd name="connsiteX4" fmla="*/ 2383971 w 2383971"/>
                <a:gd name="connsiteY4" fmla="*/ 1284514 h 128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3971" h="1284514">
                  <a:moveTo>
                    <a:pt x="0" y="0"/>
                  </a:moveTo>
                  <a:cubicBezTo>
                    <a:pt x="22678" y="96157"/>
                    <a:pt x="45357" y="192314"/>
                    <a:pt x="108857" y="304800"/>
                  </a:cubicBezTo>
                  <a:cubicBezTo>
                    <a:pt x="172357" y="417286"/>
                    <a:pt x="148772" y="535214"/>
                    <a:pt x="381000" y="674914"/>
                  </a:cubicBezTo>
                  <a:cubicBezTo>
                    <a:pt x="613228" y="814614"/>
                    <a:pt x="1168400" y="1041400"/>
                    <a:pt x="1502228" y="1143000"/>
                  </a:cubicBezTo>
                  <a:cubicBezTo>
                    <a:pt x="1836056" y="1244600"/>
                    <a:pt x="2383971" y="1284514"/>
                    <a:pt x="2383971" y="1284514"/>
                  </a:cubicBezTo>
                </a:path>
              </a:pathLst>
            </a:cu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32" name="Figura a mano libera 31"/>
            <p:cNvSpPr/>
            <p:nvPr/>
          </p:nvSpPr>
          <p:spPr bwMode="auto">
            <a:xfrm>
              <a:off x="2253343" y="4865915"/>
              <a:ext cx="2220686" cy="1273628"/>
            </a:xfrm>
            <a:custGeom>
              <a:avLst/>
              <a:gdLst>
                <a:gd name="connsiteX0" fmla="*/ 0 w 2220686"/>
                <a:gd name="connsiteY0" fmla="*/ 0 h 1273628"/>
                <a:gd name="connsiteX1" fmla="*/ 381000 w 2220686"/>
                <a:gd name="connsiteY1" fmla="*/ 522514 h 1273628"/>
                <a:gd name="connsiteX2" fmla="*/ 794657 w 2220686"/>
                <a:gd name="connsiteY2" fmla="*/ 925285 h 1273628"/>
                <a:gd name="connsiteX3" fmla="*/ 1240971 w 2220686"/>
                <a:gd name="connsiteY3" fmla="*/ 1164771 h 1273628"/>
                <a:gd name="connsiteX4" fmla="*/ 2220686 w 2220686"/>
                <a:gd name="connsiteY4" fmla="*/ 1273628 h 127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0686" h="1273628">
                  <a:moveTo>
                    <a:pt x="0" y="0"/>
                  </a:moveTo>
                  <a:cubicBezTo>
                    <a:pt x="124278" y="184150"/>
                    <a:pt x="248557" y="368300"/>
                    <a:pt x="381000" y="522514"/>
                  </a:cubicBezTo>
                  <a:cubicBezTo>
                    <a:pt x="513443" y="676728"/>
                    <a:pt x="651329" y="818242"/>
                    <a:pt x="794657" y="925285"/>
                  </a:cubicBezTo>
                  <a:cubicBezTo>
                    <a:pt x="937985" y="1032328"/>
                    <a:pt x="1003300" y="1106714"/>
                    <a:pt x="1240971" y="1164771"/>
                  </a:cubicBezTo>
                  <a:cubicBezTo>
                    <a:pt x="1478642" y="1222828"/>
                    <a:pt x="1849664" y="1248228"/>
                    <a:pt x="2220686" y="1273628"/>
                  </a:cubicBezTo>
                </a:path>
              </a:pathLst>
            </a:cu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cxnSp>
          <p:nvCxnSpPr>
            <p:cNvPr id="43" name="Connettore 1 42"/>
            <p:cNvCxnSpPr/>
            <p:nvPr/>
          </p:nvCxnSpPr>
          <p:spPr bwMode="auto">
            <a:xfrm>
              <a:off x="3118758" y="5856515"/>
              <a:ext cx="0" cy="380999"/>
            </a:xfrm>
            <a:prstGeom prst="line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8" name="Ovale 27"/>
            <p:cNvSpPr/>
            <p:nvPr/>
          </p:nvSpPr>
          <p:spPr bwMode="auto">
            <a:xfrm>
              <a:off x="3058887" y="5802085"/>
              <a:ext cx="119742" cy="119742"/>
            </a:xfrm>
            <a:prstGeom prst="ellipse">
              <a:avLst/>
            </a:prstGeom>
            <a:solidFill>
              <a:srgbClr val="DB9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27" name="Ovale 26"/>
            <p:cNvSpPr/>
            <p:nvPr/>
          </p:nvSpPr>
          <p:spPr bwMode="auto">
            <a:xfrm>
              <a:off x="2743202" y="4920342"/>
              <a:ext cx="119742" cy="119742"/>
            </a:xfrm>
            <a:prstGeom prst="ellipse">
              <a:avLst/>
            </a:prstGeom>
            <a:solidFill>
              <a:srgbClr val="DB92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D42A2A8-2F16-4F36-9615-791AA4C9B224}" type="slidenum">
              <a:rPr lang="it-IT" smtClean="0"/>
              <a:pPr/>
              <a:t>38</a:t>
            </a:fld>
            <a:endParaRPr lang="it-IT" smtClean="0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Curve di Engel dei beni normali</a:t>
            </a:r>
          </a:p>
        </p:txBody>
      </p:sp>
      <p:sp>
        <p:nvSpPr>
          <p:cNvPr id="24579" name="Rectangle 3" descr="Pergamena"/>
          <p:cNvSpPr>
            <a:spLocks noGrp="1" noChangeArrowheads="1"/>
          </p:cNvSpPr>
          <p:nvPr>
            <p:ph type="body" idx="1"/>
          </p:nvPr>
        </p:nvSpPr>
        <p:spPr>
          <a:xfrm>
            <a:off x="685800" y="1944688"/>
            <a:ext cx="7772400" cy="20240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 smtClean="0"/>
              <a:t>Curve di Engel (reddito consumo di un bene)</a:t>
            </a:r>
          </a:p>
          <a:p>
            <a:pPr>
              <a:lnSpc>
                <a:spcPct val="90000"/>
              </a:lnSpc>
            </a:pPr>
            <a:r>
              <a:rPr lang="it-IT" sz="2800" smtClean="0"/>
              <a:t>Beni di prima necessità: aumento ad un tasso decrescente</a:t>
            </a:r>
          </a:p>
          <a:p>
            <a:pPr>
              <a:lnSpc>
                <a:spcPct val="90000"/>
              </a:lnSpc>
            </a:pPr>
            <a:r>
              <a:rPr lang="it-IT" sz="2800" smtClean="0"/>
              <a:t>Beni di lusso: aumento ad un tasso crescente</a:t>
            </a:r>
          </a:p>
          <a:p>
            <a:pPr>
              <a:lnSpc>
                <a:spcPct val="90000"/>
              </a:lnSpc>
            </a:pPr>
            <a:r>
              <a:rPr lang="it-IT" sz="2800" smtClean="0"/>
              <a:t>Beni inferiori: pendenza negativa</a:t>
            </a:r>
          </a:p>
        </p:txBody>
      </p:sp>
      <p:graphicFrame>
        <p:nvGraphicFramePr>
          <p:cNvPr id="24580" name="Object 2"/>
          <p:cNvGraphicFramePr>
            <a:graphicFrameLocks noChangeAspect="1"/>
          </p:cNvGraphicFramePr>
          <p:nvPr/>
        </p:nvGraphicFramePr>
        <p:xfrm>
          <a:off x="546100" y="4491038"/>
          <a:ext cx="4476750" cy="2143125"/>
        </p:xfrm>
        <a:graphic>
          <a:graphicData uri="http://schemas.openxmlformats.org/presentationml/2006/ole">
            <p:oleObj spid="_x0000_s182274" r:id="rId3" imgW="4477512" imgH="2142744" progId="Word.Picture.8">
              <p:embed/>
            </p:oleObj>
          </a:graphicData>
        </a:graphic>
      </p:graphicFrame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2767013" y="2433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graphicFrame>
        <p:nvGraphicFramePr>
          <p:cNvPr id="24582" name="Object 3"/>
          <p:cNvGraphicFramePr>
            <a:graphicFrameLocks noChangeAspect="1"/>
          </p:cNvGraphicFramePr>
          <p:nvPr/>
        </p:nvGraphicFramePr>
        <p:xfrm>
          <a:off x="4749800" y="4441825"/>
          <a:ext cx="3819525" cy="2033588"/>
        </p:xfrm>
        <a:graphic>
          <a:graphicData uri="http://schemas.openxmlformats.org/presentationml/2006/ole">
            <p:oleObj spid="_x0000_s182275" r:id="rId4" imgW="4515612" imgH="2496312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7EFE9-962C-41CF-B7C4-154BEB167823}" type="slidenum">
              <a:rPr lang="it-IT"/>
              <a:pPr/>
              <a:t>39</a:t>
            </a:fld>
            <a:endParaRPr lang="it-IT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Effetto reddito ed effetto sostituzione</a:t>
            </a:r>
          </a:p>
        </p:txBody>
      </p:sp>
      <p:sp>
        <p:nvSpPr>
          <p:cNvPr id="1639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892675" y="1997075"/>
            <a:ext cx="3835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 dirty="0"/>
              <a:t>Se varia il prezzo di un bene cambia la scelta del consumatore</a:t>
            </a:r>
          </a:p>
          <a:p>
            <a:pPr lvl="1">
              <a:lnSpc>
                <a:spcPct val="90000"/>
              </a:lnSpc>
            </a:pPr>
            <a:r>
              <a:rPr lang="it-IT" sz="2400" dirty="0"/>
              <a:t>C’è l’effetto sostituzione (sono variati i rapporti di scambio</a:t>
            </a:r>
          </a:p>
          <a:p>
            <a:pPr lvl="1">
              <a:lnSpc>
                <a:spcPct val="90000"/>
              </a:lnSpc>
            </a:pPr>
            <a:r>
              <a:rPr lang="it-IT" sz="2400" dirty="0"/>
              <a:t>C’è l’effetto reddito (a parità di reddito </a:t>
            </a:r>
            <a:r>
              <a:rPr lang="it-IT" sz="2400" b="1" dirty="0"/>
              <a:t>nominale </a:t>
            </a:r>
            <a:r>
              <a:rPr lang="it-IT" sz="2400" dirty="0"/>
              <a:t>è variato il reddito</a:t>
            </a:r>
            <a:r>
              <a:rPr lang="it-IT" sz="2400" b="1" dirty="0"/>
              <a:t> reale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815975" y="4746625"/>
            <a:ext cx="4254500" cy="193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sz="2000" b="0" dirty="0">
                <a:solidFill>
                  <a:schemeClr val="tx1"/>
                </a:solidFill>
                <a:effectLst/>
              </a:rPr>
              <a:t>Nel grafico il prezzo del cibo diminuisce. La retta di bilancio ruota verso l’alto Il consumatore raggiunge la nuova curva di indifferenza </a:t>
            </a:r>
            <a:r>
              <a:rPr lang="it-IT" sz="2000" b="0" i="1" dirty="0" err="1" smtClean="0">
                <a:solidFill>
                  <a:schemeClr val="tx1"/>
                </a:solidFill>
                <a:effectLst/>
              </a:rPr>
              <a:t>u</a:t>
            </a:r>
            <a:r>
              <a:rPr lang="it-IT" sz="2000" b="0" dirty="0" err="1" smtClean="0">
                <a:solidFill>
                  <a:schemeClr val="tx1"/>
                </a:solidFill>
                <a:effectLst/>
              </a:rPr>
              <a:t>B</a:t>
            </a:r>
            <a:r>
              <a:rPr lang="it-IT" sz="2000" b="0" baseline="-25000" dirty="0" smtClean="0">
                <a:solidFill>
                  <a:schemeClr val="tx1"/>
                </a:solidFill>
                <a:effectLst/>
              </a:rPr>
              <a:t> </a:t>
            </a:r>
            <a:r>
              <a:rPr lang="it-IT" sz="2000" b="0" dirty="0">
                <a:solidFill>
                  <a:schemeClr val="tx1"/>
                </a:solidFill>
                <a:effectLst/>
              </a:rPr>
              <a:t>più alta, aumentando il consumo di cibo e di vestiario</a:t>
            </a:r>
          </a:p>
        </p:txBody>
      </p:sp>
      <p:grpSp>
        <p:nvGrpSpPr>
          <p:cNvPr id="29" name="Gruppo 28"/>
          <p:cNvGrpSpPr/>
          <p:nvPr/>
        </p:nvGrpSpPr>
        <p:grpSpPr>
          <a:xfrm>
            <a:off x="906234" y="2019527"/>
            <a:ext cx="3796394" cy="2445430"/>
            <a:chOff x="906234" y="2019527"/>
            <a:chExt cx="3796394" cy="2445430"/>
          </a:xfrm>
        </p:grpSpPr>
        <p:sp>
          <p:nvSpPr>
            <p:cNvPr id="16413" name="Line 29"/>
            <p:cNvSpPr>
              <a:spLocks noChangeShapeType="1"/>
            </p:cNvSpPr>
            <p:nvPr/>
          </p:nvSpPr>
          <p:spPr bwMode="auto">
            <a:xfrm>
              <a:off x="1567996" y="2563132"/>
              <a:ext cx="1433513" cy="1395413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414" name="Line 30"/>
            <p:cNvSpPr>
              <a:spLocks noChangeShapeType="1"/>
            </p:cNvSpPr>
            <p:nvPr/>
          </p:nvSpPr>
          <p:spPr bwMode="auto">
            <a:xfrm>
              <a:off x="2707368" y="3288620"/>
              <a:ext cx="0" cy="685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415" name="Line 31"/>
            <p:cNvSpPr>
              <a:spLocks noChangeShapeType="1"/>
            </p:cNvSpPr>
            <p:nvPr/>
          </p:nvSpPr>
          <p:spPr bwMode="auto">
            <a:xfrm>
              <a:off x="2291896" y="3244170"/>
              <a:ext cx="0" cy="7223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416" name="Text Box 32"/>
            <p:cNvSpPr txBox="1">
              <a:spLocks noChangeArrowheads="1"/>
            </p:cNvSpPr>
            <p:nvPr/>
          </p:nvSpPr>
          <p:spPr bwMode="auto">
            <a:xfrm>
              <a:off x="1126217" y="2019527"/>
              <a:ext cx="1143000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kumimoji="0" lang="it-IT" sz="1600" b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417" name="Line 33"/>
            <p:cNvSpPr>
              <a:spLocks noChangeShapeType="1"/>
            </p:cNvSpPr>
            <p:nvPr/>
          </p:nvSpPr>
          <p:spPr bwMode="auto">
            <a:xfrm>
              <a:off x="1552121" y="2115457"/>
              <a:ext cx="0" cy="1851025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 type="triangle" w="med" len="med"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418" name="Line 34"/>
            <p:cNvSpPr>
              <a:spLocks noChangeShapeType="1"/>
            </p:cNvSpPr>
            <p:nvPr/>
          </p:nvSpPr>
          <p:spPr bwMode="auto">
            <a:xfrm>
              <a:off x="1567996" y="2547257"/>
              <a:ext cx="2244725" cy="1419225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419" name="Freeform 35"/>
            <p:cNvSpPr>
              <a:spLocks/>
            </p:cNvSpPr>
            <p:nvPr/>
          </p:nvSpPr>
          <p:spPr bwMode="auto">
            <a:xfrm>
              <a:off x="2303009" y="2456770"/>
              <a:ext cx="2114550" cy="1228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" y="259"/>
                </a:cxn>
                <a:cxn ang="0">
                  <a:pos x="236" y="576"/>
                </a:cxn>
                <a:cxn ang="0">
                  <a:pos x="682" y="835"/>
                </a:cxn>
                <a:cxn ang="0">
                  <a:pos x="1305" y="964"/>
                </a:cxn>
                <a:cxn ang="0">
                  <a:pos x="1717" y="999"/>
                </a:cxn>
              </a:cxnLst>
              <a:rect l="0" t="0" r="r" b="b"/>
              <a:pathLst>
                <a:path w="1717" h="999">
                  <a:moveTo>
                    <a:pt x="0" y="0"/>
                  </a:moveTo>
                  <a:cubicBezTo>
                    <a:pt x="4" y="81"/>
                    <a:pt x="8" y="163"/>
                    <a:pt x="47" y="259"/>
                  </a:cubicBezTo>
                  <a:cubicBezTo>
                    <a:pt x="86" y="355"/>
                    <a:pt x="130" y="480"/>
                    <a:pt x="236" y="576"/>
                  </a:cubicBezTo>
                  <a:cubicBezTo>
                    <a:pt x="342" y="672"/>
                    <a:pt x="504" y="770"/>
                    <a:pt x="682" y="835"/>
                  </a:cubicBezTo>
                  <a:cubicBezTo>
                    <a:pt x="860" y="900"/>
                    <a:pt x="1133" y="937"/>
                    <a:pt x="1305" y="964"/>
                  </a:cubicBezTo>
                  <a:cubicBezTo>
                    <a:pt x="1477" y="991"/>
                    <a:pt x="1597" y="995"/>
                    <a:pt x="1717" y="999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420" name="Freeform 36"/>
            <p:cNvSpPr>
              <a:spLocks/>
            </p:cNvSpPr>
            <p:nvPr/>
          </p:nvSpPr>
          <p:spPr bwMode="auto">
            <a:xfrm>
              <a:off x="1974396" y="2521857"/>
              <a:ext cx="2114550" cy="12303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" y="259"/>
                </a:cxn>
                <a:cxn ang="0">
                  <a:pos x="236" y="576"/>
                </a:cxn>
                <a:cxn ang="0">
                  <a:pos x="682" y="835"/>
                </a:cxn>
                <a:cxn ang="0">
                  <a:pos x="1305" y="964"/>
                </a:cxn>
                <a:cxn ang="0">
                  <a:pos x="1717" y="999"/>
                </a:cxn>
              </a:cxnLst>
              <a:rect l="0" t="0" r="r" b="b"/>
              <a:pathLst>
                <a:path w="1717" h="999">
                  <a:moveTo>
                    <a:pt x="0" y="0"/>
                  </a:moveTo>
                  <a:cubicBezTo>
                    <a:pt x="4" y="81"/>
                    <a:pt x="8" y="163"/>
                    <a:pt x="47" y="259"/>
                  </a:cubicBezTo>
                  <a:cubicBezTo>
                    <a:pt x="86" y="355"/>
                    <a:pt x="130" y="480"/>
                    <a:pt x="236" y="576"/>
                  </a:cubicBezTo>
                  <a:cubicBezTo>
                    <a:pt x="342" y="672"/>
                    <a:pt x="504" y="770"/>
                    <a:pt x="682" y="835"/>
                  </a:cubicBezTo>
                  <a:cubicBezTo>
                    <a:pt x="860" y="900"/>
                    <a:pt x="1133" y="937"/>
                    <a:pt x="1305" y="964"/>
                  </a:cubicBezTo>
                  <a:cubicBezTo>
                    <a:pt x="1477" y="991"/>
                    <a:pt x="1597" y="995"/>
                    <a:pt x="1717" y="999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421" name="Text Box 37"/>
            <p:cNvSpPr txBox="1">
              <a:spLocks noChangeArrowheads="1"/>
            </p:cNvSpPr>
            <p:nvPr/>
          </p:nvSpPr>
          <p:spPr bwMode="auto">
            <a:xfrm>
              <a:off x="2122034" y="3982357"/>
              <a:ext cx="614362" cy="354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kumimoji="0" lang="it-IT" sz="16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A</a:t>
              </a:r>
              <a:r>
                <a:rPr kumimoji="0" lang="it-IT" sz="1600" b="0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422" name="Text Box 38"/>
            <p:cNvSpPr txBox="1">
              <a:spLocks noChangeArrowheads="1"/>
            </p:cNvSpPr>
            <p:nvPr/>
          </p:nvSpPr>
          <p:spPr bwMode="auto">
            <a:xfrm>
              <a:off x="2539091" y="3982357"/>
              <a:ext cx="585108" cy="354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kumimoji="0" lang="it-IT" sz="16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B</a:t>
              </a:r>
              <a:r>
                <a:rPr kumimoji="0" lang="it-IT" sz="1600" b="0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423" name="Text Box 39"/>
            <p:cNvSpPr txBox="1">
              <a:spLocks noChangeArrowheads="1"/>
            </p:cNvSpPr>
            <p:nvPr/>
          </p:nvSpPr>
          <p:spPr bwMode="auto">
            <a:xfrm>
              <a:off x="4063546" y="3675970"/>
              <a:ext cx="449263" cy="35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i="1" dirty="0" err="1" smtClean="0">
                  <a:solidFill>
                    <a:srgbClr val="FF0000"/>
                  </a:solidFill>
                  <a:effectLst/>
                  <a:latin typeface="Calibri" pitchFamily="34" charset="0"/>
                </a:rPr>
                <a:t>u</a:t>
              </a:r>
              <a:r>
                <a:rPr lang="it-IT" sz="1600" dirty="0" err="1" smtClean="0">
                  <a:solidFill>
                    <a:srgbClr val="FF0000"/>
                  </a:solidFill>
                  <a:effectLst/>
                  <a:latin typeface="Calibri" pitchFamily="34" charset="0"/>
                </a:rPr>
                <a:t>A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424" name="Text Box 40"/>
            <p:cNvSpPr txBox="1">
              <a:spLocks noChangeArrowheads="1"/>
            </p:cNvSpPr>
            <p:nvPr/>
          </p:nvSpPr>
          <p:spPr bwMode="auto">
            <a:xfrm>
              <a:off x="4255634" y="3372757"/>
              <a:ext cx="433387" cy="35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</a:rPr>
                <a:t>u</a:t>
              </a:r>
              <a:r>
                <a:rPr kumimoji="0" lang="it-IT" sz="1600" b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</a:rPr>
                <a:t>B</a:t>
              </a:r>
              <a:endParaRPr kumimoji="0" lang="it-IT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425" name="Line 41"/>
            <p:cNvSpPr>
              <a:spLocks noChangeShapeType="1"/>
            </p:cNvSpPr>
            <p:nvPr/>
          </p:nvSpPr>
          <p:spPr bwMode="auto">
            <a:xfrm>
              <a:off x="1552121" y="3966482"/>
              <a:ext cx="2678113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426" name="Text Box 42"/>
            <p:cNvSpPr txBox="1">
              <a:spLocks noChangeArrowheads="1"/>
            </p:cNvSpPr>
            <p:nvPr/>
          </p:nvSpPr>
          <p:spPr bwMode="auto">
            <a:xfrm>
              <a:off x="2593521" y="2955469"/>
              <a:ext cx="476250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dirty="0" smtClean="0">
                  <a:solidFill>
                    <a:srgbClr val="008000"/>
                  </a:solidFill>
                  <a:effectLst/>
                  <a:latin typeface="Calibri" pitchFamily="34" charset="0"/>
                </a:rPr>
                <a:t>B</a:t>
              </a:r>
              <a:endPara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427" name="Text Box 43"/>
            <p:cNvSpPr txBox="1">
              <a:spLocks noChangeArrowheads="1"/>
            </p:cNvSpPr>
            <p:nvPr/>
          </p:nvSpPr>
          <p:spPr bwMode="auto">
            <a:xfrm>
              <a:off x="1982564" y="3214007"/>
              <a:ext cx="62865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1" i="0" u="none" strike="noStrike" cap="none" normalizeH="0" baseline="0" dirty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Calibri" pitchFamily="34" charset="0"/>
                </a:rPr>
                <a:t>A</a:t>
              </a:r>
              <a:endPara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" name="Text Box 32"/>
            <p:cNvSpPr txBox="1">
              <a:spLocks noChangeArrowheads="1"/>
            </p:cNvSpPr>
            <p:nvPr/>
          </p:nvSpPr>
          <p:spPr bwMode="auto">
            <a:xfrm>
              <a:off x="4228645" y="3968070"/>
              <a:ext cx="473983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lang="it-IT" sz="1600" b="0" baseline="-2500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" name="Ovale 22"/>
            <p:cNvSpPr/>
            <p:nvPr/>
          </p:nvSpPr>
          <p:spPr bwMode="auto">
            <a:xfrm>
              <a:off x="2666999" y="3211285"/>
              <a:ext cx="119743" cy="119743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25" name="Ovale 24"/>
            <p:cNvSpPr/>
            <p:nvPr/>
          </p:nvSpPr>
          <p:spPr bwMode="auto">
            <a:xfrm>
              <a:off x="2264228" y="3243943"/>
              <a:ext cx="108856" cy="108856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26" name="Text Box 38"/>
            <p:cNvSpPr txBox="1">
              <a:spLocks noChangeArrowheads="1"/>
            </p:cNvSpPr>
            <p:nvPr/>
          </p:nvSpPr>
          <p:spPr bwMode="auto">
            <a:xfrm>
              <a:off x="2974520" y="3982357"/>
              <a:ext cx="748394" cy="354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m/p</a:t>
              </a:r>
              <a:r>
                <a:rPr lang="it-IT" sz="1600" b="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A</a:t>
              </a:r>
              <a:r>
                <a:rPr kumimoji="0" lang="it-IT" sz="1600" b="0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3616778" y="3982357"/>
              <a:ext cx="748394" cy="354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m/p</a:t>
              </a:r>
              <a:r>
                <a:rPr lang="it-IT" sz="1600" b="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B</a:t>
              </a:r>
              <a:r>
                <a:rPr kumimoji="0" lang="it-IT" sz="1600" b="0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" name="Text Box 38"/>
            <p:cNvSpPr txBox="1">
              <a:spLocks noChangeArrowheads="1"/>
            </p:cNvSpPr>
            <p:nvPr/>
          </p:nvSpPr>
          <p:spPr bwMode="auto">
            <a:xfrm>
              <a:off x="906234" y="2403928"/>
              <a:ext cx="748394" cy="354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m/p</a:t>
              </a:r>
              <a:r>
                <a:rPr lang="it-IT" sz="1600" b="0" baseline="-2500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2</a:t>
              </a:r>
              <a:endParaRPr kumimoji="0" lang="it-IT" sz="2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2" grpId="0" build="p" bldLvl="2" autoUpdateAnimBg="0"/>
      <p:bldP spid="16393" grpId="0" animBg="1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1127C-2B07-4F81-85CC-3A44BAE5DC46}" type="slidenum">
              <a:rPr lang="it-IT"/>
              <a:pPr/>
              <a:t>40</a:t>
            </a:fld>
            <a:endParaRPr lang="it-IT"/>
          </a:p>
        </p:txBody>
      </p:sp>
      <p:sp>
        <p:nvSpPr>
          <p:cNvPr id="17416" name="Rectangle 8"/>
          <p:cNvSpPr>
            <a:spLocks noGrp="1" noChangeArrowheads="1"/>
          </p:cNvSpPr>
          <p:nvPr>
            <p:ph type="title"/>
          </p:nvPr>
        </p:nvSpPr>
        <p:spPr>
          <a:xfrm>
            <a:off x="647700" y="666750"/>
            <a:ext cx="7772400" cy="1143000"/>
          </a:xfrm>
        </p:spPr>
        <p:txBody>
          <a:bodyPr/>
          <a:lstStyle/>
          <a:p>
            <a:r>
              <a:rPr lang="it-IT"/>
              <a:t>Effetto reddito</a:t>
            </a:r>
          </a:p>
        </p:txBody>
      </p:sp>
      <p:sp>
        <p:nvSpPr>
          <p:cNvPr id="1741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5716588" y="1828800"/>
            <a:ext cx="2901950" cy="4600575"/>
          </a:xfrm>
        </p:spPr>
        <p:txBody>
          <a:bodyPr/>
          <a:lstStyle/>
          <a:p>
            <a:r>
              <a:rPr lang="it-IT" sz="2400" dirty="0"/>
              <a:t>Quale sarebbe stata la scelta del consumatore  se il suo reddito fosse aumentato fino a permettergli di raggiungere la curva di indifferenza U</a:t>
            </a:r>
            <a:r>
              <a:rPr lang="it-IT" sz="2400" baseline="30000" dirty="0"/>
              <a:t>2</a:t>
            </a:r>
            <a:r>
              <a:rPr lang="it-IT" sz="2400" baseline="-25000" dirty="0"/>
              <a:t> </a:t>
            </a:r>
            <a:r>
              <a:rPr lang="it-IT" sz="2400" dirty="0"/>
              <a:t>ma il rapporto tra i prezzi fosse rimasto invariato?</a:t>
            </a:r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671513" y="4729163"/>
            <a:ext cx="4535487" cy="193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it-IT" sz="2000" b="0" dirty="0">
                <a:solidFill>
                  <a:schemeClr val="tx1"/>
                </a:solidFill>
                <a:effectLst/>
              </a:rPr>
              <a:t>Nel grafico è rappresentata la scelta del consumatore se il reddito fosse aumentato permettendo di raggiungere </a:t>
            </a:r>
            <a:r>
              <a:rPr lang="it-IT" sz="2000" b="0" i="1" dirty="0" err="1" smtClean="0">
                <a:solidFill>
                  <a:schemeClr val="tx1"/>
                </a:solidFill>
                <a:effectLst/>
              </a:rPr>
              <a:t>u</a:t>
            </a:r>
            <a:r>
              <a:rPr lang="it-IT" sz="2000" b="0" dirty="0" err="1" smtClean="0">
                <a:solidFill>
                  <a:schemeClr val="tx1"/>
                </a:solidFill>
                <a:effectLst/>
              </a:rPr>
              <a:t>B</a:t>
            </a:r>
            <a:r>
              <a:rPr lang="it-IT" sz="2000" b="0" dirty="0" smtClean="0">
                <a:solidFill>
                  <a:schemeClr val="tx1"/>
                </a:solidFill>
                <a:effectLst/>
              </a:rPr>
              <a:t>, </a:t>
            </a:r>
            <a:r>
              <a:rPr lang="it-IT" sz="2000" b="0" dirty="0">
                <a:solidFill>
                  <a:schemeClr val="tx1"/>
                </a:solidFill>
                <a:effectLst/>
              </a:rPr>
              <a:t>ma il rapporto tra i prezzi fosse rimasto invariato. Abbiamo </a:t>
            </a:r>
            <a:r>
              <a:rPr lang="it-IT" sz="2000" dirty="0">
                <a:solidFill>
                  <a:schemeClr val="tx1"/>
                </a:solidFill>
                <a:effectLst/>
              </a:rPr>
              <a:t>l’effetto reddito da </a:t>
            </a:r>
            <a:r>
              <a:rPr lang="it-IT" sz="200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000" dirty="0" smtClean="0">
                <a:solidFill>
                  <a:schemeClr val="tx1"/>
                </a:solidFill>
                <a:effectLst/>
              </a:rPr>
              <a:t>A</a:t>
            </a:r>
            <a:r>
              <a:rPr lang="it-IT" sz="200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000" baseline="30000" dirty="0" smtClean="0">
                <a:solidFill>
                  <a:schemeClr val="tx1"/>
                </a:solidFill>
                <a:effectLst/>
              </a:rPr>
              <a:t> </a:t>
            </a:r>
            <a:r>
              <a:rPr lang="it-IT" sz="2000" dirty="0">
                <a:solidFill>
                  <a:schemeClr val="tx1"/>
                </a:solidFill>
                <a:effectLst/>
              </a:rPr>
              <a:t>a </a:t>
            </a:r>
            <a:r>
              <a:rPr lang="it-IT" sz="200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000" dirty="0" smtClean="0">
                <a:solidFill>
                  <a:schemeClr val="tx1"/>
                </a:solidFill>
                <a:effectLst/>
              </a:rPr>
              <a:t>B</a:t>
            </a:r>
            <a:r>
              <a:rPr lang="it-IT" sz="2000" baseline="30000" dirty="0" smtClean="0">
                <a:solidFill>
                  <a:schemeClr val="tx1"/>
                </a:solidFill>
                <a:effectLst/>
              </a:rPr>
              <a:t>r</a:t>
            </a:r>
            <a:r>
              <a:rPr lang="it-IT" sz="2000" baseline="-25000" dirty="0" smtClean="0">
                <a:solidFill>
                  <a:schemeClr val="tx1"/>
                </a:solidFill>
                <a:effectLst/>
              </a:rPr>
              <a:t>1</a:t>
            </a:r>
            <a:endParaRPr lang="it-IT" sz="2000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31" name="Gruppo 30"/>
          <p:cNvGrpSpPr/>
          <p:nvPr/>
        </p:nvGrpSpPr>
        <p:grpSpPr>
          <a:xfrm>
            <a:off x="1126217" y="1992087"/>
            <a:ext cx="3576411" cy="2472870"/>
            <a:chOff x="1126217" y="1992087"/>
            <a:chExt cx="3576411" cy="2472870"/>
          </a:xfrm>
        </p:grpSpPr>
        <p:sp>
          <p:nvSpPr>
            <p:cNvPr id="9" name="Line 29"/>
            <p:cNvSpPr>
              <a:spLocks noChangeShapeType="1"/>
            </p:cNvSpPr>
            <p:nvPr/>
          </p:nvSpPr>
          <p:spPr bwMode="auto">
            <a:xfrm>
              <a:off x="1567996" y="2563132"/>
              <a:ext cx="1433513" cy="1395413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0" name="Line 30"/>
            <p:cNvSpPr>
              <a:spLocks noChangeShapeType="1"/>
            </p:cNvSpPr>
            <p:nvPr/>
          </p:nvSpPr>
          <p:spPr bwMode="auto">
            <a:xfrm>
              <a:off x="2533197" y="3179762"/>
              <a:ext cx="0" cy="7717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1" name="Line 31"/>
            <p:cNvSpPr>
              <a:spLocks noChangeShapeType="1"/>
            </p:cNvSpPr>
            <p:nvPr/>
          </p:nvSpPr>
          <p:spPr bwMode="auto">
            <a:xfrm>
              <a:off x="2291896" y="3244170"/>
              <a:ext cx="0" cy="7223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2" name="Text Box 32"/>
            <p:cNvSpPr txBox="1">
              <a:spLocks noChangeArrowheads="1"/>
            </p:cNvSpPr>
            <p:nvPr/>
          </p:nvSpPr>
          <p:spPr bwMode="auto">
            <a:xfrm>
              <a:off x="1126217" y="2019527"/>
              <a:ext cx="1143000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kumimoji="0" lang="it-IT" sz="1600" b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" name="Line 33"/>
            <p:cNvSpPr>
              <a:spLocks noChangeShapeType="1"/>
            </p:cNvSpPr>
            <p:nvPr/>
          </p:nvSpPr>
          <p:spPr bwMode="auto">
            <a:xfrm>
              <a:off x="1552121" y="1992087"/>
              <a:ext cx="0" cy="1974396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 type="triangle" w="med" len="med"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>
              <a:off x="2303009" y="2456770"/>
              <a:ext cx="2114550" cy="1228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" y="259"/>
                </a:cxn>
                <a:cxn ang="0">
                  <a:pos x="236" y="576"/>
                </a:cxn>
                <a:cxn ang="0">
                  <a:pos x="682" y="835"/>
                </a:cxn>
                <a:cxn ang="0">
                  <a:pos x="1305" y="964"/>
                </a:cxn>
                <a:cxn ang="0">
                  <a:pos x="1717" y="999"/>
                </a:cxn>
              </a:cxnLst>
              <a:rect l="0" t="0" r="r" b="b"/>
              <a:pathLst>
                <a:path w="1717" h="999">
                  <a:moveTo>
                    <a:pt x="0" y="0"/>
                  </a:moveTo>
                  <a:cubicBezTo>
                    <a:pt x="4" y="81"/>
                    <a:pt x="8" y="163"/>
                    <a:pt x="47" y="259"/>
                  </a:cubicBezTo>
                  <a:cubicBezTo>
                    <a:pt x="86" y="355"/>
                    <a:pt x="130" y="480"/>
                    <a:pt x="236" y="576"/>
                  </a:cubicBezTo>
                  <a:cubicBezTo>
                    <a:pt x="342" y="672"/>
                    <a:pt x="504" y="770"/>
                    <a:pt x="682" y="835"/>
                  </a:cubicBezTo>
                  <a:cubicBezTo>
                    <a:pt x="860" y="900"/>
                    <a:pt x="1133" y="937"/>
                    <a:pt x="1305" y="964"/>
                  </a:cubicBezTo>
                  <a:cubicBezTo>
                    <a:pt x="1477" y="991"/>
                    <a:pt x="1597" y="995"/>
                    <a:pt x="1717" y="999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6" name="Freeform 36"/>
            <p:cNvSpPr>
              <a:spLocks/>
            </p:cNvSpPr>
            <p:nvPr/>
          </p:nvSpPr>
          <p:spPr bwMode="auto">
            <a:xfrm>
              <a:off x="1974396" y="2521857"/>
              <a:ext cx="2114550" cy="12303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" y="259"/>
                </a:cxn>
                <a:cxn ang="0">
                  <a:pos x="236" y="576"/>
                </a:cxn>
                <a:cxn ang="0">
                  <a:pos x="682" y="835"/>
                </a:cxn>
                <a:cxn ang="0">
                  <a:pos x="1305" y="964"/>
                </a:cxn>
                <a:cxn ang="0">
                  <a:pos x="1717" y="999"/>
                </a:cxn>
              </a:cxnLst>
              <a:rect l="0" t="0" r="r" b="b"/>
              <a:pathLst>
                <a:path w="1717" h="999">
                  <a:moveTo>
                    <a:pt x="0" y="0"/>
                  </a:moveTo>
                  <a:cubicBezTo>
                    <a:pt x="4" y="81"/>
                    <a:pt x="8" y="163"/>
                    <a:pt x="47" y="259"/>
                  </a:cubicBezTo>
                  <a:cubicBezTo>
                    <a:pt x="86" y="355"/>
                    <a:pt x="130" y="480"/>
                    <a:pt x="236" y="576"/>
                  </a:cubicBezTo>
                  <a:cubicBezTo>
                    <a:pt x="342" y="672"/>
                    <a:pt x="504" y="770"/>
                    <a:pt x="682" y="835"/>
                  </a:cubicBezTo>
                  <a:cubicBezTo>
                    <a:pt x="860" y="900"/>
                    <a:pt x="1133" y="937"/>
                    <a:pt x="1305" y="964"/>
                  </a:cubicBezTo>
                  <a:cubicBezTo>
                    <a:pt x="1477" y="991"/>
                    <a:pt x="1597" y="995"/>
                    <a:pt x="1717" y="999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Text Box 37"/>
            <p:cNvSpPr txBox="1">
              <a:spLocks noChangeArrowheads="1"/>
            </p:cNvSpPr>
            <p:nvPr/>
          </p:nvSpPr>
          <p:spPr bwMode="auto">
            <a:xfrm>
              <a:off x="2122034" y="3982357"/>
              <a:ext cx="614362" cy="354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kumimoji="0" lang="it-IT" sz="16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A</a:t>
              </a:r>
              <a:r>
                <a:rPr kumimoji="0" lang="it-IT" sz="1600" b="0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8" name="Text Box 38"/>
            <p:cNvSpPr txBox="1">
              <a:spLocks noChangeArrowheads="1"/>
            </p:cNvSpPr>
            <p:nvPr/>
          </p:nvSpPr>
          <p:spPr bwMode="auto">
            <a:xfrm>
              <a:off x="2430235" y="3982357"/>
              <a:ext cx="585108" cy="354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lang="it-IT" sz="1600" b="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R</a:t>
              </a:r>
              <a:r>
                <a:rPr kumimoji="0" lang="it-IT" sz="1600" b="0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" name="Text Box 39"/>
            <p:cNvSpPr txBox="1">
              <a:spLocks noChangeArrowheads="1"/>
            </p:cNvSpPr>
            <p:nvPr/>
          </p:nvSpPr>
          <p:spPr bwMode="auto">
            <a:xfrm>
              <a:off x="4063546" y="3675970"/>
              <a:ext cx="449263" cy="35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i="1" dirty="0" err="1" smtClean="0">
                  <a:solidFill>
                    <a:srgbClr val="FF0000"/>
                  </a:solidFill>
                  <a:effectLst/>
                  <a:latin typeface="Calibri" pitchFamily="34" charset="0"/>
                </a:rPr>
                <a:t>u</a:t>
              </a:r>
              <a:r>
                <a:rPr lang="it-IT" sz="1600" dirty="0" err="1" smtClean="0">
                  <a:solidFill>
                    <a:srgbClr val="FF0000"/>
                  </a:solidFill>
                  <a:effectLst/>
                  <a:latin typeface="Calibri" pitchFamily="34" charset="0"/>
                </a:rPr>
                <a:t>A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" name="Text Box 40"/>
            <p:cNvSpPr txBox="1">
              <a:spLocks noChangeArrowheads="1"/>
            </p:cNvSpPr>
            <p:nvPr/>
          </p:nvSpPr>
          <p:spPr bwMode="auto">
            <a:xfrm>
              <a:off x="4255634" y="3372757"/>
              <a:ext cx="433387" cy="35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</a:rPr>
                <a:t>u</a:t>
              </a:r>
              <a:r>
                <a:rPr kumimoji="0" lang="it-IT" sz="1600" b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</a:rPr>
                <a:t>B</a:t>
              </a:r>
              <a:endParaRPr kumimoji="0" lang="it-IT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" name="Line 41"/>
            <p:cNvSpPr>
              <a:spLocks noChangeShapeType="1"/>
            </p:cNvSpPr>
            <p:nvPr/>
          </p:nvSpPr>
          <p:spPr bwMode="auto">
            <a:xfrm>
              <a:off x="1552121" y="3966482"/>
              <a:ext cx="2678113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2" name="Text Box 42"/>
            <p:cNvSpPr txBox="1">
              <a:spLocks noChangeArrowheads="1"/>
            </p:cNvSpPr>
            <p:nvPr/>
          </p:nvSpPr>
          <p:spPr bwMode="auto">
            <a:xfrm>
              <a:off x="2593521" y="2955469"/>
              <a:ext cx="476250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dirty="0" smtClean="0">
                  <a:solidFill>
                    <a:srgbClr val="008000"/>
                  </a:solidFill>
                  <a:effectLst/>
                  <a:latin typeface="Calibri" pitchFamily="34" charset="0"/>
                </a:rPr>
                <a:t>R</a:t>
              </a:r>
              <a:endPara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" name="Text Box 43"/>
            <p:cNvSpPr txBox="1">
              <a:spLocks noChangeArrowheads="1"/>
            </p:cNvSpPr>
            <p:nvPr/>
          </p:nvSpPr>
          <p:spPr bwMode="auto">
            <a:xfrm>
              <a:off x="1982564" y="3214007"/>
              <a:ext cx="62865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1" i="0" u="none" strike="noStrike" cap="none" normalizeH="0" baseline="0" dirty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Calibri" pitchFamily="34" charset="0"/>
                </a:rPr>
                <a:t>A</a:t>
              </a:r>
              <a:endPara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" name="Text Box 32"/>
            <p:cNvSpPr txBox="1">
              <a:spLocks noChangeArrowheads="1"/>
            </p:cNvSpPr>
            <p:nvPr/>
          </p:nvSpPr>
          <p:spPr bwMode="auto">
            <a:xfrm>
              <a:off x="4228645" y="3968070"/>
              <a:ext cx="473983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lang="it-IT" sz="1600" b="0" baseline="-2500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6" name="Ovale 25"/>
            <p:cNvSpPr/>
            <p:nvPr/>
          </p:nvSpPr>
          <p:spPr bwMode="auto">
            <a:xfrm>
              <a:off x="2264228" y="3243943"/>
              <a:ext cx="108856" cy="108856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27" name="Text Box 38"/>
            <p:cNvSpPr txBox="1">
              <a:spLocks noChangeArrowheads="1"/>
            </p:cNvSpPr>
            <p:nvPr/>
          </p:nvSpPr>
          <p:spPr bwMode="auto">
            <a:xfrm>
              <a:off x="2789458" y="3982357"/>
              <a:ext cx="748394" cy="354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err="1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m</a:t>
              </a:r>
              <a:r>
                <a:rPr lang="it-IT" sz="1600" b="0" dirty="0" err="1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A</a:t>
              </a:r>
              <a:r>
                <a:rPr lang="it-IT" sz="1600" b="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/</a:t>
              </a:r>
              <a:r>
                <a:rPr lang="it-IT" sz="1600" b="0" i="1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p</a:t>
              </a:r>
              <a:r>
                <a:rPr lang="it-IT" sz="1600" b="0" baseline="-2500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" name="Text Box 38"/>
            <p:cNvSpPr txBox="1">
              <a:spLocks noChangeArrowheads="1"/>
            </p:cNvSpPr>
            <p:nvPr/>
          </p:nvSpPr>
          <p:spPr bwMode="auto">
            <a:xfrm>
              <a:off x="3355514" y="3982357"/>
              <a:ext cx="748394" cy="354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err="1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m</a:t>
              </a:r>
              <a:r>
                <a:rPr lang="it-IT" sz="1600" b="0" dirty="0" err="1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B</a:t>
              </a:r>
              <a:r>
                <a:rPr lang="it-IT" sz="1600" b="0" i="1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/p</a:t>
              </a:r>
              <a:r>
                <a:rPr kumimoji="0" lang="it-IT" sz="1600" b="0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1534886" y="2155371"/>
              <a:ext cx="1836738" cy="1792289"/>
            </a:xfrm>
            <a:prstGeom prst="line">
              <a:avLst/>
            </a:prstGeom>
            <a:noFill/>
            <a:ln w="28575">
              <a:solidFill>
                <a:schemeClr val="accent3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Ovale 24"/>
            <p:cNvSpPr/>
            <p:nvPr/>
          </p:nvSpPr>
          <p:spPr bwMode="auto">
            <a:xfrm>
              <a:off x="2471057" y="3058885"/>
              <a:ext cx="119743" cy="119743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7" grpId="0" build="p" autoUpdateAnimBg="0"/>
      <p:bldP spid="17432" grpId="0" animBg="1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FB00-1CEB-4CD7-9A26-0FDBB2BB3795}" type="slidenum">
              <a:rPr lang="it-IT"/>
              <a:pPr/>
              <a:t>41</a:t>
            </a:fld>
            <a:endParaRPr lang="it-IT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Risultato finale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835650" y="1981200"/>
            <a:ext cx="262255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400"/>
              <a:t>Sovrapponendo i due grafici si ottiene la distinzione tra effetto reddito ed effetto sostituzione</a:t>
            </a:r>
          </a:p>
          <a:p>
            <a:pPr lvl="1">
              <a:lnSpc>
                <a:spcPct val="90000"/>
              </a:lnSpc>
            </a:pPr>
            <a:r>
              <a:rPr lang="it-IT" sz="2000"/>
              <a:t>L’effetto sostituzione è l’effetto totale meno l’effetto reddito</a:t>
            </a:r>
          </a:p>
        </p:txBody>
      </p:sp>
      <p:sp>
        <p:nvSpPr>
          <p:cNvPr id="18465" name="Text Box 33"/>
          <p:cNvSpPr txBox="1">
            <a:spLocks noChangeArrowheads="1"/>
          </p:cNvSpPr>
          <p:nvPr/>
        </p:nvSpPr>
        <p:spPr bwMode="auto">
          <a:xfrm>
            <a:off x="719138" y="5351463"/>
            <a:ext cx="4962525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it-IT" sz="2400" b="0" dirty="0">
                <a:solidFill>
                  <a:schemeClr val="tx1"/>
                </a:solidFill>
                <a:effectLst/>
              </a:rPr>
              <a:t>Effetto </a:t>
            </a:r>
            <a:r>
              <a:rPr lang="it-IT" sz="2400" b="0" dirty="0" err="1">
                <a:solidFill>
                  <a:schemeClr val="tx1"/>
                </a:solidFill>
                <a:effectLst/>
              </a:rPr>
              <a:t>reddito=</a:t>
            </a:r>
            <a:r>
              <a:rPr lang="it-IT" sz="2400" b="0" dirty="0">
                <a:solidFill>
                  <a:schemeClr val="tx1"/>
                </a:solidFill>
                <a:effectLst/>
              </a:rPr>
              <a:t> da </a:t>
            </a:r>
            <a:r>
              <a:rPr lang="it-IT" sz="240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400" dirty="0" smtClean="0">
                <a:solidFill>
                  <a:schemeClr val="tx1"/>
                </a:solidFill>
                <a:effectLst/>
              </a:rPr>
              <a:t>A</a:t>
            </a:r>
            <a:r>
              <a:rPr lang="it-IT" sz="240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 </a:t>
            </a:r>
            <a:r>
              <a:rPr lang="it-IT" sz="2400" b="0" dirty="0">
                <a:solidFill>
                  <a:schemeClr val="tx1"/>
                </a:solidFill>
                <a:effectLst/>
              </a:rPr>
              <a:t>a </a:t>
            </a:r>
            <a:r>
              <a:rPr lang="it-IT" sz="240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400" dirty="0" smtClean="0">
                <a:solidFill>
                  <a:schemeClr val="tx1"/>
                </a:solidFill>
                <a:effectLst/>
              </a:rPr>
              <a:t>R</a:t>
            </a:r>
            <a:r>
              <a:rPr lang="it-IT" sz="240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. </a:t>
            </a:r>
            <a:endParaRPr lang="it-IT" sz="2400" b="0" dirty="0">
              <a:solidFill>
                <a:schemeClr val="tx1"/>
              </a:solidFill>
              <a:effectLst/>
            </a:endParaRPr>
          </a:p>
          <a:p>
            <a:pPr algn="l"/>
            <a:r>
              <a:rPr lang="it-IT" sz="2400" b="0" dirty="0">
                <a:solidFill>
                  <a:schemeClr val="tx1"/>
                </a:solidFill>
                <a:effectLst/>
              </a:rPr>
              <a:t>Effetto </a:t>
            </a:r>
            <a:r>
              <a:rPr lang="it-IT" sz="2400" b="0" dirty="0" err="1">
                <a:solidFill>
                  <a:schemeClr val="tx1"/>
                </a:solidFill>
                <a:effectLst/>
              </a:rPr>
              <a:t>sostituzione=</a:t>
            </a:r>
            <a:r>
              <a:rPr lang="it-IT" sz="2400" b="0" dirty="0">
                <a:solidFill>
                  <a:schemeClr val="tx1"/>
                </a:solidFill>
                <a:effectLst/>
              </a:rPr>
              <a:t> da </a:t>
            </a:r>
            <a:r>
              <a:rPr lang="it-IT" sz="240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400" dirty="0" smtClean="0">
                <a:solidFill>
                  <a:schemeClr val="tx1"/>
                </a:solidFill>
                <a:effectLst/>
              </a:rPr>
              <a:t>R</a:t>
            </a:r>
            <a:r>
              <a:rPr lang="it-IT" sz="240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 </a:t>
            </a:r>
            <a:r>
              <a:rPr lang="it-IT" sz="2400" b="0" dirty="0">
                <a:solidFill>
                  <a:schemeClr val="tx1"/>
                </a:solidFill>
                <a:effectLst/>
              </a:rPr>
              <a:t>a </a:t>
            </a:r>
            <a:r>
              <a:rPr lang="it-IT" sz="240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400" dirty="0" smtClean="0">
                <a:solidFill>
                  <a:schemeClr val="tx1"/>
                </a:solidFill>
                <a:effectLst/>
              </a:rPr>
              <a:t>B</a:t>
            </a:r>
            <a:r>
              <a:rPr lang="it-IT" sz="2400" baseline="-25000" dirty="0" smtClean="0">
                <a:solidFill>
                  <a:schemeClr val="tx1"/>
                </a:solidFill>
                <a:effectLst/>
              </a:rPr>
              <a:t>1</a:t>
            </a:r>
            <a:endParaRPr lang="it-IT" sz="2400" b="0" baseline="-25000" dirty="0">
              <a:solidFill>
                <a:schemeClr val="tx1"/>
              </a:solidFill>
              <a:effectLst/>
            </a:endParaRPr>
          </a:p>
          <a:p>
            <a:pPr algn="l"/>
            <a:r>
              <a:rPr lang="it-IT" sz="2400" b="0" dirty="0">
                <a:solidFill>
                  <a:schemeClr val="tx1"/>
                </a:solidFill>
                <a:effectLst/>
              </a:rPr>
              <a:t>Effetto </a:t>
            </a:r>
            <a:r>
              <a:rPr lang="it-IT" sz="2400" b="0" dirty="0" err="1">
                <a:solidFill>
                  <a:schemeClr val="tx1"/>
                </a:solidFill>
                <a:effectLst/>
              </a:rPr>
              <a:t>totale=</a:t>
            </a:r>
            <a:r>
              <a:rPr lang="it-IT" sz="2400" b="0" dirty="0">
                <a:solidFill>
                  <a:schemeClr val="tx1"/>
                </a:solidFill>
                <a:effectLst/>
              </a:rPr>
              <a:t> da </a:t>
            </a:r>
            <a:r>
              <a:rPr lang="it-IT" sz="240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400" dirty="0" smtClean="0">
                <a:solidFill>
                  <a:schemeClr val="tx1"/>
                </a:solidFill>
                <a:effectLst/>
              </a:rPr>
              <a:t>A</a:t>
            </a:r>
            <a:r>
              <a:rPr lang="it-IT" sz="240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400" b="0" dirty="0" smtClean="0">
                <a:solidFill>
                  <a:schemeClr val="tx1"/>
                </a:solidFill>
                <a:effectLst/>
              </a:rPr>
              <a:t> </a:t>
            </a:r>
            <a:r>
              <a:rPr lang="it-IT" sz="2400" b="0" dirty="0">
                <a:solidFill>
                  <a:schemeClr val="tx1"/>
                </a:solidFill>
                <a:effectLst/>
              </a:rPr>
              <a:t>a </a:t>
            </a:r>
            <a:r>
              <a:rPr lang="it-IT" sz="2400" i="1" dirty="0" smtClean="0">
                <a:solidFill>
                  <a:schemeClr val="tx1"/>
                </a:solidFill>
                <a:effectLst/>
              </a:rPr>
              <a:t>x</a:t>
            </a:r>
            <a:r>
              <a:rPr lang="it-IT" sz="2400" dirty="0" smtClean="0">
                <a:solidFill>
                  <a:schemeClr val="tx1"/>
                </a:solidFill>
                <a:effectLst/>
              </a:rPr>
              <a:t>B</a:t>
            </a:r>
            <a:r>
              <a:rPr lang="it-IT" sz="2400" baseline="-25000" dirty="0" smtClean="0">
                <a:solidFill>
                  <a:schemeClr val="tx1"/>
                </a:solidFill>
                <a:effectLst/>
              </a:rPr>
              <a:t>1</a:t>
            </a:r>
            <a:endParaRPr lang="it-IT" sz="2400" b="0" baseline="-25000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40" name="Gruppo 39"/>
          <p:cNvGrpSpPr/>
          <p:nvPr/>
        </p:nvGrpSpPr>
        <p:grpSpPr>
          <a:xfrm>
            <a:off x="1126217" y="1992087"/>
            <a:ext cx="3598183" cy="2429327"/>
            <a:chOff x="1126217" y="1992087"/>
            <a:chExt cx="3598183" cy="2429327"/>
          </a:xfrm>
        </p:grpSpPr>
        <p:sp>
          <p:nvSpPr>
            <p:cNvPr id="64" name="Line 41"/>
            <p:cNvSpPr>
              <a:spLocks noChangeShapeType="1"/>
            </p:cNvSpPr>
            <p:nvPr/>
          </p:nvSpPr>
          <p:spPr bwMode="auto">
            <a:xfrm>
              <a:off x="1552121" y="3966482"/>
              <a:ext cx="2678113" cy="0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46" name="Line 29"/>
            <p:cNvSpPr>
              <a:spLocks noChangeShapeType="1"/>
            </p:cNvSpPr>
            <p:nvPr/>
          </p:nvSpPr>
          <p:spPr bwMode="auto">
            <a:xfrm>
              <a:off x="1567996" y="2563132"/>
              <a:ext cx="1433513" cy="1395413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47" name="Line 30"/>
            <p:cNvSpPr>
              <a:spLocks noChangeShapeType="1"/>
            </p:cNvSpPr>
            <p:nvPr/>
          </p:nvSpPr>
          <p:spPr bwMode="auto">
            <a:xfrm>
              <a:off x="2533197" y="3179762"/>
              <a:ext cx="0" cy="771752"/>
            </a:xfrm>
            <a:prstGeom prst="line">
              <a:avLst/>
            </a:prstGeom>
            <a:noFill/>
            <a:ln w="9525">
              <a:solidFill>
                <a:schemeClr val="accent3">
                  <a:lumMod val="65000"/>
                </a:schemeClr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48" name="Line 31"/>
            <p:cNvSpPr>
              <a:spLocks noChangeShapeType="1"/>
            </p:cNvSpPr>
            <p:nvPr/>
          </p:nvSpPr>
          <p:spPr bwMode="auto">
            <a:xfrm>
              <a:off x="2291896" y="3244170"/>
              <a:ext cx="0" cy="7223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49" name="Text Box 32"/>
            <p:cNvSpPr txBox="1">
              <a:spLocks noChangeArrowheads="1"/>
            </p:cNvSpPr>
            <p:nvPr/>
          </p:nvSpPr>
          <p:spPr bwMode="auto">
            <a:xfrm>
              <a:off x="1126217" y="2019527"/>
              <a:ext cx="1143000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kumimoji="0" lang="it-IT" sz="1600" b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0" name="Line 33"/>
            <p:cNvSpPr>
              <a:spLocks noChangeShapeType="1"/>
            </p:cNvSpPr>
            <p:nvPr/>
          </p:nvSpPr>
          <p:spPr bwMode="auto">
            <a:xfrm>
              <a:off x="1552121" y="1992087"/>
              <a:ext cx="0" cy="1974396"/>
            </a:xfrm>
            <a:prstGeom prst="line">
              <a:avLst/>
            </a:prstGeom>
            <a:noFill/>
            <a:ln w="19050">
              <a:solidFill>
                <a:srgbClr val="0066FF"/>
              </a:solidFill>
              <a:round/>
              <a:headEnd type="triangle" w="med" len="med"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51" name="Freeform 35"/>
            <p:cNvSpPr>
              <a:spLocks/>
            </p:cNvSpPr>
            <p:nvPr/>
          </p:nvSpPr>
          <p:spPr bwMode="auto">
            <a:xfrm>
              <a:off x="2303009" y="2456770"/>
              <a:ext cx="2114550" cy="1228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" y="259"/>
                </a:cxn>
                <a:cxn ang="0">
                  <a:pos x="236" y="576"/>
                </a:cxn>
                <a:cxn ang="0">
                  <a:pos x="682" y="835"/>
                </a:cxn>
                <a:cxn ang="0">
                  <a:pos x="1305" y="964"/>
                </a:cxn>
                <a:cxn ang="0">
                  <a:pos x="1717" y="999"/>
                </a:cxn>
              </a:cxnLst>
              <a:rect l="0" t="0" r="r" b="b"/>
              <a:pathLst>
                <a:path w="1717" h="999">
                  <a:moveTo>
                    <a:pt x="0" y="0"/>
                  </a:moveTo>
                  <a:cubicBezTo>
                    <a:pt x="4" y="81"/>
                    <a:pt x="8" y="163"/>
                    <a:pt x="47" y="259"/>
                  </a:cubicBezTo>
                  <a:cubicBezTo>
                    <a:pt x="86" y="355"/>
                    <a:pt x="130" y="480"/>
                    <a:pt x="236" y="576"/>
                  </a:cubicBezTo>
                  <a:cubicBezTo>
                    <a:pt x="342" y="672"/>
                    <a:pt x="504" y="770"/>
                    <a:pt x="682" y="835"/>
                  </a:cubicBezTo>
                  <a:cubicBezTo>
                    <a:pt x="860" y="900"/>
                    <a:pt x="1133" y="937"/>
                    <a:pt x="1305" y="964"/>
                  </a:cubicBezTo>
                  <a:cubicBezTo>
                    <a:pt x="1477" y="991"/>
                    <a:pt x="1597" y="995"/>
                    <a:pt x="1717" y="999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52" name="Freeform 36"/>
            <p:cNvSpPr>
              <a:spLocks/>
            </p:cNvSpPr>
            <p:nvPr/>
          </p:nvSpPr>
          <p:spPr bwMode="auto">
            <a:xfrm>
              <a:off x="1974396" y="2521857"/>
              <a:ext cx="2114550" cy="12303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" y="259"/>
                </a:cxn>
                <a:cxn ang="0">
                  <a:pos x="236" y="576"/>
                </a:cxn>
                <a:cxn ang="0">
                  <a:pos x="682" y="835"/>
                </a:cxn>
                <a:cxn ang="0">
                  <a:pos x="1305" y="964"/>
                </a:cxn>
                <a:cxn ang="0">
                  <a:pos x="1717" y="999"/>
                </a:cxn>
              </a:cxnLst>
              <a:rect l="0" t="0" r="r" b="b"/>
              <a:pathLst>
                <a:path w="1717" h="999">
                  <a:moveTo>
                    <a:pt x="0" y="0"/>
                  </a:moveTo>
                  <a:cubicBezTo>
                    <a:pt x="4" y="81"/>
                    <a:pt x="8" y="163"/>
                    <a:pt x="47" y="259"/>
                  </a:cubicBezTo>
                  <a:cubicBezTo>
                    <a:pt x="86" y="355"/>
                    <a:pt x="130" y="480"/>
                    <a:pt x="236" y="576"/>
                  </a:cubicBezTo>
                  <a:cubicBezTo>
                    <a:pt x="342" y="672"/>
                    <a:pt x="504" y="770"/>
                    <a:pt x="682" y="835"/>
                  </a:cubicBezTo>
                  <a:cubicBezTo>
                    <a:pt x="860" y="900"/>
                    <a:pt x="1133" y="937"/>
                    <a:pt x="1305" y="964"/>
                  </a:cubicBezTo>
                  <a:cubicBezTo>
                    <a:pt x="1477" y="991"/>
                    <a:pt x="1597" y="995"/>
                    <a:pt x="1717" y="999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53" name="Text Box 37"/>
            <p:cNvSpPr txBox="1">
              <a:spLocks noChangeArrowheads="1"/>
            </p:cNvSpPr>
            <p:nvPr/>
          </p:nvSpPr>
          <p:spPr bwMode="auto">
            <a:xfrm>
              <a:off x="2122034" y="3982357"/>
              <a:ext cx="614362" cy="354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kumimoji="0" lang="it-IT" sz="16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A</a:t>
              </a:r>
              <a:r>
                <a:rPr kumimoji="0" lang="it-IT" sz="1600" b="0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4" name="Text Box 38"/>
            <p:cNvSpPr txBox="1">
              <a:spLocks noChangeArrowheads="1"/>
            </p:cNvSpPr>
            <p:nvPr/>
          </p:nvSpPr>
          <p:spPr bwMode="auto">
            <a:xfrm>
              <a:off x="2430235" y="3982357"/>
              <a:ext cx="585108" cy="354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lang="it-IT" sz="1600" b="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R</a:t>
              </a:r>
              <a:r>
                <a:rPr kumimoji="0" lang="it-IT" sz="1600" b="0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" name="Text Box 39"/>
            <p:cNvSpPr txBox="1">
              <a:spLocks noChangeArrowheads="1"/>
            </p:cNvSpPr>
            <p:nvPr/>
          </p:nvSpPr>
          <p:spPr bwMode="auto">
            <a:xfrm>
              <a:off x="4063546" y="3675970"/>
              <a:ext cx="449263" cy="35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i="1" dirty="0" err="1" smtClean="0">
                  <a:solidFill>
                    <a:srgbClr val="FF0000"/>
                  </a:solidFill>
                  <a:effectLst/>
                  <a:latin typeface="Calibri" pitchFamily="34" charset="0"/>
                </a:rPr>
                <a:t>u</a:t>
              </a:r>
              <a:r>
                <a:rPr lang="it-IT" sz="1600" dirty="0" err="1" smtClean="0">
                  <a:solidFill>
                    <a:srgbClr val="FF0000"/>
                  </a:solidFill>
                  <a:effectLst/>
                  <a:latin typeface="Calibri" pitchFamily="34" charset="0"/>
                </a:rPr>
                <a:t>A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6" name="Text Box 40"/>
            <p:cNvSpPr txBox="1">
              <a:spLocks noChangeArrowheads="1"/>
            </p:cNvSpPr>
            <p:nvPr/>
          </p:nvSpPr>
          <p:spPr bwMode="auto">
            <a:xfrm>
              <a:off x="4255634" y="3372757"/>
              <a:ext cx="433387" cy="35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</a:rPr>
                <a:t>u</a:t>
              </a:r>
              <a:r>
                <a:rPr kumimoji="0" lang="it-IT" sz="1600" b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</a:rPr>
                <a:t>B</a:t>
              </a:r>
              <a:endParaRPr kumimoji="0" lang="it-IT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7" name="Text Box 42"/>
            <p:cNvSpPr txBox="1">
              <a:spLocks noChangeArrowheads="1"/>
            </p:cNvSpPr>
            <p:nvPr/>
          </p:nvSpPr>
          <p:spPr bwMode="auto">
            <a:xfrm>
              <a:off x="2593521" y="2955469"/>
              <a:ext cx="476250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dirty="0" smtClean="0">
                  <a:solidFill>
                    <a:srgbClr val="008000"/>
                  </a:solidFill>
                  <a:effectLst/>
                  <a:latin typeface="Calibri" pitchFamily="34" charset="0"/>
                </a:rPr>
                <a:t>R</a:t>
              </a:r>
              <a:endPara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8" name="Text Box 43"/>
            <p:cNvSpPr txBox="1">
              <a:spLocks noChangeArrowheads="1"/>
            </p:cNvSpPr>
            <p:nvPr/>
          </p:nvSpPr>
          <p:spPr bwMode="auto">
            <a:xfrm>
              <a:off x="1982564" y="3214007"/>
              <a:ext cx="62865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1" i="0" u="none" strike="noStrike" cap="none" normalizeH="0" baseline="0" dirty="0" smtClean="0">
                  <a:ln>
                    <a:noFill/>
                  </a:ln>
                  <a:solidFill>
                    <a:srgbClr val="008000"/>
                  </a:solidFill>
                  <a:effectLst/>
                  <a:latin typeface="Calibri" pitchFamily="34" charset="0"/>
                </a:rPr>
                <a:t>A</a:t>
              </a:r>
              <a:endPara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9" name="Ovale 58"/>
            <p:cNvSpPr/>
            <p:nvPr/>
          </p:nvSpPr>
          <p:spPr bwMode="auto">
            <a:xfrm>
              <a:off x="2264228" y="3243943"/>
              <a:ext cx="108856" cy="108856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60" name="Line 29"/>
            <p:cNvSpPr>
              <a:spLocks noChangeShapeType="1"/>
            </p:cNvSpPr>
            <p:nvPr/>
          </p:nvSpPr>
          <p:spPr bwMode="auto">
            <a:xfrm>
              <a:off x="1534886" y="2155371"/>
              <a:ext cx="1836738" cy="1792289"/>
            </a:xfrm>
            <a:prstGeom prst="line">
              <a:avLst/>
            </a:prstGeom>
            <a:noFill/>
            <a:ln w="28575">
              <a:solidFill>
                <a:schemeClr val="accent3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1" name="Line 29"/>
            <p:cNvSpPr>
              <a:spLocks noChangeShapeType="1"/>
            </p:cNvSpPr>
            <p:nvPr/>
          </p:nvSpPr>
          <p:spPr bwMode="auto">
            <a:xfrm>
              <a:off x="1534887" y="2536371"/>
              <a:ext cx="2257878" cy="1426030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2" name="Ovale 61"/>
            <p:cNvSpPr/>
            <p:nvPr/>
          </p:nvSpPr>
          <p:spPr bwMode="auto">
            <a:xfrm>
              <a:off x="2471057" y="3058885"/>
              <a:ext cx="119743" cy="119743"/>
            </a:xfrm>
            <a:prstGeom prst="ellipse">
              <a:avLst/>
            </a:prstGeom>
            <a:solidFill>
              <a:schemeClr val="accent3">
                <a:lumMod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63" name="Ovale 62"/>
            <p:cNvSpPr/>
            <p:nvPr/>
          </p:nvSpPr>
          <p:spPr bwMode="auto">
            <a:xfrm>
              <a:off x="2862942" y="3320142"/>
              <a:ext cx="119743" cy="119743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cxnSp>
          <p:nvCxnSpPr>
            <p:cNvPr id="65" name="Connettore 1 64"/>
            <p:cNvCxnSpPr/>
            <p:nvPr/>
          </p:nvCxnSpPr>
          <p:spPr bwMode="auto">
            <a:xfrm flipV="1">
              <a:off x="2917371" y="3429000"/>
              <a:ext cx="0" cy="511628"/>
            </a:xfrm>
            <a:prstGeom prst="line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6" name="Text Box 38"/>
            <p:cNvSpPr txBox="1">
              <a:spLocks noChangeArrowheads="1"/>
            </p:cNvSpPr>
            <p:nvPr/>
          </p:nvSpPr>
          <p:spPr bwMode="auto">
            <a:xfrm>
              <a:off x="2778578" y="3982357"/>
              <a:ext cx="585108" cy="354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kumimoji="0" lang="it-IT" sz="1600" b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B</a:t>
              </a:r>
              <a:r>
                <a:rPr kumimoji="0" lang="it-IT" sz="1600" b="0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7" name="Text Box 42"/>
            <p:cNvSpPr txBox="1">
              <a:spLocks noChangeArrowheads="1"/>
            </p:cNvSpPr>
            <p:nvPr/>
          </p:nvSpPr>
          <p:spPr bwMode="auto">
            <a:xfrm>
              <a:off x="2941863" y="3075212"/>
              <a:ext cx="476250" cy="323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dirty="0" smtClean="0">
                  <a:solidFill>
                    <a:srgbClr val="008000"/>
                  </a:solidFill>
                  <a:effectLst/>
                  <a:latin typeface="Calibri" pitchFamily="34" charset="0"/>
                </a:rPr>
                <a:t>B</a:t>
              </a:r>
              <a:endParaRPr kumimoji="0" lang="it-IT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" name="Text Box 32"/>
            <p:cNvSpPr txBox="1">
              <a:spLocks noChangeArrowheads="1"/>
            </p:cNvSpPr>
            <p:nvPr/>
          </p:nvSpPr>
          <p:spPr bwMode="auto">
            <a:xfrm>
              <a:off x="4054474" y="3924527"/>
              <a:ext cx="669926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lang="it-IT" sz="1600" b="0" baseline="-2500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67" name="Gruppo 66"/>
          <p:cNvGrpSpPr/>
          <p:nvPr/>
        </p:nvGrpSpPr>
        <p:grpSpPr>
          <a:xfrm>
            <a:off x="1111931" y="3815897"/>
            <a:ext cx="3544887" cy="747713"/>
            <a:chOff x="1111931" y="3815897"/>
            <a:chExt cx="3544887" cy="747713"/>
          </a:xfrm>
        </p:grpSpPr>
        <p:sp>
          <p:nvSpPr>
            <p:cNvPr id="68" name="Text Box 32"/>
            <p:cNvSpPr txBox="1">
              <a:spLocks noChangeArrowheads="1"/>
            </p:cNvSpPr>
            <p:nvPr/>
          </p:nvSpPr>
          <p:spPr bwMode="auto">
            <a:xfrm>
              <a:off x="1111931" y="4281035"/>
              <a:ext cx="1265238" cy="2825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it-IT" sz="1000" dirty="0">
                  <a:solidFill>
                    <a:srgbClr val="E48800"/>
                  </a:solidFill>
                  <a:effectLst/>
                </a:rPr>
                <a:t>Effetto reddito</a:t>
              </a:r>
            </a:p>
          </p:txBody>
        </p:sp>
        <p:sp>
          <p:nvSpPr>
            <p:cNvPr id="69" name="Line 30"/>
            <p:cNvSpPr>
              <a:spLocks noChangeShapeType="1"/>
            </p:cNvSpPr>
            <p:nvPr/>
          </p:nvSpPr>
          <p:spPr bwMode="auto">
            <a:xfrm>
              <a:off x="2298246" y="3815898"/>
              <a:ext cx="0" cy="249238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0" name="Line 36"/>
            <p:cNvSpPr>
              <a:spLocks noChangeShapeType="1"/>
            </p:cNvSpPr>
            <p:nvPr/>
          </p:nvSpPr>
          <p:spPr bwMode="auto">
            <a:xfrm flipH="1" flipV="1">
              <a:off x="2707368" y="4007985"/>
              <a:ext cx="968375" cy="2381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1" name="Line 31"/>
            <p:cNvSpPr>
              <a:spLocks noChangeShapeType="1"/>
            </p:cNvSpPr>
            <p:nvPr/>
          </p:nvSpPr>
          <p:spPr bwMode="auto">
            <a:xfrm>
              <a:off x="2627993" y="3946073"/>
              <a:ext cx="300264" cy="0"/>
            </a:xfrm>
            <a:prstGeom prst="line">
              <a:avLst/>
            </a:prstGeom>
            <a:noFill/>
            <a:ln w="57150">
              <a:solidFill>
                <a:srgbClr val="B5B10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2" name="Text Box 33"/>
            <p:cNvSpPr txBox="1">
              <a:spLocks noChangeArrowheads="1"/>
            </p:cNvSpPr>
            <p:nvPr/>
          </p:nvSpPr>
          <p:spPr bwMode="auto">
            <a:xfrm>
              <a:off x="3094718" y="4281035"/>
              <a:ext cx="1562100" cy="2825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it-IT" sz="1000" dirty="0">
                  <a:solidFill>
                    <a:srgbClr val="A09C00"/>
                  </a:solidFill>
                  <a:effectLst/>
                </a:rPr>
                <a:t>Effetto sostituzione</a:t>
              </a:r>
            </a:p>
          </p:txBody>
        </p:sp>
        <p:sp>
          <p:nvSpPr>
            <p:cNvPr id="73" name="Line 34"/>
            <p:cNvSpPr>
              <a:spLocks noChangeShapeType="1"/>
            </p:cNvSpPr>
            <p:nvPr/>
          </p:nvSpPr>
          <p:spPr bwMode="auto">
            <a:xfrm>
              <a:off x="2922588" y="3815898"/>
              <a:ext cx="0" cy="249238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4" name="Line 35"/>
            <p:cNvSpPr>
              <a:spLocks noChangeShapeType="1"/>
            </p:cNvSpPr>
            <p:nvPr/>
          </p:nvSpPr>
          <p:spPr bwMode="auto">
            <a:xfrm>
              <a:off x="2627994" y="3815897"/>
              <a:ext cx="0" cy="249238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cxnSp>
          <p:nvCxnSpPr>
            <p:cNvPr id="75" name="Connettore 1 74"/>
            <p:cNvCxnSpPr/>
            <p:nvPr/>
          </p:nvCxnSpPr>
          <p:spPr bwMode="auto">
            <a:xfrm>
              <a:off x="2318657" y="3962400"/>
              <a:ext cx="283029" cy="0"/>
            </a:xfrm>
            <a:prstGeom prst="line">
              <a:avLst/>
            </a:prstGeom>
            <a:solidFill>
              <a:srgbClr val="FFCC00"/>
            </a:solidFill>
            <a:ln w="57150" cap="flat" cmpd="sng" algn="ctr">
              <a:solidFill>
                <a:srgbClr val="DB92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Connettore 2 75"/>
            <p:cNvCxnSpPr>
              <a:stCxn id="68" idx="0"/>
            </p:cNvCxnSpPr>
            <p:nvPr/>
          </p:nvCxnSpPr>
          <p:spPr bwMode="auto">
            <a:xfrm flipV="1">
              <a:off x="1744550" y="3984171"/>
              <a:ext cx="704736" cy="296864"/>
            </a:xfrm>
            <a:prstGeom prst="straightConnector1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build="p" bldLvl="2" autoUpdateAnimBg="0"/>
      <p:bldP spid="18465" grpId="0" animBg="1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Variazione compensative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4441372"/>
            <a:ext cx="7772400" cy="1654628"/>
          </a:xfrm>
        </p:spPr>
        <p:txBody>
          <a:bodyPr/>
          <a:lstStyle/>
          <a:p>
            <a:r>
              <a:rPr lang="it-IT" sz="2800" dirty="0" smtClean="0"/>
              <a:t>A seguito di un aumento di </a:t>
            </a:r>
            <a:r>
              <a:rPr lang="it-IT" sz="2800" i="1" dirty="0" smtClean="0"/>
              <a:t>p</a:t>
            </a:r>
            <a:r>
              <a:rPr lang="it-IT" sz="2800" baseline="-25000" dirty="0" smtClean="0"/>
              <a:t>1</a:t>
            </a:r>
            <a:r>
              <a:rPr lang="it-IT" sz="2800" dirty="0" smtClean="0"/>
              <a:t> (da 1 a 2) il benessere di un individuo rappresentativo scende da </a:t>
            </a:r>
            <a:r>
              <a:rPr lang="it-IT" sz="2800" i="1" dirty="0" err="1" smtClean="0"/>
              <a:t>u</a:t>
            </a:r>
            <a:r>
              <a:rPr lang="it-IT" sz="2800" dirty="0" err="1" smtClean="0"/>
              <a:t>A</a:t>
            </a:r>
            <a:r>
              <a:rPr lang="it-IT" sz="2800" dirty="0" smtClean="0"/>
              <a:t> ad </a:t>
            </a:r>
            <a:r>
              <a:rPr lang="it-IT" sz="2800" i="1" dirty="0" err="1" smtClean="0"/>
              <a:t>u</a:t>
            </a:r>
            <a:r>
              <a:rPr lang="it-IT" sz="2800" dirty="0" err="1" smtClean="0"/>
              <a:t>B</a:t>
            </a:r>
            <a:r>
              <a:rPr lang="it-IT" sz="2800" dirty="0" smtClean="0"/>
              <a:t>. Il governo, </a:t>
            </a:r>
            <a:r>
              <a:rPr lang="it-IT" sz="2800" dirty="0" smtClean="0"/>
              <a:t>può </a:t>
            </a:r>
            <a:r>
              <a:rPr lang="it-IT" sz="2800" dirty="0" smtClean="0"/>
              <a:t>diminuire le tasse ed aumentare il reddito disponibile (da 2 a 3) riportando il livello di benessere a </a:t>
            </a:r>
            <a:r>
              <a:rPr lang="it-IT" sz="2800" i="1" dirty="0" err="1" smtClean="0"/>
              <a:t>u</a:t>
            </a:r>
            <a:r>
              <a:rPr lang="it-IT" sz="2800" dirty="0" err="1" smtClean="0"/>
              <a:t>A</a:t>
            </a:r>
            <a:r>
              <a:rPr lang="it-IT" sz="2800" dirty="0" smtClean="0"/>
              <a:t> </a:t>
            </a:r>
            <a:endParaRPr lang="it-IT" sz="28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7C2A0-40D5-4D28-B372-A89A675D9756}" type="slidenum">
              <a:rPr lang="it-IT" smtClean="0"/>
              <a:pPr/>
              <a:t>42</a:t>
            </a:fld>
            <a:endParaRPr lang="it-IT" dirty="0"/>
          </a:p>
        </p:txBody>
      </p:sp>
      <p:grpSp>
        <p:nvGrpSpPr>
          <p:cNvPr id="35" name="Gruppo 34"/>
          <p:cNvGrpSpPr/>
          <p:nvPr/>
        </p:nvGrpSpPr>
        <p:grpSpPr>
          <a:xfrm>
            <a:off x="941161" y="2002972"/>
            <a:ext cx="4022725" cy="2603500"/>
            <a:chOff x="941161" y="2002972"/>
            <a:chExt cx="4022725" cy="2603500"/>
          </a:xfrm>
        </p:grpSpPr>
        <p:cxnSp>
          <p:nvCxnSpPr>
            <p:cNvPr id="6" name="Connettore 2 5"/>
            <p:cNvCxnSpPr/>
            <p:nvPr/>
          </p:nvCxnSpPr>
          <p:spPr bwMode="auto">
            <a:xfrm flipV="1">
              <a:off x="1393372" y="2002972"/>
              <a:ext cx="0" cy="2046514"/>
            </a:xfrm>
            <a:prstGeom prst="straightConnector1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" name="Connettore 2 7"/>
            <p:cNvCxnSpPr/>
            <p:nvPr/>
          </p:nvCxnSpPr>
          <p:spPr bwMode="auto">
            <a:xfrm>
              <a:off x="1404258" y="4049486"/>
              <a:ext cx="3385457" cy="0"/>
            </a:xfrm>
            <a:prstGeom prst="straightConnector1">
              <a:avLst/>
            </a:prstGeom>
            <a:solidFill>
              <a:srgbClr val="FF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Connettore 1 9"/>
            <p:cNvCxnSpPr/>
            <p:nvPr/>
          </p:nvCxnSpPr>
          <p:spPr bwMode="auto">
            <a:xfrm>
              <a:off x="1404258" y="2797629"/>
              <a:ext cx="2688771" cy="1251857"/>
            </a:xfrm>
            <a:prstGeom prst="line">
              <a:avLst/>
            </a:prstGeom>
            <a:solidFill>
              <a:srgbClr val="FFCC0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Figura a mano libera 12"/>
            <p:cNvSpPr/>
            <p:nvPr/>
          </p:nvSpPr>
          <p:spPr bwMode="auto">
            <a:xfrm>
              <a:off x="1698172" y="2155373"/>
              <a:ext cx="2666999" cy="1382486"/>
            </a:xfrm>
            <a:custGeom>
              <a:avLst/>
              <a:gdLst>
                <a:gd name="connsiteX0" fmla="*/ 0 w 2623457"/>
                <a:gd name="connsiteY0" fmla="*/ 0 h 1404257"/>
                <a:gd name="connsiteX1" fmla="*/ 163286 w 2623457"/>
                <a:gd name="connsiteY1" fmla="*/ 533400 h 1404257"/>
                <a:gd name="connsiteX2" fmla="*/ 587829 w 2623457"/>
                <a:gd name="connsiteY2" fmla="*/ 1045028 h 1404257"/>
                <a:gd name="connsiteX3" fmla="*/ 1295400 w 2623457"/>
                <a:gd name="connsiteY3" fmla="*/ 1295400 h 1404257"/>
                <a:gd name="connsiteX4" fmla="*/ 2623457 w 2623457"/>
                <a:gd name="connsiteY4" fmla="*/ 1404257 h 1404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457" h="1404257">
                  <a:moveTo>
                    <a:pt x="0" y="0"/>
                  </a:moveTo>
                  <a:cubicBezTo>
                    <a:pt x="32657" y="179614"/>
                    <a:pt x="65315" y="359229"/>
                    <a:pt x="163286" y="533400"/>
                  </a:cubicBezTo>
                  <a:cubicBezTo>
                    <a:pt x="261257" y="707571"/>
                    <a:pt x="399143" y="918028"/>
                    <a:pt x="587829" y="1045028"/>
                  </a:cubicBezTo>
                  <a:cubicBezTo>
                    <a:pt x="776515" y="1172028"/>
                    <a:pt x="956129" y="1235528"/>
                    <a:pt x="1295400" y="1295400"/>
                  </a:cubicBezTo>
                  <a:cubicBezTo>
                    <a:pt x="1634671" y="1355272"/>
                    <a:pt x="2129064" y="1379764"/>
                    <a:pt x="2623457" y="1404257"/>
                  </a:cubicBezTo>
                </a:path>
              </a:pathLst>
            </a:cu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cxnSp>
          <p:nvCxnSpPr>
            <p:cNvPr id="15" name="Connettore 1 14"/>
            <p:cNvCxnSpPr/>
            <p:nvPr/>
          </p:nvCxnSpPr>
          <p:spPr bwMode="auto">
            <a:xfrm>
              <a:off x="1404258" y="2797629"/>
              <a:ext cx="1099457" cy="1262743"/>
            </a:xfrm>
            <a:prstGeom prst="line">
              <a:avLst/>
            </a:prstGeom>
            <a:solidFill>
              <a:srgbClr val="FFCC00"/>
            </a:solidFill>
            <a:ln w="28575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Connettore 1 20"/>
            <p:cNvCxnSpPr/>
            <p:nvPr/>
          </p:nvCxnSpPr>
          <p:spPr bwMode="auto">
            <a:xfrm>
              <a:off x="1393368" y="2220667"/>
              <a:ext cx="1589318" cy="1828819"/>
            </a:xfrm>
            <a:prstGeom prst="line">
              <a:avLst/>
            </a:prstGeom>
            <a:solidFill>
              <a:srgbClr val="FFCC00"/>
            </a:solidFill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Ovale 22"/>
            <p:cNvSpPr/>
            <p:nvPr/>
          </p:nvSpPr>
          <p:spPr bwMode="auto">
            <a:xfrm>
              <a:off x="1959429" y="2852056"/>
              <a:ext cx="108857" cy="108857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25" name="Ovale 24"/>
            <p:cNvSpPr/>
            <p:nvPr/>
          </p:nvSpPr>
          <p:spPr bwMode="auto">
            <a:xfrm>
              <a:off x="2558142" y="3276599"/>
              <a:ext cx="108857" cy="108857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27" name="Text Box 32"/>
            <p:cNvSpPr txBox="1">
              <a:spLocks noChangeArrowheads="1"/>
            </p:cNvSpPr>
            <p:nvPr/>
          </p:nvSpPr>
          <p:spPr bwMode="auto">
            <a:xfrm>
              <a:off x="941161" y="2041298"/>
              <a:ext cx="463097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kumimoji="0" lang="it-IT" sz="1600" b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rPr>
                <a:t>2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4479017" y="4109585"/>
              <a:ext cx="484869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x</a:t>
              </a:r>
              <a:r>
                <a:rPr lang="it-IT" sz="1600" b="0" baseline="-2500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9" name="Text Box 32"/>
            <p:cNvSpPr txBox="1">
              <a:spLocks noChangeArrowheads="1"/>
            </p:cNvSpPr>
            <p:nvPr/>
          </p:nvSpPr>
          <p:spPr bwMode="auto">
            <a:xfrm>
              <a:off x="2857046" y="3489099"/>
              <a:ext cx="365126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1</a:t>
              </a:r>
              <a:endParaRPr kumimoji="0" lang="it-IT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" name="Text Box 32"/>
            <p:cNvSpPr txBox="1">
              <a:spLocks noChangeArrowheads="1"/>
            </p:cNvSpPr>
            <p:nvPr/>
          </p:nvSpPr>
          <p:spPr bwMode="auto">
            <a:xfrm>
              <a:off x="1866446" y="3543527"/>
              <a:ext cx="365126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2</a:t>
              </a:r>
              <a:endParaRPr kumimoji="0" lang="it-IT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" name="Text Box 32"/>
            <p:cNvSpPr txBox="1">
              <a:spLocks noChangeArrowheads="1"/>
            </p:cNvSpPr>
            <p:nvPr/>
          </p:nvSpPr>
          <p:spPr bwMode="auto">
            <a:xfrm>
              <a:off x="2574017" y="3761242"/>
              <a:ext cx="365126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3</a:t>
              </a:r>
              <a:endParaRPr kumimoji="0" lang="it-IT" sz="28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" name="Figura a mano libera 16"/>
            <p:cNvSpPr/>
            <p:nvPr/>
          </p:nvSpPr>
          <p:spPr bwMode="auto">
            <a:xfrm>
              <a:off x="1524000" y="2481946"/>
              <a:ext cx="2623457" cy="1404257"/>
            </a:xfrm>
            <a:custGeom>
              <a:avLst/>
              <a:gdLst>
                <a:gd name="connsiteX0" fmla="*/ 0 w 2623457"/>
                <a:gd name="connsiteY0" fmla="*/ 0 h 1404257"/>
                <a:gd name="connsiteX1" fmla="*/ 163286 w 2623457"/>
                <a:gd name="connsiteY1" fmla="*/ 533400 h 1404257"/>
                <a:gd name="connsiteX2" fmla="*/ 587829 w 2623457"/>
                <a:gd name="connsiteY2" fmla="*/ 1045028 h 1404257"/>
                <a:gd name="connsiteX3" fmla="*/ 1295400 w 2623457"/>
                <a:gd name="connsiteY3" fmla="*/ 1295400 h 1404257"/>
                <a:gd name="connsiteX4" fmla="*/ 2623457 w 2623457"/>
                <a:gd name="connsiteY4" fmla="*/ 1404257 h 1404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3457" h="1404257">
                  <a:moveTo>
                    <a:pt x="0" y="0"/>
                  </a:moveTo>
                  <a:cubicBezTo>
                    <a:pt x="32657" y="179614"/>
                    <a:pt x="65315" y="359229"/>
                    <a:pt x="163286" y="533400"/>
                  </a:cubicBezTo>
                  <a:cubicBezTo>
                    <a:pt x="261257" y="707571"/>
                    <a:pt x="399143" y="918028"/>
                    <a:pt x="587829" y="1045028"/>
                  </a:cubicBezTo>
                  <a:cubicBezTo>
                    <a:pt x="776515" y="1172028"/>
                    <a:pt x="956129" y="1235528"/>
                    <a:pt x="1295400" y="1295400"/>
                  </a:cubicBezTo>
                  <a:cubicBezTo>
                    <a:pt x="1634671" y="1355272"/>
                    <a:pt x="2129064" y="1379764"/>
                    <a:pt x="2623457" y="1404257"/>
                  </a:cubicBezTo>
                </a:path>
              </a:pathLst>
            </a:custGeom>
            <a:noFill/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26" name="Ovale 25"/>
            <p:cNvSpPr/>
            <p:nvPr/>
          </p:nvSpPr>
          <p:spPr bwMode="auto">
            <a:xfrm>
              <a:off x="1861457" y="3298370"/>
              <a:ext cx="108857" cy="108857"/>
            </a:xfrm>
            <a:prstGeom prst="ellipse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22" name="Text Box 32"/>
            <p:cNvSpPr txBox="1">
              <a:spLocks noChangeArrowheads="1"/>
            </p:cNvSpPr>
            <p:nvPr/>
          </p:nvSpPr>
          <p:spPr bwMode="auto">
            <a:xfrm>
              <a:off x="4272189" y="3118984"/>
              <a:ext cx="582840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err="1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u</a:t>
              </a:r>
              <a:r>
                <a:rPr lang="it-IT" sz="1600" b="0" dirty="0" err="1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A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4" name="Text Box 32"/>
            <p:cNvSpPr txBox="1">
              <a:spLocks noChangeArrowheads="1"/>
            </p:cNvSpPr>
            <p:nvPr/>
          </p:nvSpPr>
          <p:spPr bwMode="auto">
            <a:xfrm>
              <a:off x="4174218" y="3597955"/>
              <a:ext cx="582840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i="1" dirty="0" err="1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u</a:t>
              </a:r>
              <a:r>
                <a:rPr lang="it-IT" sz="1600" b="0" dirty="0" err="1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B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" name="Text Box 32"/>
            <p:cNvSpPr txBox="1">
              <a:spLocks noChangeArrowheads="1"/>
            </p:cNvSpPr>
            <p:nvPr/>
          </p:nvSpPr>
          <p:spPr bwMode="auto">
            <a:xfrm>
              <a:off x="2443389" y="2944813"/>
              <a:ext cx="582840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A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3" name="Text Box 32"/>
            <p:cNvSpPr txBox="1">
              <a:spLocks noChangeArrowheads="1"/>
            </p:cNvSpPr>
            <p:nvPr/>
          </p:nvSpPr>
          <p:spPr bwMode="auto">
            <a:xfrm>
              <a:off x="1888217" y="3064555"/>
              <a:ext cx="582840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B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4" name="Text Box 32"/>
            <p:cNvSpPr txBox="1">
              <a:spLocks noChangeArrowheads="1"/>
            </p:cNvSpPr>
            <p:nvPr/>
          </p:nvSpPr>
          <p:spPr bwMode="auto">
            <a:xfrm>
              <a:off x="2007960" y="2563813"/>
              <a:ext cx="582840" cy="49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it-IT" sz="1600" b="0" dirty="0" smtClean="0">
                  <a:solidFill>
                    <a:srgbClr val="000000"/>
                  </a:solidFill>
                  <a:effectLst/>
                  <a:latin typeface="Calibri" pitchFamily="34" charset="0"/>
                </a:rPr>
                <a:t>C</a:t>
              </a:r>
              <a:endParaRPr kumimoji="0" lang="it-IT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variazioni compensative in pratica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1730829"/>
          </a:xfrm>
        </p:spPr>
        <p:txBody>
          <a:bodyPr/>
          <a:lstStyle/>
          <a:p>
            <a:r>
              <a:rPr lang="it-IT" sz="2400" dirty="0" smtClean="0"/>
              <a:t>Lo stato non conosce le curve di indifferenza.</a:t>
            </a:r>
          </a:p>
          <a:p>
            <a:r>
              <a:rPr lang="it-IT" sz="2400" dirty="0" smtClean="0"/>
              <a:t>Può decidere invece di compensare con un aumento del reddito disponibile in modo che i consumatori possano acquistare lo stesso paniere A iniziale.</a:t>
            </a:r>
            <a:endParaRPr lang="it-IT" sz="24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7C2A0-40D5-4D28-B372-A89A675D9756}" type="slidenum">
              <a:rPr lang="it-IT" smtClean="0"/>
              <a:pPr/>
              <a:t>43</a:t>
            </a:fld>
            <a:endParaRPr lang="it-IT"/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/>
        </p:nvGraphicFramePr>
        <p:xfrm>
          <a:off x="1086757" y="3745592"/>
          <a:ext cx="2388986" cy="369207"/>
        </p:xfrm>
        <a:graphic>
          <a:graphicData uri="http://schemas.openxmlformats.org/presentationml/2006/ole">
            <p:oleObj spid="_x0000_s240642" name="Equazione" r:id="rId3" imgW="1396800" imgH="215640" progId="Equation.3">
              <p:embed/>
            </p:oleObj>
          </a:graphicData>
        </a:graphic>
      </p:graphicFrame>
      <p:graphicFrame>
        <p:nvGraphicFramePr>
          <p:cNvPr id="240643" name="Object 3"/>
          <p:cNvGraphicFramePr>
            <a:graphicFrameLocks noChangeAspect="1"/>
          </p:cNvGraphicFramePr>
          <p:nvPr/>
        </p:nvGraphicFramePr>
        <p:xfrm>
          <a:off x="4111625" y="3775075"/>
          <a:ext cx="2562225" cy="369888"/>
        </p:xfrm>
        <a:graphic>
          <a:graphicData uri="http://schemas.openxmlformats.org/presentationml/2006/ole">
            <p:oleObj spid="_x0000_s240643" name="Equazione" r:id="rId4" imgW="1498320" imgH="215640" progId="Equation.3">
              <p:embed/>
            </p:oleObj>
          </a:graphicData>
        </a:graphic>
      </p:graphicFrame>
      <p:graphicFrame>
        <p:nvGraphicFramePr>
          <p:cNvPr id="240644" name="Object 4"/>
          <p:cNvGraphicFramePr>
            <a:graphicFrameLocks noChangeAspect="1"/>
          </p:cNvGraphicFramePr>
          <p:nvPr/>
        </p:nvGraphicFramePr>
        <p:xfrm>
          <a:off x="1004888" y="4246563"/>
          <a:ext cx="3338512" cy="923551"/>
        </p:xfrm>
        <a:graphic>
          <a:graphicData uri="http://schemas.openxmlformats.org/presentationml/2006/ole">
            <p:oleObj spid="_x0000_s240644" name="Equazione" r:id="rId5" imgW="1562040" imgH="431640" progId="Equation.3">
              <p:embed/>
            </p:oleObj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4855029" y="4354286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0" dirty="0" smtClean="0">
                <a:solidFill>
                  <a:schemeClr val="tx1"/>
                </a:solidFill>
                <a:effectLst/>
              </a:rPr>
              <a:t>Indice di </a:t>
            </a:r>
            <a:r>
              <a:rPr lang="it-IT" sz="2400" b="0" dirty="0" err="1" smtClean="0">
                <a:solidFill>
                  <a:schemeClr val="tx1"/>
                </a:solidFill>
                <a:effectLst/>
              </a:rPr>
              <a:t>Laspeyres</a:t>
            </a:r>
            <a:endParaRPr lang="it-IT" sz="2400" b="0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9" name="Oggetto 8"/>
          <p:cNvGraphicFramePr>
            <a:graphicFrameLocks noChangeAspect="1"/>
          </p:cNvGraphicFramePr>
          <p:nvPr/>
        </p:nvGraphicFramePr>
        <p:xfrm>
          <a:off x="1266701" y="5257800"/>
          <a:ext cx="2477984" cy="1329650"/>
        </p:xfrm>
        <a:graphic>
          <a:graphicData uri="http://schemas.openxmlformats.org/presentationml/2006/ole">
            <p:oleObj spid="_x0000_s240645" name="Equazione" r:id="rId6" imgW="1562040" imgH="838080" progId="Equation.3">
              <p:embed/>
            </p:oleObj>
          </a:graphicData>
        </a:graphic>
      </p:graphicFrame>
      <p:sp>
        <p:nvSpPr>
          <p:cNvPr id="10" name="CasellaDiTesto 9"/>
          <p:cNvSpPr txBox="1"/>
          <p:nvPr/>
        </p:nvSpPr>
        <p:spPr>
          <a:xfrm>
            <a:off x="4789714" y="5562600"/>
            <a:ext cx="3635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400" b="0" dirty="0" smtClean="0">
                <a:solidFill>
                  <a:schemeClr val="tx1"/>
                </a:solidFill>
                <a:effectLst/>
              </a:rPr>
              <a:t>Tasso di inflazione</a:t>
            </a:r>
            <a:endParaRPr lang="it-IT" sz="2400" b="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0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0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1D466-1244-4C46-B625-9EF5EAA09CAD}" type="slidenum">
              <a:rPr lang="it-IT"/>
              <a:pPr/>
              <a:t>44</a:t>
            </a:fld>
            <a:endParaRPr lang="it-IT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La rendita del consumatore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2400"/>
              <a:t>Il consumatore in realtà paga tutte le unità comprate allo stesso prezzo.</a:t>
            </a:r>
          </a:p>
          <a:p>
            <a:pPr lvl="1"/>
            <a:r>
              <a:rPr lang="it-IT" sz="2000"/>
              <a:t>Tuttavia per lui la prima unità arreca un beneficio maggiore seconda, la seconda della terza, la terza della quarta ecc. (pendenza negativa della curva).</a:t>
            </a:r>
          </a:p>
          <a:p>
            <a:pPr lvl="1"/>
            <a:r>
              <a:rPr lang="it-IT" sz="2000"/>
              <a:t>Per tutte le unità prima dell’ultima, il consumatore ha un beneficio  netto superiore al costo sopportato (E’ disposto a pagare di più per la prima ecc.)</a:t>
            </a:r>
          </a:p>
          <a:p>
            <a:pPr lvl="1"/>
            <a:r>
              <a:rPr lang="it-IT" sz="2000"/>
              <a:t>In generale questo beneficio netto è chiamato rendita del consumatore ed è dato dalla somma della differenza tra l’utilità di ciascuna dose acquistata (misurata in moneta) e l’utilità dell’ultima dose (il prezzo).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bldLvl="2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C185B-D487-4449-970F-4D5D75221F60}" type="slidenum">
              <a:rPr lang="it-IT"/>
              <a:pPr/>
              <a:t>45</a:t>
            </a:fld>
            <a:endParaRPr lang="it-IT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Il grafico della rendita del consumatore 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953000" y="1981200"/>
            <a:ext cx="3505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/>
              <a:t>La rendita del consumatore è rappresentata dall’area compresa tra la curva di domanda, il prezzo e l’asse delle ordinate</a:t>
            </a:r>
          </a:p>
        </p:txBody>
      </p:sp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828675" y="2068513"/>
          <a:ext cx="4133850" cy="3784600"/>
        </p:xfrm>
        <a:graphic>
          <a:graphicData uri="http://schemas.openxmlformats.org/presentationml/2006/ole">
            <p:oleObj spid="_x0000_s199682" r:id="rId4" imgW="3771900" imgH="2810256" progId="Word.Pictur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BACD6-0435-44A7-B08D-534E4DCA6129}" type="slidenum">
              <a:rPr lang="it-IT"/>
              <a:pPr/>
              <a:t>46</a:t>
            </a:fld>
            <a:endParaRPr lang="it-IT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Il calcolo geometrico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319338" y="2143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4914900" y="1858963"/>
            <a:ext cx="4003675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</a:pPr>
            <a:r>
              <a:rPr lang="it-IT" sz="2400" b="0">
                <a:solidFill>
                  <a:schemeClr val="tx1"/>
                </a:solidFill>
                <a:effectLst/>
              </a:rPr>
              <a:t>Curva di domanda:</a:t>
            </a:r>
            <a:r>
              <a:rPr lang="it-IT" sz="2400" b="0" i="1">
                <a:solidFill>
                  <a:schemeClr val="tx1"/>
                </a:solidFill>
                <a:effectLst/>
                <a:cs typeface="Times New Roman" charset="0"/>
              </a:rPr>
              <a:t>Q</a:t>
            </a:r>
            <a:r>
              <a:rPr lang="it-IT" sz="2400" b="0" i="1" baseline="30000">
                <a:solidFill>
                  <a:schemeClr val="tx1"/>
                </a:solidFill>
                <a:effectLst/>
                <a:cs typeface="Times New Roman" charset="0"/>
              </a:rPr>
              <a:t>d</a:t>
            </a:r>
            <a:r>
              <a:rPr lang="it-IT" sz="2400" b="0">
                <a:solidFill>
                  <a:schemeClr val="tx1"/>
                </a:solidFill>
                <a:effectLst/>
                <a:cs typeface="Times New Roman" charset="0"/>
              </a:rPr>
              <a:t>=40-2</a:t>
            </a:r>
            <a:r>
              <a:rPr lang="it-IT" sz="2400" b="0" i="1">
                <a:solidFill>
                  <a:schemeClr val="tx1"/>
                </a:solidFill>
                <a:effectLst/>
                <a:cs typeface="Times New Roman" charset="0"/>
              </a:rPr>
              <a:t>p</a:t>
            </a:r>
            <a:r>
              <a:rPr lang="it-IT" sz="2400" b="0">
                <a:solidFill>
                  <a:schemeClr val="tx1"/>
                </a:solidFill>
                <a:effectLst/>
              </a:rPr>
              <a:t> </a:t>
            </a:r>
          </a:p>
          <a:p>
            <a:pPr algn="l">
              <a:spcBef>
                <a:spcPct val="20000"/>
              </a:spcBef>
            </a:pPr>
            <a:r>
              <a:rPr lang="it-IT" sz="2400" i="1">
                <a:solidFill>
                  <a:schemeClr val="tx1"/>
                </a:solidFill>
                <a:effectLst/>
              </a:rPr>
              <a:t>p=</a:t>
            </a:r>
            <a:r>
              <a:rPr lang="it-IT" sz="2400" b="0">
                <a:solidFill>
                  <a:schemeClr val="tx1"/>
                </a:solidFill>
                <a:effectLst/>
              </a:rPr>
              <a:t>10. </a:t>
            </a:r>
            <a:r>
              <a:rPr lang="it-IT" sz="2400" i="1">
                <a:solidFill>
                  <a:schemeClr val="tx1"/>
                </a:solidFill>
                <a:effectLst/>
              </a:rPr>
              <a:t>Q</a:t>
            </a:r>
            <a:r>
              <a:rPr lang="it-IT" sz="2400" i="1" baseline="30000">
                <a:solidFill>
                  <a:schemeClr val="tx1"/>
                </a:solidFill>
                <a:effectLst/>
              </a:rPr>
              <a:t>d</a:t>
            </a:r>
            <a:r>
              <a:rPr lang="it-IT" sz="2400" b="0">
                <a:solidFill>
                  <a:schemeClr val="tx1"/>
                </a:solidFill>
                <a:effectLst/>
              </a:rPr>
              <a:t>=20</a:t>
            </a:r>
          </a:p>
          <a:p>
            <a:pPr algn="l">
              <a:spcBef>
                <a:spcPct val="20000"/>
              </a:spcBef>
            </a:pPr>
            <a:r>
              <a:rPr lang="it-IT" sz="2400" b="0">
                <a:solidFill>
                  <a:schemeClr val="tx1"/>
                </a:solidFill>
                <a:effectLst/>
              </a:rPr>
              <a:t>Equazione rovesciata = </a:t>
            </a:r>
            <a:r>
              <a:rPr lang="it-IT" sz="2400" i="1">
                <a:solidFill>
                  <a:schemeClr val="tx1"/>
                </a:solidFill>
                <a:effectLst/>
              </a:rPr>
              <a:t>p</a:t>
            </a:r>
            <a:r>
              <a:rPr lang="it-IT" sz="2400" b="0">
                <a:solidFill>
                  <a:schemeClr val="tx1"/>
                </a:solidFill>
                <a:effectLst/>
              </a:rPr>
              <a:t>=20-1/2</a:t>
            </a:r>
            <a:r>
              <a:rPr lang="it-IT" sz="2400" i="1">
                <a:solidFill>
                  <a:schemeClr val="tx1"/>
                </a:solidFill>
                <a:effectLst/>
              </a:rPr>
              <a:t>Q</a:t>
            </a:r>
            <a:r>
              <a:rPr lang="it-IT" sz="2400" i="1" baseline="30000">
                <a:solidFill>
                  <a:schemeClr val="tx1"/>
                </a:solidFill>
                <a:effectLst/>
              </a:rPr>
              <a:t>d</a:t>
            </a:r>
            <a:endParaRPr lang="it-IT" sz="2400" b="0">
              <a:solidFill>
                <a:schemeClr val="tx1"/>
              </a:solidFill>
              <a:effectLst/>
            </a:endParaRPr>
          </a:p>
          <a:p>
            <a:pPr algn="l">
              <a:spcBef>
                <a:spcPct val="20000"/>
              </a:spcBef>
            </a:pPr>
            <a:r>
              <a:rPr lang="it-IT" sz="2400" b="0">
                <a:solidFill>
                  <a:schemeClr val="tx1"/>
                </a:solidFill>
                <a:effectLst/>
              </a:rPr>
              <a:t>Area </a:t>
            </a:r>
            <a:r>
              <a:rPr lang="it-IT" sz="2400" i="1">
                <a:solidFill>
                  <a:schemeClr val="tx1"/>
                </a:solidFill>
                <a:effectLst/>
              </a:rPr>
              <a:t>AED0</a:t>
            </a:r>
            <a:r>
              <a:rPr lang="it-IT" sz="2400" b="0">
                <a:solidFill>
                  <a:schemeClr val="tx1"/>
                </a:solidFill>
                <a:effectLst/>
              </a:rPr>
              <a:t>= Beneficio complessivo (20+10)x20/2=€ 300 (migliaia) </a:t>
            </a:r>
          </a:p>
          <a:p>
            <a:pPr algn="l">
              <a:spcBef>
                <a:spcPct val="20000"/>
              </a:spcBef>
            </a:pPr>
            <a:r>
              <a:rPr lang="it-IT" sz="2400" b="0">
                <a:solidFill>
                  <a:schemeClr val="tx1"/>
                </a:solidFill>
                <a:effectLst/>
              </a:rPr>
              <a:t>Spesa complessiva= area </a:t>
            </a:r>
            <a:r>
              <a:rPr lang="it-IT" sz="2400" i="1">
                <a:solidFill>
                  <a:schemeClr val="tx1"/>
                </a:solidFill>
                <a:effectLst/>
              </a:rPr>
              <a:t>BED0</a:t>
            </a:r>
            <a:r>
              <a:rPr lang="it-IT" sz="2400" b="0">
                <a:solidFill>
                  <a:schemeClr val="tx1"/>
                </a:solidFill>
                <a:effectLst/>
              </a:rPr>
              <a:t> =€ 200</a:t>
            </a:r>
            <a:endParaRPr lang="it-IT" sz="2400" i="1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566738" y="2308225"/>
          <a:ext cx="4505325" cy="2646363"/>
        </p:xfrm>
        <a:graphic>
          <a:graphicData uri="http://schemas.openxmlformats.org/presentationml/2006/ole">
            <p:oleObj spid="_x0000_s200706" r:id="rId4" imgW="5419344" imgH="3086100" progId="Word.Picture.8">
              <p:embed/>
            </p:oleObj>
          </a:graphicData>
        </a:graphic>
      </p:graphicFrame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719138" y="5726113"/>
            <a:ext cx="84248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it-IT" sz="2400" b="0">
                <a:solidFill>
                  <a:schemeClr val="tx1"/>
                </a:solidFill>
                <a:effectLst/>
              </a:rPr>
              <a:t>Surplus dei consumatori: 300-200=€ 100</a:t>
            </a:r>
          </a:p>
          <a:p>
            <a:pPr algn="l"/>
            <a:r>
              <a:rPr lang="it-IT" sz="2400" b="0">
                <a:solidFill>
                  <a:schemeClr val="tx1"/>
                </a:solidFill>
                <a:effectLst/>
              </a:rPr>
              <a:t>Area triangolo </a:t>
            </a:r>
            <a:r>
              <a:rPr lang="it-IT" sz="2400" i="1">
                <a:solidFill>
                  <a:schemeClr val="tx1"/>
                </a:solidFill>
                <a:effectLst/>
              </a:rPr>
              <a:t>ABE </a:t>
            </a:r>
            <a:r>
              <a:rPr lang="it-IT" sz="2400" b="0">
                <a:solidFill>
                  <a:schemeClr val="tx1"/>
                </a:solidFill>
                <a:effectLst/>
              </a:rPr>
              <a:t>(10x20/2)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build="p" autoUpdateAnimBg="0"/>
      <p:bldP spid="27657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Analisi delle scelte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36DDC-6192-4B13-84E0-0C2A57F55D2B}" type="slidenum">
              <a:rPr lang="it-IT" smtClean="0"/>
              <a:pPr/>
              <a:t>47</a:t>
            </a:fld>
            <a:endParaRPr lang="it-IT"/>
          </a:p>
        </p:txBody>
      </p:sp>
      <p:sp>
        <p:nvSpPr>
          <p:cNvPr id="21" name="CasellaDiTesto 20"/>
          <p:cNvSpPr txBox="1"/>
          <p:nvPr/>
        </p:nvSpPr>
        <p:spPr>
          <a:xfrm>
            <a:off x="5029200" y="1817915"/>
            <a:ext cx="364671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000" b="0" dirty="0" smtClean="0">
                <a:solidFill>
                  <a:schemeClr val="tx1"/>
                </a:solidFill>
                <a:effectLst/>
              </a:rPr>
              <a:t>Nel periodo V</a:t>
            </a:r>
            <a:r>
              <a:rPr lang="it-IT" sz="2000" b="0" baseline="-25000" dirty="0" smtClean="0">
                <a:solidFill>
                  <a:schemeClr val="tx1"/>
                </a:solidFill>
                <a:effectLst/>
              </a:rPr>
              <a:t>0 </a:t>
            </a:r>
            <a:r>
              <a:rPr lang="it-IT" sz="2000" b="0" dirty="0" smtClean="0">
                <a:solidFill>
                  <a:schemeClr val="tx1"/>
                </a:solidFill>
                <a:effectLst/>
              </a:rPr>
              <a:t>il consumatore sceglie il paniere A. Se nel periodo V</a:t>
            </a:r>
            <a:r>
              <a:rPr lang="it-IT" sz="2000" b="0" baseline="-25000" dirty="0" smtClean="0">
                <a:solidFill>
                  <a:schemeClr val="tx1"/>
                </a:solidFill>
                <a:effectLst/>
              </a:rPr>
              <a:t>1</a:t>
            </a:r>
            <a:r>
              <a:rPr lang="it-IT" sz="2000" b="0" dirty="0" smtClean="0">
                <a:solidFill>
                  <a:schemeClr val="tx1"/>
                </a:solidFill>
                <a:effectLst/>
              </a:rPr>
              <a:t> cambiano i prezzi e il reddito, il benessere dell’individuo migliora (possono essere raggiunti panieri con più quantità)</a:t>
            </a:r>
            <a:endParaRPr lang="it-IT" sz="2000" b="0" dirty="0">
              <a:solidFill>
                <a:schemeClr val="tx1"/>
              </a:solidFill>
              <a:effectLst/>
            </a:endParaRPr>
          </a:p>
        </p:txBody>
      </p:sp>
      <p:grpSp>
        <p:nvGrpSpPr>
          <p:cNvPr id="24" name="Gruppo 23"/>
          <p:cNvGrpSpPr/>
          <p:nvPr/>
        </p:nvGrpSpPr>
        <p:grpSpPr>
          <a:xfrm>
            <a:off x="1055914" y="1970314"/>
            <a:ext cx="3439886" cy="2067503"/>
            <a:chOff x="1055914" y="1970314"/>
            <a:chExt cx="3439886" cy="2067503"/>
          </a:xfrm>
        </p:grpSpPr>
        <p:sp>
          <p:nvSpPr>
            <p:cNvPr id="17" name="Figura a mano libera 16"/>
            <p:cNvSpPr/>
            <p:nvPr/>
          </p:nvSpPr>
          <p:spPr bwMode="auto">
            <a:xfrm>
              <a:off x="1719943" y="2438400"/>
              <a:ext cx="250371" cy="359229"/>
            </a:xfrm>
            <a:custGeom>
              <a:avLst/>
              <a:gdLst>
                <a:gd name="connsiteX0" fmla="*/ 0 w 250371"/>
                <a:gd name="connsiteY0" fmla="*/ 304800 h 359229"/>
                <a:gd name="connsiteX1" fmla="*/ 0 w 250371"/>
                <a:gd name="connsiteY1" fmla="*/ 0 h 359229"/>
                <a:gd name="connsiteX2" fmla="*/ 250371 w 250371"/>
                <a:gd name="connsiteY2" fmla="*/ 359229 h 359229"/>
                <a:gd name="connsiteX3" fmla="*/ 0 w 250371"/>
                <a:gd name="connsiteY3" fmla="*/ 359229 h 359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0371" h="359229">
                  <a:moveTo>
                    <a:pt x="0" y="304800"/>
                  </a:moveTo>
                  <a:lnTo>
                    <a:pt x="0" y="0"/>
                  </a:lnTo>
                  <a:lnTo>
                    <a:pt x="250371" y="359229"/>
                  </a:lnTo>
                  <a:lnTo>
                    <a:pt x="0" y="359229"/>
                  </a:lnTo>
                </a:path>
              </a:pathLst>
            </a:custGeom>
            <a:solidFill>
              <a:schemeClr val="bg1">
                <a:lumMod val="8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cxnSp>
          <p:nvCxnSpPr>
            <p:cNvPr id="5" name="Connettore 2 4"/>
            <p:cNvCxnSpPr/>
            <p:nvPr/>
          </p:nvCxnSpPr>
          <p:spPr bwMode="auto">
            <a:xfrm flipV="1">
              <a:off x="1556657" y="2013858"/>
              <a:ext cx="0" cy="1611085"/>
            </a:xfrm>
            <a:prstGeom prst="straightConnector1">
              <a:avLst/>
            </a:prstGeom>
            <a:solidFill>
              <a:srgbClr val="FFCC0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" name="Connettore 2 7"/>
            <p:cNvCxnSpPr/>
            <p:nvPr/>
          </p:nvCxnSpPr>
          <p:spPr bwMode="auto">
            <a:xfrm>
              <a:off x="1567543" y="3624943"/>
              <a:ext cx="2852057" cy="0"/>
            </a:xfrm>
            <a:prstGeom prst="straightConnector1">
              <a:avLst/>
            </a:prstGeom>
            <a:solidFill>
              <a:srgbClr val="FFCC0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Connettore 1 9"/>
            <p:cNvCxnSpPr/>
            <p:nvPr/>
          </p:nvCxnSpPr>
          <p:spPr bwMode="auto">
            <a:xfrm>
              <a:off x="1556657" y="2656114"/>
              <a:ext cx="1796143" cy="957943"/>
            </a:xfrm>
            <a:prstGeom prst="line">
              <a:avLst/>
            </a:prstGeom>
            <a:solidFill>
              <a:srgbClr val="FFCC00"/>
            </a:solidFill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Connettore 1 12"/>
            <p:cNvCxnSpPr/>
            <p:nvPr/>
          </p:nvCxnSpPr>
          <p:spPr bwMode="auto">
            <a:xfrm>
              <a:off x="1556657" y="2220686"/>
              <a:ext cx="1001486" cy="1404257"/>
            </a:xfrm>
            <a:prstGeom prst="line">
              <a:avLst/>
            </a:prstGeom>
            <a:solidFill>
              <a:srgbClr val="FFCC00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Ovale 14"/>
            <p:cNvSpPr/>
            <p:nvPr/>
          </p:nvSpPr>
          <p:spPr bwMode="auto">
            <a:xfrm>
              <a:off x="1665515" y="2710542"/>
              <a:ext cx="130628" cy="130628"/>
            </a:xfrm>
            <a:prstGeom prst="ellipse">
              <a:avLst/>
            </a:prstGeom>
            <a:solidFill>
              <a:srgbClr val="FFCC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2743200" y="2971800"/>
              <a:ext cx="511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V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0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2351313" y="3243943"/>
              <a:ext cx="511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V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1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0" name="CasellaDiTesto 19"/>
            <p:cNvSpPr txBox="1"/>
            <p:nvPr/>
          </p:nvSpPr>
          <p:spPr>
            <a:xfrm>
              <a:off x="1502226" y="2786741"/>
              <a:ext cx="511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A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1055914" y="1970314"/>
              <a:ext cx="511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smtClean="0">
                  <a:solidFill>
                    <a:schemeClr val="tx1"/>
                  </a:solidFill>
                  <a:effectLst/>
                </a:rPr>
                <a:t>x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2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3984171" y="3668485"/>
              <a:ext cx="511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smtClean="0">
                  <a:solidFill>
                    <a:schemeClr val="tx1"/>
                  </a:solidFill>
                  <a:effectLst/>
                </a:rPr>
                <a:t>x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1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44" name="Gruppo 43"/>
          <p:cNvGrpSpPr/>
          <p:nvPr/>
        </p:nvGrpSpPr>
        <p:grpSpPr>
          <a:xfrm>
            <a:off x="1164771" y="4354285"/>
            <a:ext cx="3439886" cy="2067503"/>
            <a:chOff x="1284513" y="4354285"/>
            <a:chExt cx="3439886" cy="2067503"/>
          </a:xfrm>
        </p:grpSpPr>
        <p:cxnSp>
          <p:nvCxnSpPr>
            <p:cNvPr id="27" name="Connettore 2 26"/>
            <p:cNvCxnSpPr/>
            <p:nvPr/>
          </p:nvCxnSpPr>
          <p:spPr bwMode="auto">
            <a:xfrm flipV="1">
              <a:off x="1785256" y="4397829"/>
              <a:ext cx="0" cy="1611085"/>
            </a:xfrm>
            <a:prstGeom prst="straightConnector1">
              <a:avLst/>
            </a:prstGeom>
            <a:solidFill>
              <a:srgbClr val="FFCC0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8" name="Connettore 2 27"/>
            <p:cNvCxnSpPr/>
            <p:nvPr/>
          </p:nvCxnSpPr>
          <p:spPr bwMode="auto">
            <a:xfrm>
              <a:off x="1796142" y="6008914"/>
              <a:ext cx="2852057" cy="0"/>
            </a:xfrm>
            <a:prstGeom prst="straightConnector1">
              <a:avLst/>
            </a:prstGeom>
            <a:solidFill>
              <a:srgbClr val="FFCC0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9" name="Connettore 1 28"/>
            <p:cNvCxnSpPr/>
            <p:nvPr/>
          </p:nvCxnSpPr>
          <p:spPr bwMode="auto">
            <a:xfrm>
              <a:off x="1785256" y="5040085"/>
              <a:ext cx="1796143" cy="957943"/>
            </a:xfrm>
            <a:prstGeom prst="line">
              <a:avLst/>
            </a:prstGeom>
            <a:solidFill>
              <a:srgbClr val="FFCC00"/>
            </a:solidFill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Connettore 1 29"/>
            <p:cNvCxnSpPr/>
            <p:nvPr/>
          </p:nvCxnSpPr>
          <p:spPr bwMode="auto">
            <a:xfrm>
              <a:off x="1774371" y="5323114"/>
              <a:ext cx="2547258" cy="685800"/>
            </a:xfrm>
            <a:prstGeom prst="line">
              <a:avLst/>
            </a:prstGeom>
            <a:solidFill>
              <a:srgbClr val="FFCC00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1" name="Ovale 30"/>
            <p:cNvSpPr/>
            <p:nvPr/>
          </p:nvSpPr>
          <p:spPr bwMode="auto">
            <a:xfrm>
              <a:off x="1894114" y="5094513"/>
              <a:ext cx="130628" cy="130628"/>
            </a:xfrm>
            <a:prstGeom prst="ellipse">
              <a:avLst/>
            </a:prstGeom>
            <a:solidFill>
              <a:srgbClr val="FFCC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2852056" y="5682343"/>
              <a:ext cx="511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V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0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3853540" y="5638800"/>
              <a:ext cx="511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V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2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34" name="CasellaDiTesto 33"/>
            <p:cNvSpPr txBox="1"/>
            <p:nvPr/>
          </p:nvSpPr>
          <p:spPr>
            <a:xfrm>
              <a:off x="1894111" y="4789712"/>
              <a:ext cx="511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A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1284513" y="4354285"/>
              <a:ext cx="511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smtClean="0">
                  <a:solidFill>
                    <a:schemeClr val="tx1"/>
                  </a:solidFill>
                  <a:effectLst/>
                </a:rPr>
                <a:t>x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2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36" name="CasellaDiTesto 35"/>
            <p:cNvSpPr txBox="1"/>
            <p:nvPr/>
          </p:nvSpPr>
          <p:spPr>
            <a:xfrm>
              <a:off x="4212770" y="6052456"/>
              <a:ext cx="511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i="1" dirty="0" smtClean="0">
                  <a:solidFill>
                    <a:schemeClr val="tx1"/>
                  </a:solidFill>
                  <a:effectLst/>
                </a:rPr>
                <a:t>x</a:t>
              </a:r>
              <a:r>
                <a:rPr lang="it-IT" sz="1800" b="0" baseline="-25000" dirty="0" smtClean="0">
                  <a:solidFill>
                    <a:schemeClr val="tx1"/>
                  </a:solidFill>
                  <a:effectLst/>
                </a:rPr>
                <a:t>1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1" name="Ovale 40"/>
            <p:cNvSpPr/>
            <p:nvPr/>
          </p:nvSpPr>
          <p:spPr bwMode="auto">
            <a:xfrm>
              <a:off x="3428999" y="5704113"/>
              <a:ext cx="130628" cy="130628"/>
            </a:xfrm>
            <a:prstGeom prst="ellipse">
              <a:avLst/>
            </a:prstGeom>
            <a:solidFill>
              <a:srgbClr val="FFCC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44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3287482" y="5323112"/>
              <a:ext cx="511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800" b="0" dirty="0" smtClean="0">
                  <a:solidFill>
                    <a:schemeClr val="tx1"/>
                  </a:solidFill>
                  <a:effectLst/>
                </a:rPr>
                <a:t>B</a:t>
              </a:r>
              <a:endParaRPr lang="it-IT" sz="1800" b="0" dirty="0"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43" name="CasellaDiTesto 42"/>
          <p:cNvSpPr txBox="1"/>
          <p:nvPr/>
        </p:nvSpPr>
        <p:spPr>
          <a:xfrm>
            <a:off x="5127171" y="4201886"/>
            <a:ext cx="36467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2000" b="0" dirty="0" smtClean="0">
                <a:solidFill>
                  <a:schemeClr val="tx1"/>
                </a:solidFill>
                <a:effectLst/>
              </a:rPr>
              <a:t>Se con la retta di bilancio V</a:t>
            </a:r>
            <a:r>
              <a:rPr lang="it-IT" sz="2000" b="0" baseline="-25000" dirty="0" smtClean="0">
                <a:solidFill>
                  <a:schemeClr val="tx1"/>
                </a:solidFill>
                <a:effectLst/>
              </a:rPr>
              <a:t>2</a:t>
            </a:r>
            <a:r>
              <a:rPr lang="it-IT" sz="2000" b="0" dirty="0" smtClean="0">
                <a:solidFill>
                  <a:schemeClr val="tx1"/>
                </a:solidFill>
                <a:effectLst/>
              </a:rPr>
              <a:t> il consumatore sceglie B, non possiamo sapere se il benessere è aumentato o diminuito senza conoscere </a:t>
            </a:r>
            <a:r>
              <a:rPr lang="it-IT" sz="2000" b="0" dirty="0" smtClean="0">
                <a:solidFill>
                  <a:schemeClr val="tx1"/>
                </a:solidFill>
                <a:effectLst/>
              </a:rPr>
              <a:t>le curve </a:t>
            </a:r>
            <a:r>
              <a:rPr lang="it-IT" sz="2000" b="0" dirty="0" smtClean="0">
                <a:solidFill>
                  <a:schemeClr val="tx1"/>
                </a:solidFill>
                <a:effectLst/>
              </a:rPr>
              <a:t>di indifferenza.</a:t>
            </a:r>
            <a:endParaRPr lang="it-IT" sz="2000" b="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3" grpId="0"/>
    </p:bldLst>
  </p:timing>
</p:sld>
</file>

<file path=ppt/theme/theme1.xml><?xml version="1.0" encoding="utf-8"?>
<a:theme xmlns:a="http://schemas.openxmlformats.org/drawingml/2006/main" name="05-06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3300"/>
      </a:hlink>
      <a:folHlink>
        <a:srgbClr val="CC6600"/>
      </a:folHlink>
    </a:clrScheme>
    <a:fontScheme name="05-06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0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4400" b="1" i="0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0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4400" b="1" i="0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charset="0"/>
          </a:defRPr>
        </a:defPPr>
      </a:lstStyle>
    </a:lnDef>
  </a:objectDefaults>
  <a:extraClrSchemeLst>
    <a:extraClrScheme>
      <a:clrScheme name="05-06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-06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-06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-06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-06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-06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-06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D:\CD\TESTI ECONOMIA\marconi\lezioni\05-06.pot</Template>
  <TotalTime>1378</TotalTime>
  <Words>2115</Words>
  <Application>Microsoft Office PowerPoint</Application>
  <PresentationFormat>Presentazione su schermo (4:3)</PresentationFormat>
  <Paragraphs>394</Paragraphs>
  <Slides>47</Slides>
  <Notes>15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47</vt:i4>
      </vt:variant>
    </vt:vector>
  </HeadingPairs>
  <TitlesOfParts>
    <vt:vector size="51" baseType="lpstr">
      <vt:lpstr>05-06</vt:lpstr>
      <vt:lpstr>Picture</vt:lpstr>
      <vt:lpstr>Microsoft Word Picture</vt:lpstr>
      <vt:lpstr>Equazione</vt:lpstr>
      <vt:lpstr>Dietro alla curva di domanda</vt:lpstr>
      <vt:lpstr>Misurazione Ordinale e curve di indifferenza</vt:lpstr>
      <vt:lpstr>Curva di indifferenza</vt:lpstr>
      <vt:lpstr>Mappa di curve di indifferenza</vt:lpstr>
      <vt:lpstr>Gli assiomi sul comportamento del consumatore</vt:lpstr>
      <vt:lpstr>La convessità</vt:lpstr>
      <vt:lpstr>Funzione indici di Utilità</vt:lpstr>
      <vt:lpstr>Utilità marginale</vt:lpstr>
      <vt:lpstr>Esempio numerico</vt:lpstr>
      <vt:lpstr>Il saggio marginale di sostituzione</vt:lpstr>
      <vt:lpstr>MRS: l’analisi</vt:lpstr>
      <vt:lpstr>MRS: esempio</vt:lpstr>
      <vt:lpstr>Il vincolo di bilancio</vt:lpstr>
      <vt:lpstr>Grafico della retta di bilancio</vt:lpstr>
      <vt:lpstr>Mutamento del reddito</vt:lpstr>
      <vt:lpstr>Mutamento di un prezzo</vt:lpstr>
      <vt:lpstr>Vari casi</vt:lpstr>
      <vt:lpstr>La scelta del consumatore</vt:lpstr>
      <vt:lpstr>Analisi della scelta</vt:lpstr>
      <vt:lpstr>Esempio scelta</vt:lpstr>
      <vt:lpstr>Le soluzioni</vt:lpstr>
      <vt:lpstr>Esempio numerico 2</vt:lpstr>
      <vt:lpstr>Soluzione esempio</vt:lpstr>
      <vt:lpstr>Beni complementari perfetti</vt:lpstr>
      <vt:lpstr>Il grafico</vt:lpstr>
      <vt:lpstr>I beni perfettamente sostituti</vt:lpstr>
      <vt:lpstr>Elasticità della domanda</vt:lpstr>
      <vt:lpstr>Le cause dell’elasticità</vt:lpstr>
      <vt:lpstr>Una definizione più formale</vt:lpstr>
      <vt:lpstr>Il coefficiente di elasticità</vt:lpstr>
      <vt:lpstr>Misura algebrica dell’elasticità della domanda</vt:lpstr>
      <vt:lpstr>Altre elasticità</vt:lpstr>
      <vt:lpstr>Funzione lineare</vt:lpstr>
      <vt:lpstr>La curva di domanda lineare e l’elasticità</vt:lpstr>
      <vt:lpstr>Elasticità incrociata</vt:lpstr>
      <vt:lpstr>Variazione del reddito: beni normali</vt:lpstr>
      <vt:lpstr>Beni inferiori</vt:lpstr>
      <vt:lpstr>Curve di Engel dei beni normali</vt:lpstr>
      <vt:lpstr>Effetto reddito ed effetto sostituzione</vt:lpstr>
      <vt:lpstr>Effetto reddito</vt:lpstr>
      <vt:lpstr>Risultato finale</vt:lpstr>
      <vt:lpstr>Variazione compensative</vt:lpstr>
      <vt:lpstr>Le variazioni compensative in pratica</vt:lpstr>
      <vt:lpstr>La rendita del consumatore</vt:lpstr>
      <vt:lpstr>Il grafico della rendita del consumatore </vt:lpstr>
      <vt:lpstr>Il calcolo geometrico</vt:lpstr>
      <vt:lpstr>Analisi delle scelte</vt:lpstr>
    </vt:vector>
  </TitlesOfParts>
  <Company>UNIVERSITA'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Dietro alla curva di domanda</dc:title>
  <dc:creator>Stefano Perri</dc:creator>
  <cp:lastModifiedBy>Stefano Perri</cp:lastModifiedBy>
  <cp:revision>119</cp:revision>
  <dcterms:created xsi:type="dcterms:W3CDTF">2001-11-12T17:46:42Z</dcterms:created>
  <dcterms:modified xsi:type="dcterms:W3CDTF">2011-12-12T15:56:19Z</dcterms:modified>
</cp:coreProperties>
</file>