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8" r:id="rId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FE7F-114F-438F-B034-61CCA8F5AF72}" type="datetimeFigureOut">
              <a:rPr lang="it-IT" smtClean="0"/>
              <a:t>17/05/2012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2FC2E-82B9-4C67-A43E-B71BE94BE9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5846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FE7F-114F-438F-B034-61CCA8F5AF72}" type="datetimeFigureOut">
              <a:rPr lang="it-IT" smtClean="0"/>
              <a:t>17/05/2012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2FC2E-82B9-4C67-A43E-B71BE94BE9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5572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FE7F-114F-438F-B034-61CCA8F5AF72}" type="datetimeFigureOut">
              <a:rPr lang="it-IT" smtClean="0"/>
              <a:t>17/05/2012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2FC2E-82B9-4C67-A43E-B71BE94BE9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168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FE7F-114F-438F-B034-61CCA8F5AF72}" type="datetimeFigureOut">
              <a:rPr lang="it-IT" smtClean="0"/>
              <a:t>17/05/2012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2FC2E-82B9-4C67-A43E-B71BE94BE9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3111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FE7F-114F-438F-B034-61CCA8F5AF72}" type="datetimeFigureOut">
              <a:rPr lang="it-IT" smtClean="0"/>
              <a:t>17/05/2012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2FC2E-82B9-4C67-A43E-B71BE94BE9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6183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FE7F-114F-438F-B034-61CCA8F5AF72}" type="datetimeFigureOut">
              <a:rPr lang="it-IT" smtClean="0"/>
              <a:t>17/05/2012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2FC2E-82B9-4C67-A43E-B71BE94BE9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8986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FE7F-114F-438F-B034-61CCA8F5AF72}" type="datetimeFigureOut">
              <a:rPr lang="it-IT" smtClean="0"/>
              <a:t>17/05/2012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2FC2E-82B9-4C67-A43E-B71BE94BE9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9882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FE7F-114F-438F-B034-61CCA8F5AF72}" type="datetimeFigureOut">
              <a:rPr lang="it-IT" smtClean="0"/>
              <a:t>17/05/2012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2FC2E-82B9-4C67-A43E-B71BE94BE9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4291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FE7F-114F-438F-B034-61CCA8F5AF72}" type="datetimeFigureOut">
              <a:rPr lang="it-IT" smtClean="0"/>
              <a:t>17/05/2012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2FC2E-82B9-4C67-A43E-B71BE94BE9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850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FE7F-114F-438F-B034-61CCA8F5AF72}" type="datetimeFigureOut">
              <a:rPr lang="it-IT" smtClean="0"/>
              <a:t>17/05/2012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2FC2E-82B9-4C67-A43E-B71BE94BE9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7658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FE7F-114F-438F-B034-61CCA8F5AF72}" type="datetimeFigureOut">
              <a:rPr lang="it-IT" smtClean="0"/>
              <a:t>17/05/2012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2FC2E-82B9-4C67-A43E-B71BE94BE9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5491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5FE7F-114F-438F-B034-61CCA8F5AF72}" type="datetimeFigureOut">
              <a:rPr lang="it-IT" smtClean="0"/>
              <a:t>17/05/2012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2FC2E-82B9-4C67-A43E-B71BE94BE92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61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7504" y="404664"/>
            <a:ext cx="8856984" cy="626469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it-IT" b="1" dirty="0" smtClean="0">
                <a:solidFill>
                  <a:srgbClr val="0070C0"/>
                </a:solidFill>
              </a:rPr>
              <a:t>Domande per </a:t>
            </a:r>
            <a:r>
              <a:rPr lang="it-IT" b="1" dirty="0" smtClean="0">
                <a:solidFill>
                  <a:srgbClr val="0070C0"/>
                </a:solidFill>
              </a:rPr>
              <a:t>l’autovalutazione</a:t>
            </a:r>
          </a:p>
          <a:p>
            <a:pPr marL="0" indent="0">
              <a:buNone/>
            </a:pPr>
            <a:endParaRPr lang="it-IT" b="1" dirty="0" smtClean="0">
              <a:solidFill>
                <a:srgbClr val="0070C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it-IT" dirty="0" smtClean="0">
                <a:solidFill>
                  <a:srgbClr val="0070C0"/>
                </a:solidFill>
              </a:rPr>
              <a:t>Cosa si intende per «esperienza» </a:t>
            </a:r>
            <a:r>
              <a:rPr lang="it-IT" dirty="0" smtClean="0">
                <a:solidFill>
                  <a:srgbClr val="0070C0"/>
                </a:solidFill>
              </a:rPr>
              <a:t>nel pensiero di </a:t>
            </a:r>
            <a:r>
              <a:rPr lang="it-IT" dirty="0" err="1" smtClean="0">
                <a:solidFill>
                  <a:srgbClr val="0070C0"/>
                </a:solidFill>
              </a:rPr>
              <a:t>Dewey</a:t>
            </a:r>
            <a:r>
              <a:rPr lang="it-IT" dirty="0" smtClean="0">
                <a:solidFill>
                  <a:srgbClr val="0070C0"/>
                </a:solidFill>
              </a:rPr>
              <a:t>? E l’arte?</a:t>
            </a:r>
            <a:endParaRPr lang="it-IT" dirty="0" smtClean="0">
              <a:solidFill>
                <a:srgbClr val="0070C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it-IT" dirty="0" smtClean="0">
                <a:solidFill>
                  <a:srgbClr val="0070C0"/>
                </a:solidFill>
              </a:rPr>
              <a:t>Quand’è che c’è un autentico «apprendere dall’esperienza»?</a:t>
            </a:r>
          </a:p>
          <a:p>
            <a:pPr marL="514350" indent="-514350">
              <a:buFont typeface="+mj-lt"/>
              <a:buAutoNum type="arabicPeriod"/>
            </a:pPr>
            <a:r>
              <a:rPr lang="it-IT" dirty="0" smtClean="0">
                <a:solidFill>
                  <a:srgbClr val="0070C0"/>
                </a:solidFill>
              </a:rPr>
              <a:t>Perché il percorso formativo può essere pensato come strettamente intrecciato alla dimensione estetica?</a:t>
            </a:r>
          </a:p>
          <a:p>
            <a:pPr marL="514350" indent="-514350">
              <a:buFont typeface="+mj-lt"/>
              <a:buAutoNum type="arabicPeriod"/>
            </a:pPr>
            <a:r>
              <a:rPr lang="it-IT" dirty="0" smtClean="0">
                <a:solidFill>
                  <a:srgbClr val="0070C0"/>
                </a:solidFill>
              </a:rPr>
              <a:t>Cosa è un sistema dinamico complesso?</a:t>
            </a:r>
          </a:p>
          <a:p>
            <a:pPr marL="514350" indent="-514350">
              <a:buFont typeface="+mj-lt"/>
              <a:buAutoNum type="arabicPeriod"/>
            </a:pPr>
            <a:r>
              <a:rPr lang="it-IT" dirty="0" smtClean="0">
                <a:solidFill>
                  <a:srgbClr val="0070C0"/>
                </a:solidFill>
              </a:rPr>
              <a:t>Perché il tutto è più della somma delle parti? E perché </a:t>
            </a:r>
            <a:r>
              <a:rPr lang="it-IT" dirty="0" err="1" smtClean="0">
                <a:solidFill>
                  <a:srgbClr val="0070C0"/>
                </a:solidFill>
              </a:rPr>
              <a:t>Morin</a:t>
            </a:r>
            <a:r>
              <a:rPr lang="it-IT" dirty="0" smtClean="0">
                <a:solidFill>
                  <a:srgbClr val="0070C0"/>
                </a:solidFill>
              </a:rPr>
              <a:t> aggiunge che il tutto è anche meno della somma delle parti?</a:t>
            </a:r>
          </a:p>
          <a:p>
            <a:pPr marL="514350" indent="-514350">
              <a:buFont typeface="+mj-lt"/>
              <a:buAutoNum type="arabicPeriod"/>
            </a:pPr>
            <a:r>
              <a:rPr lang="it-IT" dirty="0" smtClean="0">
                <a:solidFill>
                  <a:srgbClr val="0070C0"/>
                </a:solidFill>
              </a:rPr>
              <a:t>Perché si parla di «orlo fra ordine e caos»?</a:t>
            </a:r>
          </a:p>
          <a:p>
            <a:pPr marL="514350" indent="-514350">
              <a:buFont typeface="+mj-lt"/>
              <a:buAutoNum type="arabicPeriod"/>
            </a:pPr>
            <a:r>
              <a:rPr lang="it-IT" dirty="0" smtClean="0">
                <a:solidFill>
                  <a:srgbClr val="0070C0"/>
                </a:solidFill>
              </a:rPr>
              <a:t>Come può essere specificato il concetto di «bottom-up</a:t>
            </a:r>
            <a:r>
              <a:rPr lang="it-IT" dirty="0" smtClean="0">
                <a:solidFill>
                  <a:srgbClr val="0070C0"/>
                </a:solidFill>
              </a:rPr>
              <a:t>»? </a:t>
            </a:r>
            <a:r>
              <a:rPr lang="it-IT" dirty="0">
                <a:solidFill>
                  <a:srgbClr val="0070C0"/>
                </a:solidFill>
              </a:rPr>
              <a:t>E</a:t>
            </a:r>
            <a:r>
              <a:rPr lang="it-IT" dirty="0" smtClean="0">
                <a:solidFill>
                  <a:srgbClr val="0070C0"/>
                </a:solidFill>
              </a:rPr>
              <a:t> </a:t>
            </a:r>
            <a:r>
              <a:rPr lang="it-IT" dirty="0" smtClean="0">
                <a:solidFill>
                  <a:srgbClr val="0070C0"/>
                </a:solidFill>
              </a:rPr>
              <a:t>di «qualità emergenti</a:t>
            </a:r>
            <a:r>
              <a:rPr lang="it-IT" dirty="0" smtClean="0">
                <a:solidFill>
                  <a:srgbClr val="0070C0"/>
                </a:solidFill>
              </a:rPr>
              <a:t>»?</a:t>
            </a:r>
          </a:p>
          <a:p>
            <a:pPr marL="514350" indent="-514350">
              <a:buFont typeface="+mj-lt"/>
              <a:buAutoNum type="arabicPeriod"/>
            </a:pPr>
            <a:r>
              <a:rPr lang="it-IT" dirty="0" smtClean="0">
                <a:solidFill>
                  <a:srgbClr val="0070C0"/>
                </a:solidFill>
              </a:rPr>
              <a:t>Perché «more </a:t>
            </a:r>
            <a:r>
              <a:rPr lang="it-IT" dirty="0" err="1" smtClean="0">
                <a:solidFill>
                  <a:srgbClr val="0070C0"/>
                </a:solidFill>
              </a:rPr>
              <a:t>is</a:t>
            </a:r>
            <a:r>
              <a:rPr lang="it-IT" dirty="0" smtClean="0">
                <a:solidFill>
                  <a:srgbClr val="0070C0"/>
                </a:solidFill>
              </a:rPr>
              <a:t> </a:t>
            </a:r>
            <a:r>
              <a:rPr lang="it-IT" dirty="0" err="1" smtClean="0">
                <a:solidFill>
                  <a:srgbClr val="0070C0"/>
                </a:solidFill>
              </a:rPr>
              <a:t>different</a:t>
            </a:r>
            <a:r>
              <a:rPr lang="it-IT" dirty="0" smtClean="0">
                <a:solidFill>
                  <a:srgbClr val="0070C0"/>
                </a:solidFill>
              </a:rPr>
              <a:t>» (P. Anderson)?</a:t>
            </a:r>
            <a:endParaRPr lang="it-IT" dirty="0" smtClean="0">
              <a:solidFill>
                <a:srgbClr val="0070C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it-IT" dirty="0" smtClean="0">
                <a:solidFill>
                  <a:srgbClr val="0070C0"/>
                </a:solidFill>
              </a:rPr>
              <a:t>Perché nel processo formativo è importante la dimensione emotiva e non solo quella cognitiva?</a:t>
            </a:r>
          </a:p>
          <a:p>
            <a:pPr marL="514350" indent="-514350">
              <a:buFont typeface="+mj-lt"/>
              <a:buAutoNum type="arabicPeriod"/>
            </a:pPr>
            <a:r>
              <a:rPr lang="it-IT" dirty="0" smtClean="0">
                <a:solidFill>
                  <a:srgbClr val="0070C0"/>
                </a:solidFill>
              </a:rPr>
              <a:t>Perché la formazione dura tutta una vita?</a:t>
            </a:r>
          </a:p>
        </p:txBody>
      </p:sp>
    </p:spTree>
    <p:extLst>
      <p:ext uri="{BB962C8B-B14F-4D97-AF65-F5344CB8AC3E}">
        <p14:creationId xmlns:p14="http://schemas.microsoft.com/office/powerpoint/2010/main" val="333015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496" y="188640"/>
            <a:ext cx="9036496" cy="6480720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 startAt="11"/>
            </a:pPr>
            <a:r>
              <a:rPr lang="it-IT" sz="3800" dirty="0">
                <a:solidFill>
                  <a:srgbClr val="0070C0"/>
                </a:solidFill>
              </a:rPr>
              <a:t>Cosa si intende dicendo che i sistemi dinamici sono </a:t>
            </a:r>
            <a:r>
              <a:rPr lang="it-IT" sz="3800" dirty="0" smtClean="0">
                <a:solidFill>
                  <a:srgbClr val="0070C0"/>
                </a:solidFill>
              </a:rPr>
              <a:t>auto-eco-organizzati</a:t>
            </a:r>
            <a:r>
              <a:rPr lang="it-IT" sz="3800" dirty="0">
                <a:solidFill>
                  <a:srgbClr val="0070C0"/>
                </a:solidFill>
              </a:rPr>
              <a:t>?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it-IT" sz="3800" dirty="0">
                <a:solidFill>
                  <a:srgbClr val="0070C0"/>
                </a:solidFill>
              </a:rPr>
              <a:t>Perché le teorie della complessità hanno messo in luce l’importanza delle dinamiche competitive/cooperative</a:t>
            </a:r>
            <a:r>
              <a:rPr lang="it-IT" sz="3800" dirty="0" smtClean="0">
                <a:solidFill>
                  <a:srgbClr val="0070C0"/>
                </a:solidFill>
              </a:rPr>
              <a:t>?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it-IT" sz="3800" dirty="0">
                <a:solidFill>
                  <a:srgbClr val="0070C0"/>
                </a:solidFill>
              </a:rPr>
              <a:t>Cosa vuol dire che l’uomo è un essere biologicamente incompleto? E che «la natura è la seconda natura dell’uomo»? E perché non esiste una «mente nuda» senza cultura?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it-IT" sz="3800" dirty="0">
                <a:solidFill>
                  <a:srgbClr val="0070C0"/>
                </a:solidFill>
              </a:rPr>
              <a:t>Perché </a:t>
            </a:r>
            <a:r>
              <a:rPr lang="it-IT" sz="3800" dirty="0" err="1">
                <a:solidFill>
                  <a:srgbClr val="0070C0"/>
                </a:solidFill>
              </a:rPr>
              <a:t>Winnicott</a:t>
            </a:r>
            <a:r>
              <a:rPr lang="it-IT" sz="3800" dirty="0">
                <a:solidFill>
                  <a:srgbClr val="0070C0"/>
                </a:solidFill>
              </a:rPr>
              <a:t> insiste sulla creatività?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it-IT" sz="3800" dirty="0">
                <a:solidFill>
                  <a:srgbClr val="0070C0"/>
                </a:solidFill>
              </a:rPr>
              <a:t>Perché la pedagogia è interessata a mettere a fuoco la libertà/spontaneità del soggetto-persona</a:t>
            </a:r>
            <a:r>
              <a:rPr lang="it-IT" sz="3800" dirty="0" smtClean="0">
                <a:solidFill>
                  <a:srgbClr val="0070C0"/>
                </a:solidFill>
              </a:rPr>
              <a:t>? Cos’è l’</a:t>
            </a:r>
            <a:r>
              <a:rPr lang="it-IT" sz="3800" i="1" dirty="0" smtClean="0">
                <a:solidFill>
                  <a:srgbClr val="0070C0"/>
                </a:solidFill>
              </a:rPr>
              <a:t>agency</a:t>
            </a:r>
            <a:r>
              <a:rPr lang="it-IT" sz="3800" dirty="0" smtClean="0">
                <a:solidFill>
                  <a:srgbClr val="0070C0"/>
                </a:solidFill>
              </a:rPr>
              <a:t>?</a:t>
            </a:r>
            <a:endParaRPr lang="it-IT" sz="3800" dirty="0" smtClean="0">
              <a:solidFill>
                <a:srgbClr val="0070C0"/>
              </a:solidFill>
            </a:endParaRPr>
          </a:p>
          <a:p>
            <a:pPr marL="514350" indent="-514350">
              <a:buFont typeface="+mj-lt"/>
              <a:buAutoNum type="arabicPeriod" startAt="11"/>
            </a:pPr>
            <a:r>
              <a:rPr lang="it-IT" sz="3800" dirty="0" smtClean="0">
                <a:solidFill>
                  <a:srgbClr val="0070C0"/>
                </a:solidFill>
              </a:rPr>
              <a:t>Cosa significa, nelle teorie della complessità, «non-lineare»? E «effetto farfalla»? E «imprevedibilità»? Come </a:t>
            </a:r>
            <a:r>
              <a:rPr lang="it-IT" sz="3800" dirty="0" smtClean="0">
                <a:solidFill>
                  <a:srgbClr val="0070C0"/>
                </a:solidFill>
              </a:rPr>
              <a:t>è possibile </a:t>
            </a:r>
            <a:r>
              <a:rPr lang="it-IT" sz="3800" dirty="0" smtClean="0">
                <a:solidFill>
                  <a:srgbClr val="0070C0"/>
                </a:solidFill>
              </a:rPr>
              <a:t>effettuare previsioni se i sistemi hanno porzioni ineliminabili di aleatorietà?</a:t>
            </a:r>
            <a:endParaRPr lang="it-IT" sz="3800" dirty="0">
              <a:solidFill>
                <a:srgbClr val="0070C0"/>
              </a:solidFill>
            </a:endParaRPr>
          </a:p>
          <a:p>
            <a:pPr marL="514350" indent="-514350">
              <a:buFont typeface="+mj-lt"/>
              <a:buAutoNum type="arabicPeriod" startAt="11"/>
            </a:pPr>
            <a:r>
              <a:rPr lang="it-IT" sz="3800" dirty="0" smtClean="0">
                <a:solidFill>
                  <a:srgbClr val="0070C0"/>
                </a:solidFill>
              </a:rPr>
              <a:t>Perché le teorie della complessità non sono un «olismo» ma, piuttosto, un «</a:t>
            </a:r>
            <a:r>
              <a:rPr lang="it-IT" sz="3800" dirty="0" err="1" smtClean="0">
                <a:solidFill>
                  <a:srgbClr val="0070C0"/>
                </a:solidFill>
              </a:rPr>
              <a:t>relazionalismo</a:t>
            </a:r>
            <a:r>
              <a:rPr lang="it-IT" sz="3800" dirty="0" smtClean="0">
                <a:solidFill>
                  <a:srgbClr val="0070C0"/>
                </a:solidFill>
              </a:rPr>
              <a:t>»?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it-IT" sz="3800" dirty="0" smtClean="0">
                <a:solidFill>
                  <a:srgbClr val="0070C0"/>
                </a:solidFill>
              </a:rPr>
              <a:t>Cosa vuol dire, per </a:t>
            </a:r>
            <a:r>
              <a:rPr lang="it-IT" sz="3800" dirty="0" err="1" smtClean="0">
                <a:solidFill>
                  <a:srgbClr val="0070C0"/>
                </a:solidFill>
              </a:rPr>
              <a:t>Bion</a:t>
            </a:r>
            <a:r>
              <a:rPr lang="it-IT" sz="3800" dirty="0" smtClean="0">
                <a:solidFill>
                  <a:srgbClr val="0070C0"/>
                </a:solidFill>
              </a:rPr>
              <a:t>, «cambiamento catastrofico»?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it-IT" sz="3800" dirty="0" smtClean="0">
                <a:solidFill>
                  <a:srgbClr val="0070C0"/>
                </a:solidFill>
              </a:rPr>
              <a:t>Quand’è che per Whitehead il pensiero razionale e le astrazioni diventano sterili?</a:t>
            </a:r>
          </a:p>
          <a:p>
            <a:pPr marL="514350" indent="-514350">
              <a:buFont typeface="+mj-lt"/>
              <a:buAutoNum type="arabicPeriod" startAt="11"/>
            </a:pPr>
            <a:r>
              <a:rPr lang="it-IT" sz="3800" dirty="0" smtClean="0">
                <a:solidFill>
                  <a:srgbClr val="0070C0"/>
                </a:solidFill>
              </a:rPr>
              <a:t>Cos’è il percorso di individuazione per </a:t>
            </a:r>
            <a:r>
              <a:rPr lang="it-IT" sz="3800" dirty="0" err="1" smtClean="0">
                <a:solidFill>
                  <a:srgbClr val="0070C0"/>
                </a:solidFill>
              </a:rPr>
              <a:t>Jung</a:t>
            </a:r>
            <a:r>
              <a:rPr lang="it-IT" sz="3800" dirty="0" smtClean="0">
                <a:solidFill>
                  <a:srgbClr val="0070C0"/>
                </a:solidFill>
              </a:rPr>
              <a:t>?</a:t>
            </a:r>
            <a:endParaRPr lang="it-IT" sz="3800" dirty="0">
              <a:solidFill>
                <a:srgbClr val="0070C0"/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7559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</TotalTime>
  <Words>301</Words>
  <Application>Microsoft Office PowerPoint</Application>
  <PresentationFormat>Presentazione su schermo (4:3)</PresentationFormat>
  <Paragraphs>22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3" baseType="lpstr">
      <vt:lpstr>Tema di Office</vt:lpstr>
      <vt:lpstr>Presentazione standard di PowerPoint</vt:lpstr>
      <vt:lpstr>Presentazione standard di PowerPoint</vt:lpstr>
    </vt:vector>
  </TitlesOfParts>
  <Company>unimc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Stefano Polenta</dc:creator>
  <cp:lastModifiedBy>Stefano Polenta</cp:lastModifiedBy>
  <cp:revision>41</cp:revision>
  <dcterms:created xsi:type="dcterms:W3CDTF">2012-05-14T16:28:02Z</dcterms:created>
  <dcterms:modified xsi:type="dcterms:W3CDTF">2012-05-17T20:09:04Z</dcterms:modified>
</cp:coreProperties>
</file>