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handoutMasterIdLst>
    <p:handoutMasterId r:id="rId93"/>
  </p:handoutMasterIdLst>
  <p:sldIdLst>
    <p:sldId id="256" r:id="rId2"/>
    <p:sldId id="259" r:id="rId3"/>
    <p:sldId id="257" r:id="rId4"/>
    <p:sldId id="338" r:id="rId5"/>
    <p:sldId id="387" r:id="rId6"/>
    <p:sldId id="290" r:id="rId7"/>
    <p:sldId id="327" r:id="rId8"/>
    <p:sldId id="294" r:id="rId9"/>
    <p:sldId id="339" r:id="rId10"/>
    <p:sldId id="313" r:id="rId11"/>
    <p:sldId id="378" r:id="rId12"/>
    <p:sldId id="284" r:id="rId13"/>
    <p:sldId id="292" r:id="rId14"/>
    <p:sldId id="388" r:id="rId15"/>
    <p:sldId id="268" r:id="rId16"/>
    <p:sldId id="303" r:id="rId17"/>
    <p:sldId id="304" r:id="rId18"/>
    <p:sldId id="305" r:id="rId19"/>
    <p:sldId id="379" r:id="rId20"/>
    <p:sldId id="295" r:id="rId21"/>
    <p:sldId id="322" r:id="rId22"/>
    <p:sldId id="342" r:id="rId23"/>
    <p:sldId id="279" r:id="rId24"/>
    <p:sldId id="357" r:id="rId25"/>
    <p:sldId id="307" r:id="rId26"/>
    <p:sldId id="314" r:id="rId27"/>
    <p:sldId id="349" r:id="rId28"/>
    <p:sldId id="352" r:id="rId29"/>
    <p:sldId id="358" r:id="rId30"/>
    <p:sldId id="281" r:id="rId31"/>
    <p:sldId id="315" r:id="rId32"/>
    <p:sldId id="324" r:id="rId33"/>
    <p:sldId id="278" r:id="rId34"/>
    <p:sldId id="347" r:id="rId35"/>
    <p:sldId id="348" r:id="rId36"/>
    <p:sldId id="343" r:id="rId37"/>
    <p:sldId id="336" r:id="rId38"/>
    <p:sldId id="344" r:id="rId39"/>
    <p:sldId id="354" r:id="rId40"/>
    <p:sldId id="356" r:id="rId41"/>
    <p:sldId id="355" r:id="rId42"/>
    <p:sldId id="345" r:id="rId43"/>
    <p:sldId id="372" r:id="rId44"/>
    <p:sldId id="373" r:id="rId45"/>
    <p:sldId id="374" r:id="rId46"/>
    <p:sldId id="273" r:id="rId47"/>
    <p:sldId id="274" r:id="rId48"/>
    <p:sldId id="297" r:id="rId49"/>
    <p:sldId id="375" r:id="rId50"/>
    <p:sldId id="382" r:id="rId51"/>
    <p:sldId id="383" r:id="rId52"/>
    <p:sldId id="384" r:id="rId53"/>
    <p:sldId id="363" r:id="rId54"/>
    <p:sldId id="364" r:id="rId55"/>
    <p:sldId id="366" r:id="rId56"/>
    <p:sldId id="367" r:id="rId57"/>
    <p:sldId id="368" r:id="rId58"/>
    <p:sldId id="369" r:id="rId59"/>
    <p:sldId id="302" r:id="rId60"/>
    <p:sldId id="350" r:id="rId61"/>
    <p:sldId id="316" r:id="rId62"/>
    <p:sldId id="276" r:id="rId63"/>
    <p:sldId id="286" r:id="rId64"/>
    <p:sldId id="287" r:id="rId65"/>
    <p:sldId id="289" r:id="rId66"/>
    <p:sldId id="317" r:id="rId67"/>
    <p:sldId id="370" r:id="rId68"/>
    <p:sldId id="308" r:id="rId69"/>
    <p:sldId id="310" r:id="rId70"/>
    <p:sldId id="353" r:id="rId71"/>
    <p:sldId id="311" r:id="rId72"/>
    <p:sldId id="312" r:id="rId73"/>
    <p:sldId id="318" r:id="rId74"/>
    <p:sldId id="335" r:id="rId75"/>
    <p:sldId id="386" r:id="rId76"/>
    <p:sldId id="320" r:id="rId77"/>
    <p:sldId id="319" r:id="rId78"/>
    <p:sldId id="326" r:id="rId79"/>
    <p:sldId id="329" r:id="rId80"/>
    <p:sldId id="331" r:id="rId81"/>
    <p:sldId id="385" r:id="rId82"/>
    <p:sldId id="332" r:id="rId83"/>
    <p:sldId id="380" r:id="rId84"/>
    <p:sldId id="333" r:id="rId85"/>
    <p:sldId id="334" r:id="rId86"/>
    <p:sldId id="337" r:id="rId87"/>
    <p:sldId id="328" r:id="rId88"/>
    <p:sldId id="330" r:id="rId89"/>
    <p:sldId id="371" r:id="rId90"/>
    <p:sldId id="377" r:id="rId91"/>
  </p:sldIdLst>
  <p:sldSz cx="9144000" cy="6858000" type="screen4x3"/>
  <p:notesSz cx="9710738" cy="688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829" autoAdjust="0"/>
  </p:normalViewPr>
  <p:slideViewPr>
    <p:cSldViewPr>
      <p:cViewPr varScale="1">
        <p:scale>
          <a:sx n="67" d="100"/>
          <a:sy n="67" d="100"/>
        </p:scale>
        <p:origin x="-147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4207986" cy="344091"/>
          </a:xfrm>
          <a:prstGeom prst="rect">
            <a:avLst/>
          </a:prstGeom>
        </p:spPr>
        <p:txBody>
          <a:bodyPr vert="horz" lIns="94814" tIns="47407" rIns="94814" bIns="47407" rtlCol="0"/>
          <a:lstStyle>
            <a:lvl1pPr algn="l">
              <a:defRPr sz="1200"/>
            </a:lvl1pPr>
          </a:lstStyle>
          <a:p>
            <a:endParaRPr lang="it-IT"/>
          </a:p>
        </p:txBody>
      </p:sp>
      <p:sp>
        <p:nvSpPr>
          <p:cNvPr id="3" name="Segnaposto data 2"/>
          <p:cNvSpPr>
            <a:spLocks noGrp="1"/>
          </p:cNvSpPr>
          <p:nvPr>
            <p:ph type="dt" sz="quarter" idx="1"/>
          </p:nvPr>
        </p:nvSpPr>
        <p:spPr>
          <a:xfrm>
            <a:off x="5500505" y="0"/>
            <a:ext cx="4207986" cy="344091"/>
          </a:xfrm>
          <a:prstGeom prst="rect">
            <a:avLst/>
          </a:prstGeom>
        </p:spPr>
        <p:txBody>
          <a:bodyPr vert="horz" lIns="94814" tIns="47407" rIns="94814" bIns="47407" rtlCol="0"/>
          <a:lstStyle>
            <a:lvl1pPr algn="r">
              <a:defRPr sz="1200"/>
            </a:lvl1pPr>
          </a:lstStyle>
          <a:p>
            <a:fld id="{BBDF35A8-3759-4548-9BAF-61ACBD5C06B9}" type="datetimeFigureOut">
              <a:rPr lang="it-IT" smtClean="0"/>
              <a:t>13/05/2013</a:t>
            </a:fld>
            <a:endParaRPr lang="it-IT"/>
          </a:p>
        </p:txBody>
      </p:sp>
      <p:sp>
        <p:nvSpPr>
          <p:cNvPr id="4" name="Segnaposto piè di pagina 3"/>
          <p:cNvSpPr>
            <a:spLocks noGrp="1"/>
          </p:cNvSpPr>
          <p:nvPr>
            <p:ph type="ftr" sz="quarter" idx="2"/>
          </p:nvPr>
        </p:nvSpPr>
        <p:spPr>
          <a:xfrm>
            <a:off x="0" y="6536528"/>
            <a:ext cx="4207986" cy="344091"/>
          </a:xfrm>
          <a:prstGeom prst="rect">
            <a:avLst/>
          </a:prstGeom>
        </p:spPr>
        <p:txBody>
          <a:bodyPr vert="horz" lIns="94814" tIns="47407" rIns="94814" bIns="47407" rtlCol="0" anchor="b"/>
          <a:lstStyle>
            <a:lvl1pPr algn="l">
              <a:defRPr sz="1200"/>
            </a:lvl1pPr>
          </a:lstStyle>
          <a:p>
            <a:endParaRPr lang="it-IT"/>
          </a:p>
        </p:txBody>
      </p:sp>
      <p:sp>
        <p:nvSpPr>
          <p:cNvPr id="5" name="Segnaposto numero diapositiva 4"/>
          <p:cNvSpPr>
            <a:spLocks noGrp="1"/>
          </p:cNvSpPr>
          <p:nvPr>
            <p:ph type="sldNum" sz="quarter" idx="3"/>
          </p:nvPr>
        </p:nvSpPr>
        <p:spPr>
          <a:xfrm>
            <a:off x="5500505" y="6536528"/>
            <a:ext cx="4207986" cy="344091"/>
          </a:xfrm>
          <a:prstGeom prst="rect">
            <a:avLst/>
          </a:prstGeom>
        </p:spPr>
        <p:txBody>
          <a:bodyPr vert="horz" lIns="94814" tIns="47407" rIns="94814" bIns="47407" rtlCol="0" anchor="b"/>
          <a:lstStyle>
            <a:lvl1pPr algn="r">
              <a:defRPr sz="1200"/>
            </a:lvl1pPr>
          </a:lstStyle>
          <a:p>
            <a:fld id="{DE0DEFFB-8FC0-4AB3-B35A-83A262413DA0}" type="slidenum">
              <a:rPr lang="it-IT" smtClean="0"/>
              <a:t>‹N›</a:t>
            </a:fld>
            <a:endParaRPr lang="it-IT"/>
          </a:p>
        </p:txBody>
      </p:sp>
    </p:spTree>
    <p:extLst>
      <p:ext uri="{BB962C8B-B14F-4D97-AF65-F5344CB8AC3E}">
        <p14:creationId xmlns:p14="http://schemas.microsoft.com/office/powerpoint/2010/main" val="1300581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4207986" cy="344091"/>
          </a:xfrm>
          <a:prstGeom prst="rect">
            <a:avLst/>
          </a:prstGeom>
        </p:spPr>
        <p:txBody>
          <a:bodyPr vert="horz" lIns="94814" tIns="47407" rIns="94814" bIns="47407" rtlCol="0"/>
          <a:lstStyle>
            <a:lvl1pPr algn="l">
              <a:defRPr sz="1200"/>
            </a:lvl1pPr>
          </a:lstStyle>
          <a:p>
            <a:endParaRPr lang="it-IT"/>
          </a:p>
        </p:txBody>
      </p:sp>
      <p:sp>
        <p:nvSpPr>
          <p:cNvPr id="3" name="Segnaposto data 2"/>
          <p:cNvSpPr>
            <a:spLocks noGrp="1"/>
          </p:cNvSpPr>
          <p:nvPr>
            <p:ph type="dt" idx="1"/>
          </p:nvPr>
        </p:nvSpPr>
        <p:spPr>
          <a:xfrm>
            <a:off x="5501066" y="0"/>
            <a:ext cx="4207986" cy="344091"/>
          </a:xfrm>
          <a:prstGeom prst="rect">
            <a:avLst/>
          </a:prstGeom>
        </p:spPr>
        <p:txBody>
          <a:bodyPr vert="horz" lIns="94814" tIns="47407" rIns="94814" bIns="47407" rtlCol="0"/>
          <a:lstStyle>
            <a:lvl1pPr algn="r">
              <a:defRPr sz="1200"/>
            </a:lvl1pPr>
          </a:lstStyle>
          <a:p>
            <a:fld id="{FB45E615-60F3-4DF4-BF72-2AC0EDCADFB5}" type="datetimeFigureOut">
              <a:rPr lang="it-IT" smtClean="0"/>
              <a:t>13/05/2013</a:t>
            </a:fld>
            <a:endParaRPr lang="it-IT"/>
          </a:p>
        </p:txBody>
      </p:sp>
      <p:sp>
        <p:nvSpPr>
          <p:cNvPr id="4" name="Segnaposto immagine diapositiva 3"/>
          <p:cNvSpPr>
            <a:spLocks noGrp="1" noRot="1" noChangeAspect="1"/>
          </p:cNvSpPr>
          <p:nvPr>
            <p:ph type="sldImg" idx="2"/>
          </p:nvPr>
        </p:nvSpPr>
        <p:spPr>
          <a:xfrm>
            <a:off x="3133725" y="515938"/>
            <a:ext cx="3443288" cy="2581275"/>
          </a:xfrm>
          <a:prstGeom prst="rect">
            <a:avLst/>
          </a:prstGeom>
          <a:noFill/>
          <a:ln w="12700">
            <a:solidFill>
              <a:prstClr val="black"/>
            </a:solidFill>
          </a:ln>
        </p:spPr>
        <p:txBody>
          <a:bodyPr vert="horz" lIns="94814" tIns="47407" rIns="94814" bIns="47407" rtlCol="0" anchor="ctr"/>
          <a:lstStyle/>
          <a:p>
            <a:endParaRPr lang="it-IT"/>
          </a:p>
        </p:txBody>
      </p:sp>
      <p:sp>
        <p:nvSpPr>
          <p:cNvPr id="5" name="Segnaposto note 4"/>
          <p:cNvSpPr>
            <a:spLocks noGrp="1"/>
          </p:cNvSpPr>
          <p:nvPr>
            <p:ph type="body" sz="quarter" idx="3"/>
          </p:nvPr>
        </p:nvSpPr>
        <p:spPr>
          <a:xfrm>
            <a:off x="971074" y="3268861"/>
            <a:ext cx="7768590" cy="3096816"/>
          </a:xfrm>
          <a:prstGeom prst="rect">
            <a:avLst/>
          </a:prstGeom>
        </p:spPr>
        <p:txBody>
          <a:bodyPr vert="horz" lIns="94814" tIns="47407" rIns="94814" bIns="47407"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6536130"/>
            <a:ext cx="4207986" cy="344091"/>
          </a:xfrm>
          <a:prstGeom prst="rect">
            <a:avLst/>
          </a:prstGeom>
        </p:spPr>
        <p:txBody>
          <a:bodyPr vert="horz" lIns="94814" tIns="47407" rIns="94814" bIns="47407" rtlCol="0" anchor="b"/>
          <a:lstStyle>
            <a:lvl1pPr algn="l">
              <a:defRPr sz="1200"/>
            </a:lvl1pPr>
          </a:lstStyle>
          <a:p>
            <a:endParaRPr lang="it-IT"/>
          </a:p>
        </p:txBody>
      </p:sp>
      <p:sp>
        <p:nvSpPr>
          <p:cNvPr id="7" name="Segnaposto numero diapositiva 6"/>
          <p:cNvSpPr>
            <a:spLocks noGrp="1"/>
          </p:cNvSpPr>
          <p:nvPr>
            <p:ph type="sldNum" sz="quarter" idx="5"/>
          </p:nvPr>
        </p:nvSpPr>
        <p:spPr>
          <a:xfrm>
            <a:off x="5501066" y="6536130"/>
            <a:ext cx="4207986" cy="344091"/>
          </a:xfrm>
          <a:prstGeom prst="rect">
            <a:avLst/>
          </a:prstGeom>
        </p:spPr>
        <p:txBody>
          <a:bodyPr vert="horz" lIns="94814" tIns="47407" rIns="94814" bIns="47407" rtlCol="0" anchor="b"/>
          <a:lstStyle>
            <a:lvl1pPr algn="r">
              <a:defRPr sz="1200"/>
            </a:lvl1pPr>
          </a:lstStyle>
          <a:p>
            <a:fld id="{1BE69141-56C9-4C3C-BD5B-5D2923774BFF}" type="slidenum">
              <a:rPr lang="it-IT" smtClean="0"/>
              <a:t>‹N›</a:t>
            </a:fld>
            <a:endParaRPr lang="it-IT"/>
          </a:p>
        </p:txBody>
      </p:sp>
    </p:spTree>
    <p:extLst>
      <p:ext uri="{BB962C8B-B14F-4D97-AF65-F5344CB8AC3E}">
        <p14:creationId xmlns:p14="http://schemas.microsoft.com/office/powerpoint/2010/main" val="3678585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1BE69141-56C9-4C3C-BD5B-5D2923774BFF}" type="slidenum">
              <a:rPr lang="it-IT" smtClean="0"/>
              <a:t>87</a:t>
            </a:fld>
            <a:endParaRPr lang="it-IT"/>
          </a:p>
        </p:txBody>
      </p:sp>
    </p:spTree>
    <p:extLst>
      <p:ext uri="{BB962C8B-B14F-4D97-AF65-F5344CB8AC3E}">
        <p14:creationId xmlns:p14="http://schemas.microsoft.com/office/powerpoint/2010/main" val="2046147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1D7EB78C-4CB8-4071-88E0-C4E20C74C343}" type="datetimeFigureOut">
              <a:rPr lang="it-IT" smtClean="0"/>
              <a:t>13/05/2013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222764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D7EB78C-4CB8-4071-88E0-C4E20C74C343}" type="datetimeFigureOut">
              <a:rPr lang="it-IT" smtClean="0"/>
              <a:t>13/05/2013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111937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1D7EB78C-4CB8-4071-88E0-C4E20C74C343}" type="datetimeFigureOut">
              <a:rPr lang="it-IT" smtClean="0"/>
              <a:t>13/05/2013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150419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1D7EB78C-4CB8-4071-88E0-C4E20C74C343}" type="datetimeFigureOut">
              <a:rPr lang="it-IT" smtClean="0"/>
              <a:t>13/05/2013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3781851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1D7EB78C-4CB8-4071-88E0-C4E20C74C343}" type="datetimeFigureOut">
              <a:rPr lang="it-IT" smtClean="0"/>
              <a:t>13/05/2013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31534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1D7EB78C-4CB8-4071-88E0-C4E20C74C343}" type="datetimeFigureOut">
              <a:rPr lang="it-IT" smtClean="0"/>
              <a:t>13/05/2013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2787023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D7EB78C-4CB8-4071-88E0-C4E20C74C343}" type="datetimeFigureOut">
              <a:rPr lang="it-IT" smtClean="0"/>
              <a:t>13/05/2013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96512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D7EB78C-4CB8-4071-88E0-C4E20C74C343}" type="datetimeFigureOut">
              <a:rPr lang="it-IT" smtClean="0"/>
              <a:t>13/05/2013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376251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D7EB78C-4CB8-4071-88E0-C4E20C74C343}" type="datetimeFigureOut">
              <a:rPr lang="it-IT" smtClean="0"/>
              <a:t>13/05/2013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3230623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D7EB78C-4CB8-4071-88E0-C4E20C74C343}" type="datetimeFigureOut">
              <a:rPr lang="it-IT" smtClean="0"/>
              <a:t>13/05/2013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1337329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D7EB78C-4CB8-4071-88E0-C4E20C74C343}" type="datetimeFigureOut">
              <a:rPr lang="it-IT" smtClean="0"/>
              <a:t>13/05/2013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BD854-E2E3-4040-B11C-BDFE7613F9B7}" type="slidenum">
              <a:rPr lang="it-IT" smtClean="0"/>
              <a:t>‹N›</a:t>
            </a:fld>
            <a:endParaRPr lang="it-IT"/>
          </a:p>
        </p:txBody>
      </p:sp>
    </p:spTree>
    <p:extLst>
      <p:ext uri="{BB962C8B-B14F-4D97-AF65-F5344CB8AC3E}">
        <p14:creationId xmlns:p14="http://schemas.microsoft.com/office/powerpoint/2010/main" val="2862209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EB78C-4CB8-4071-88E0-C4E20C74C343}" type="datetimeFigureOut">
              <a:rPr lang="it-IT" smtClean="0"/>
              <a:t>13/05/2013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BD854-E2E3-4040-B11C-BDFE7613F9B7}" type="slidenum">
              <a:rPr lang="it-IT" smtClean="0"/>
              <a:t>‹N›</a:t>
            </a:fld>
            <a:endParaRPr lang="it-IT"/>
          </a:p>
        </p:txBody>
      </p:sp>
    </p:spTree>
    <p:extLst>
      <p:ext uri="{BB962C8B-B14F-4D97-AF65-F5344CB8AC3E}">
        <p14:creationId xmlns:p14="http://schemas.microsoft.com/office/powerpoint/2010/main" val="1056631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Adolescenza</a:t>
            </a:r>
            <a:endParaRPr lang="it-IT" dirty="0"/>
          </a:p>
        </p:txBody>
      </p:sp>
      <p:sp>
        <p:nvSpPr>
          <p:cNvPr id="3" name="Sottotitolo 2"/>
          <p:cNvSpPr>
            <a:spLocks noGrp="1"/>
          </p:cNvSpPr>
          <p:nvPr>
            <p:ph type="subTitle" idx="1"/>
          </p:nvPr>
        </p:nvSpPr>
        <p:spPr/>
        <p:txBody>
          <a:bodyPr/>
          <a:lstStyle/>
          <a:p>
            <a:r>
              <a:rPr lang="it-IT" dirty="0" smtClean="0">
                <a:solidFill>
                  <a:schemeClr val="tx1"/>
                </a:solidFill>
              </a:rPr>
              <a:t>L’età di mezzo </a:t>
            </a:r>
          </a:p>
          <a:p>
            <a:r>
              <a:rPr lang="it-IT" dirty="0" smtClean="0">
                <a:solidFill>
                  <a:schemeClr val="tx1"/>
                </a:solidFill>
              </a:rPr>
              <a:t>fra progetto e dispersione</a:t>
            </a:r>
            <a:endParaRPr lang="it-IT" dirty="0">
              <a:solidFill>
                <a:schemeClr val="tx1"/>
              </a:solidFill>
            </a:endParaRPr>
          </a:p>
        </p:txBody>
      </p:sp>
    </p:spTree>
    <p:extLst>
      <p:ext uri="{BB962C8B-B14F-4D97-AF65-F5344CB8AC3E}">
        <p14:creationId xmlns:p14="http://schemas.microsoft.com/office/powerpoint/2010/main" val="35573500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692696"/>
            <a:ext cx="8712968" cy="5760640"/>
          </a:xfrm>
        </p:spPr>
        <p:txBody>
          <a:bodyPr>
            <a:normAutofit fontScale="85000" lnSpcReduction="10000"/>
          </a:bodyPr>
          <a:lstStyle/>
          <a:p>
            <a:r>
              <a:rPr lang="it-IT" sz="3800" b="1" dirty="0" smtClean="0"/>
              <a:t>Fasi dell’Adolescenza</a:t>
            </a:r>
          </a:p>
          <a:p>
            <a:pPr lvl="1"/>
            <a:r>
              <a:rPr lang="it-IT" sz="3300" dirty="0" smtClean="0"/>
              <a:t>10/12 ↔ 14 anni: prima adolescenza o pubertà*</a:t>
            </a:r>
          </a:p>
          <a:p>
            <a:pPr lvl="1"/>
            <a:r>
              <a:rPr lang="it-IT" sz="3300" dirty="0" smtClean="0"/>
              <a:t>15 ↔ 17 anni: media adolescenza</a:t>
            </a:r>
          </a:p>
          <a:p>
            <a:pPr lvl="1"/>
            <a:r>
              <a:rPr lang="it-IT" sz="3300" dirty="0" smtClean="0"/>
              <a:t>18 ↔ 20: tarda adolescenza</a:t>
            </a:r>
          </a:p>
          <a:p>
            <a:pPr lvl="1"/>
            <a:r>
              <a:rPr lang="it-IT" sz="3300" dirty="0" smtClean="0"/>
              <a:t>21 ↔ 24: post-adolescenza</a:t>
            </a:r>
          </a:p>
          <a:p>
            <a:pPr lvl="1"/>
            <a:r>
              <a:rPr lang="it-IT" sz="3300" dirty="0" smtClean="0"/>
              <a:t>20…: adolescenza lunga (o «gioventù»): a stabilire la «fine» dell’adolescenza sono anche le circostanze sociali e gli «impegni di realtà» che l’adolescente si assume.</a:t>
            </a:r>
          </a:p>
          <a:p>
            <a:pPr marL="457200" lvl="1" indent="0">
              <a:buNone/>
            </a:pPr>
            <a:endParaRPr lang="it-IT" dirty="0" smtClean="0"/>
          </a:p>
          <a:p>
            <a:pPr marL="0" indent="0">
              <a:buNone/>
            </a:pPr>
            <a:r>
              <a:rPr lang="it-IT" sz="2500" dirty="0" smtClean="0"/>
              <a:t>*</a:t>
            </a:r>
            <a:r>
              <a:rPr lang="it-IT" sz="2500" b="1" dirty="0" smtClean="0"/>
              <a:t>Pubertà</a:t>
            </a:r>
            <a:r>
              <a:rPr lang="it-IT" sz="2500" dirty="0" smtClean="0"/>
              <a:t> e </a:t>
            </a:r>
            <a:r>
              <a:rPr lang="it-IT" sz="2500" b="1" dirty="0" smtClean="0"/>
              <a:t>adolescenza</a:t>
            </a:r>
            <a:r>
              <a:rPr lang="it-IT" sz="2500" dirty="0" smtClean="0"/>
              <a:t> si riferiscono a fasi evolutive diverse. La pubertà è il </a:t>
            </a:r>
            <a:r>
              <a:rPr lang="it-IT" sz="2500" dirty="0"/>
              <a:t>periodo dei cambiamenti fisici che permettono di iniziare a </a:t>
            </a:r>
            <a:r>
              <a:rPr lang="it-IT" sz="2500" dirty="0" smtClean="0"/>
              <a:t>procreare; l’adolescenza è il </a:t>
            </a:r>
            <a:r>
              <a:rPr lang="it-IT" sz="2500" dirty="0"/>
              <a:t>periodo di transizione psicologica e sociale tra l'infanzia e l'età </a:t>
            </a:r>
            <a:r>
              <a:rPr lang="it-IT" sz="2500" dirty="0" smtClean="0"/>
              <a:t>adulta.</a:t>
            </a:r>
            <a:endParaRPr lang="it-IT" sz="2500" dirty="0"/>
          </a:p>
          <a:p>
            <a:pPr lvl="1"/>
            <a:endParaRPr lang="it-IT" dirty="0"/>
          </a:p>
        </p:txBody>
      </p:sp>
    </p:spTree>
    <p:extLst>
      <p:ext uri="{BB962C8B-B14F-4D97-AF65-F5344CB8AC3E}">
        <p14:creationId xmlns:p14="http://schemas.microsoft.com/office/powerpoint/2010/main" val="23697866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half" idx="1"/>
          </p:nvPr>
        </p:nvSpPr>
        <p:spPr>
          <a:xfrm>
            <a:off x="107504" y="334213"/>
            <a:ext cx="4392488" cy="4030892"/>
          </a:xfrm>
        </p:spPr>
        <p:txBody>
          <a:bodyPr>
            <a:noAutofit/>
          </a:bodyPr>
          <a:lstStyle/>
          <a:p>
            <a:pPr marL="0" indent="0" algn="ctr">
              <a:buNone/>
              <a:defRPr/>
            </a:pPr>
            <a:r>
              <a:rPr lang="it-IT" sz="3000" dirty="0" smtClean="0"/>
              <a:t>Il compito dell’adolescenza è la </a:t>
            </a:r>
            <a:r>
              <a:rPr lang="it-IT" sz="3000" b="1" dirty="0" smtClean="0">
                <a:solidFill>
                  <a:srgbClr val="0070C0"/>
                </a:solidFill>
              </a:rPr>
              <a:t>scoperta </a:t>
            </a:r>
            <a:r>
              <a:rPr lang="it-IT" sz="3000" b="1" dirty="0">
                <a:solidFill>
                  <a:srgbClr val="0070C0"/>
                </a:solidFill>
              </a:rPr>
              <a:t>di </a:t>
            </a:r>
            <a:r>
              <a:rPr lang="it-IT" sz="3000" b="1" dirty="0" smtClean="0">
                <a:solidFill>
                  <a:srgbClr val="0070C0"/>
                </a:solidFill>
              </a:rPr>
              <a:t>sé, della propria identità in quanto autonoma e indipendente</a:t>
            </a:r>
            <a:r>
              <a:rPr lang="it-IT" sz="3000" b="1" dirty="0" smtClean="0"/>
              <a:t>. </a:t>
            </a:r>
          </a:p>
          <a:p>
            <a:pPr marL="457200" lvl="1" indent="0" algn="ctr">
              <a:buNone/>
              <a:defRPr/>
            </a:pPr>
            <a:r>
              <a:rPr lang="it-IT" sz="3000" dirty="0" smtClean="0"/>
              <a:t>↓</a:t>
            </a:r>
          </a:p>
          <a:p>
            <a:pPr marL="457200" lvl="1" indent="0" algn="ctr">
              <a:buNone/>
              <a:defRPr/>
            </a:pPr>
            <a:r>
              <a:rPr lang="it-IT" sz="3000" b="1" dirty="0" smtClean="0">
                <a:solidFill>
                  <a:srgbClr val="C00000"/>
                </a:solidFill>
              </a:rPr>
              <a:t>autonomia </a:t>
            </a:r>
            <a:r>
              <a:rPr lang="it-IT" sz="3000" b="1" dirty="0">
                <a:solidFill>
                  <a:srgbClr val="C00000"/>
                </a:solidFill>
              </a:rPr>
              <a:t>vs </a:t>
            </a:r>
            <a:r>
              <a:rPr lang="it-IT" sz="3000" b="1" dirty="0" smtClean="0">
                <a:solidFill>
                  <a:srgbClr val="C00000"/>
                </a:solidFill>
              </a:rPr>
              <a:t>dipendenza</a:t>
            </a:r>
          </a:p>
        </p:txBody>
      </p:sp>
      <p:sp>
        <p:nvSpPr>
          <p:cNvPr id="7" name="Segnaposto contenuto 6"/>
          <p:cNvSpPr>
            <a:spLocks noGrp="1"/>
          </p:cNvSpPr>
          <p:nvPr>
            <p:ph sz="half" idx="2"/>
          </p:nvPr>
        </p:nvSpPr>
        <p:spPr>
          <a:xfrm>
            <a:off x="899592" y="5085184"/>
            <a:ext cx="7787208" cy="1040979"/>
          </a:xfrm>
        </p:spPr>
        <p:txBody>
          <a:bodyPr>
            <a:normAutofit fontScale="77500" lnSpcReduction="20000"/>
          </a:bodyPr>
          <a:lstStyle/>
          <a:p>
            <a:pPr marL="0" lvl="1" indent="0">
              <a:buNone/>
            </a:pPr>
            <a:r>
              <a:rPr lang="it-IT" sz="3200" i="1" dirty="0" smtClean="0"/>
              <a:t>Gli adolescenti hanno bisogno di tutto il loro «voler vivere» per morire all’infanzia e nascere alla vita adulta </a:t>
            </a:r>
            <a:r>
              <a:rPr lang="it-IT" sz="3200" dirty="0" smtClean="0"/>
              <a:t>(</a:t>
            </a:r>
            <a:r>
              <a:rPr lang="it-IT" sz="3200" dirty="0" err="1" smtClean="0"/>
              <a:t>Dolto</a:t>
            </a:r>
            <a:r>
              <a:rPr lang="it-IT" sz="3200" dirty="0" smtClean="0"/>
              <a:t>)</a:t>
            </a:r>
          </a:p>
          <a:p>
            <a:endParaRPr lang="it-IT" dirty="0"/>
          </a:p>
        </p:txBody>
      </p:sp>
      <p:pic>
        <p:nvPicPr>
          <p:cNvPr id="2052" name="Picture 4" descr="http://img2.amando.it/imagesdyn/articoli/21/29/197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0446" y="312539"/>
            <a:ext cx="4406050" cy="3260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846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4544" y="548680"/>
            <a:ext cx="9289032" cy="6120680"/>
          </a:xfrm>
        </p:spPr>
        <p:txBody>
          <a:bodyPr>
            <a:normAutofit/>
          </a:bodyPr>
          <a:lstStyle/>
          <a:p>
            <a:pPr marL="1257300" lvl="3" indent="0">
              <a:buNone/>
            </a:pPr>
            <a:r>
              <a:rPr lang="it-IT" sz="3200" dirty="0" smtClean="0"/>
              <a:t>→ Solo in quanto indipendenti possiamo sperimentare l’</a:t>
            </a:r>
            <a:r>
              <a:rPr lang="it-IT" sz="3200" b="1" i="1" dirty="0" smtClean="0">
                <a:solidFill>
                  <a:srgbClr val="C00000"/>
                </a:solidFill>
              </a:rPr>
              <a:t>intimità</a:t>
            </a:r>
            <a:r>
              <a:rPr lang="it-IT" sz="3200" dirty="0" smtClean="0"/>
              <a:t> e la </a:t>
            </a:r>
            <a:r>
              <a:rPr lang="it-IT" sz="3200" b="1" i="1" dirty="0" smtClean="0">
                <a:solidFill>
                  <a:srgbClr val="0070C0"/>
                </a:solidFill>
              </a:rPr>
              <a:t>capacità di amare</a:t>
            </a:r>
            <a:r>
              <a:rPr lang="it-IT" sz="3200" dirty="0" smtClean="0"/>
              <a:t>.</a:t>
            </a:r>
          </a:p>
          <a:p>
            <a:pPr marL="1771650" lvl="4" indent="0">
              <a:buNone/>
            </a:pPr>
            <a:endParaRPr lang="it-IT" sz="3200" dirty="0" smtClean="0"/>
          </a:p>
          <a:p>
            <a:pPr marL="2686050" lvl="6" indent="0">
              <a:buNone/>
            </a:pPr>
            <a:r>
              <a:rPr lang="it-IT" sz="3200" dirty="0" smtClean="0"/>
              <a:t>→ passaggio dalla «</a:t>
            </a:r>
            <a:r>
              <a:rPr lang="it-IT" sz="3200" i="1" dirty="0" smtClean="0">
                <a:solidFill>
                  <a:schemeClr val="accent6">
                    <a:lumMod val="50000"/>
                  </a:schemeClr>
                </a:solidFill>
              </a:rPr>
              <a:t>dipendenza immatura</a:t>
            </a:r>
            <a:r>
              <a:rPr lang="it-IT" sz="3200" dirty="0" smtClean="0"/>
              <a:t>» (basata sull’identificazione «simbiotica») all’indipendenza o, meglio, alla «</a:t>
            </a:r>
            <a:r>
              <a:rPr lang="it-IT" sz="3200" i="1" dirty="0" smtClean="0">
                <a:solidFill>
                  <a:schemeClr val="accent6">
                    <a:lumMod val="50000"/>
                  </a:schemeClr>
                </a:solidFill>
              </a:rPr>
              <a:t>dipendenza matura</a:t>
            </a:r>
            <a:r>
              <a:rPr lang="it-IT" sz="3200" dirty="0" smtClean="0"/>
              <a:t>» </a:t>
            </a:r>
            <a:r>
              <a:rPr lang="it-IT" sz="3200" dirty="0"/>
              <a:t>(</a:t>
            </a:r>
            <a:r>
              <a:rPr lang="it-IT" sz="3200" dirty="0" err="1"/>
              <a:t>Fairbairn</a:t>
            </a:r>
            <a:r>
              <a:rPr lang="it-IT" sz="3200" dirty="0" smtClean="0"/>
              <a:t>), basata sulla reciprocità, sull’ «oblatività</a:t>
            </a:r>
            <a:r>
              <a:rPr lang="it-IT" sz="3200" dirty="0"/>
              <a:t>»; </a:t>
            </a:r>
            <a:endParaRPr lang="it-IT" sz="3200" dirty="0" smtClean="0"/>
          </a:p>
          <a:p>
            <a:pPr marL="2686050" lvl="6" indent="0">
              <a:buNone/>
            </a:pPr>
            <a:r>
              <a:rPr lang="it-IT" sz="3200" dirty="0" smtClean="0"/>
              <a:t>→ </a:t>
            </a:r>
            <a:r>
              <a:rPr lang="it-IT" sz="3200" dirty="0"/>
              <a:t>passaggio </a:t>
            </a:r>
            <a:r>
              <a:rPr lang="it-IT" sz="3200" dirty="0" smtClean="0"/>
              <a:t>dal logica del </a:t>
            </a:r>
            <a:r>
              <a:rPr lang="it-IT" sz="3200" i="1" dirty="0" smtClean="0">
                <a:solidFill>
                  <a:srgbClr val="7030A0"/>
                </a:solidFill>
              </a:rPr>
              <a:t>bisogno</a:t>
            </a:r>
            <a:r>
              <a:rPr lang="it-IT" sz="3200" dirty="0" smtClean="0"/>
              <a:t> alla logica del </a:t>
            </a:r>
            <a:r>
              <a:rPr lang="it-IT" sz="3200" i="1" dirty="0" smtClean="0">
                <a:solidFill>
                  <a:srgbClr val="7030A0"/>
                </a:solidFill>
              </a:rPr>
              <a:t>desiderio</a:t>
            </a:r>
            <a:endParaRPr lang="it-IT" sz="3200" i="1" dirty="0">
              <a:solidFill>
                <a:srgbClr val="7030A0"/>
              </a:solidFill>
            </a:endParaRPr>
          </a:p>
          <a:p>
            <a:pPr marL="1771650" lvl="4" indent="0">
              <a:buNone/>
            </a:pPr>
            <a:endParaRPr lang="it-IT" sz="3200" dirty="0" smtClean="0"/>
          </a:p>
          <a:p>
            <a:endParaRPr lang="it-IT" dirty="0"/>
          </a:p>
        </p:txBody>
      </p:sp>
    </p:spTree>
    <p:extLst>
      <p:ext uri="{BB962C8B-B14F-4D97-AF65-F5344CB8AC3E}">
        <p14:creationId xmlns:p14="http://schemas.microsoft.com/office/powerpoint/2010/main" val="1952614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857250" lvl="2" indent="0">
              <a:buNone/>
            </a:pPr>
            <a:r>
              <a:rPr lang="it-IT" sz="3200" dirty="0"/>
              <a:t>→ </a:t>
            </a:r>
            <a:r>
              <a:rPr lang="it-IT" sz="3200" dirty="0" smtClean="0">
                <a:solidFill>
                  <a:srgbClr val="0070C0"/>
                </a:solidFill>
              </a:rPr>
              <a:t>passaggio </a:t>
            </a:r>
            <a:r>
              <a:rPr lang="it-IT" sz="3200" dirty="0">
                <a:solidFill>
                  <a:srgbClr val="0070C0"/>
                </a:solidFill>
              </a:rPr>
              <a:t>dall’altro in quanto </a:t>
            </a:r>
            <a:r>
              <a:rPr lang="it-IT" sz="3200" i="1" dirty="0">
                <a:solidFill>
                  <a:srgbClr val="0070C0"/>
                </a:solidFill>
              </a:rPr>
              <a:t>fascio di proiezioni </a:t>
            </a:r>
            <a:r>
              <a:rPr lang="it-IT" sz="3200" dirty="0">
                <a:solidFill>
                  <a:srgbClr val="0070C0"/>
                </a:solidFill>
              </a:rPr>
              <a:t>all’altro in quanto qualcosa di </a:t>
            </a:r>
            <a:r>
              <a:rPr lang="it-IT" sz="3200" i="1" dirty="0">
                <a:solidFill>
                  <a:srgbClr val="0070C0"/>
                </a:solidFill>
              </a:rPr>
              <a:t>reale</a:t>
            </a:r>
            <a:r>
              <a:rPr lang="it-IT" sz="3200" dirty="0">
                <a:solidFill>
                  <a:srgbClr val="0070C0"/>
                </a:solidFill>
              </a:rPr>
              <a:t> e </a:t>
            </a:r>
            <a:r>
              <a:rPr lang="it-IT" sz="3200" i="1" dirty="0">
                <a:solidFill>
                  <a:srgbClr val="0070C0"/>
                </a:solidFill>
              </a:rPr>
              <a:t>diverso da me</a:t>
            </a:r>
            <a:r>
              <a:rPr lang="it-IT" sz="3200" dirty="0"/>
              <a:t>. </a:t>
            </a:r>
          </a:p>
        </p:txBody>
      </p:sp>
    </p:spTree>
    <p:extLst>
      <p:ext uri="{BB962C8B-B14F-4D97-AF65-F5344CB8AC3E}">
        <p14:creationId xmlns:p14="http://schemas.microsoft.com/office/powerpoint/2010/main" val="1824500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0" y="188640"/>
            <a:ext cx="4211959" cy="3744416"/>
          </a:xfrm>
        </p:spPr>
        <p:txBody>
          <a:bodyPr>
            <a:noAutofit/>
          </a:bodyPr>
          <a:lstStyle/>
          <a:p>
            <a:pPr>
              <a:lnSpc>
                <a:spcPts val="2900"/>
              </a:lnSpc>
            </a:pPr>
            <a:r>
              <a:rPr lang="it-IT" sz="2800" dirty="0" smtClean="0"/>
              <a:t>In adolescenza vi è un grande uso della </a:t>
            </a:r>
            <a:r>
              <a:rPr lang="it-IT" sz="2800" b="1" dirty="0" smtClean="0"/>
              <a:t>«</a:t>
            </a:r>
            <a:r>
              <a:rPr lang="it-IT" sz="2800" b="1" dirty="0" smtClean="0">
                <a:solidFill>
                  <a:srgbClr val="0070C0"/>
                </a:solidFill>
              </a:rPr>
              <a:t>proiezione</a:t>
            </a:r>
            <a:r>
              <a:rPr lang="it-IT" sz="2800" b="1" dirty="0" smtClean="0"/>
              <a:t>» di parti di sé </a:t>
            </a:r>
            <a:r>
              <a:rPr lang="it-IT" sz="2800" b="1" dirty="0" smtClean="0">
                <a:solidFill>
                  <a:srgbClr val="00B050"/>
                </a:solidFill>
              </a:rPr>
              <a:t>accettate</a:t>
            </a:r>
            <a:r>
              <a:rPr lang="it-IT" sz="2800" dirty="0" smtClean="0">
                <a:solidFill>
                  <a:srgbClr val="00B050"/>
                </a:solidFill>
              </a:rPr>
              <a:t> </a:t>
            </a:r>
            <a:r>
              <a:rPr lang="it-IT" sz="2800" dirty="0" smtClean="0"/>
              <a:t>o </a:t>
            </a:r>
            <a:r>
              <a:rPr lang="it-IT" sz="2800" b="1" dirty="0" smtClean="0">
                <a:solidFill>
                  <a:srgbClr val="C00000"/>
                </a:solidFill>
              </a:rPr>
              <a:t>nascoste-rifiutate</a:t>
            </a:r>
            <a:r>
              <a:rPr lang="it-IT" sz="2800" dirty="0" smtClean="0"/>
              <a:t> </a:t>
            </a:r>
            <a:r>
              <a:rPr lang="it-IT" sz="2700" dirty="0" smtClean="0"/>
              <a:t/>
            </a:r>
            <a:br>
              <a:rPr lang="it-IT" sz="2700" dirty="0" smtClean="0"/>
            </a:br>
            <a:r>
              <a:rPr lang="it-IT" sz="2400" dirty="0" smtClean="0"/>
              <a:t>(aspetti ammirati/deprecati nell’amico/a, simpatie/antipatie, odio/pietà, idolatria del cantante di successo/disprezzo del diverso…)</a:t>
            </a:r>
            <a:endParaRPr lang="it-IT" sz="2400" dirty="0"/>
          </a:p>
        </p:txBody>
      </p:sp>
      <p:sp>
        <p:nvSpPr>
          <p:cNvPr id="3" name="Segnaposto contenuto 2"/>
          <p:cNvSpPr>
            <a:spLocks noGrp="1"/>
          </p:cNvSpPr>
          <p:nvPr>
            <p:ph sz="half" idx="2"/>
          </p:nvPr>
        </p:nvSpPr>
        <p:spPr>
          <a:xfrm>
            <a:off x="107504" y="4005064"/>
            <a:ext cx="8856984" cy="2736304"/>
          </a:xfrm>
        </p:spPr>
        <p:txBody>
          <a:bodyPr>
            <a:noAutofit/>
          </a:bodyPr>
          <a:lstStyle/>
          <a:p>
            <a:pPr marL="0" indent="0">
              <a:lnSpc>
                <a:spcPts val="2900"/>
              </a:lnSpc>
              <a:buNone/>
            </a:pPr>
            <a:r>
              <a:rPr lang="it-IT" sz="2800" dirty="0" smtClean="0"/>
              <a:t>Nel «gioco» di proiezione di aspetti di Sé nella loro riappropriazione vi è una crescita del Sé, un prendere contatto con possibilità emotive che ancora non si erano riconosciute </a:t>
            </a:r>
            <a:r>
              <a:rPr lang="it-IT" sz="2800" dirty="0"/>
              <a:t>come proprie. </a:t>
            </a:r>
            <a:endParaRPr lang="it-IT" sz="2800" dirty="0" smtClean="0"/>
          </a:p>
          <a:p>
            <a:pPr lvl="1">
              <a:lnSpc>
                <a:spcPts val="2900"/>
              </a:lnSpc>
            </a:pPr>
            <a:r>
              <a:rPr lang="it-IT" sz="2400" dirty="0" smtClean="0"/>
              <a:t>Il </a:t>
            </a:r>
            <a:r>
              <a:rPr lang="it-IT" sz="2400" dirty="0"/>
              <a:t>grande cambiamento nei gusti e nell’abbigliamento dei giovani fra i 13 e i 15 anni può indicare il bisogno di esplorare per capire cosa sia “meglio” </a:t>
            </a:r>
            <a:r>
              <a:rPr lang="it-IT" sz="2400" dirty="0" smtClean="0"/>
              <a:t>essere (</a:t>
            </a:r>
            <a:r>
              <a:rPr lang="it-IT" sz="2400" dirty="0" err="1" smtClean="0"/>
              <a:t>Waddell</a:t>
            </a:r>
            <a:r>
              <a:rPr lang="it-IT" sz="2400" dirty="0" smtClean="0"/>
              <a:t>). </a:t>
            </a:r>
            <a:endParaRPr lang="it-IT" sz="2400" dirty="0"/>
          </a:p>
        </p:txBody>
      </p:sp>
      <p:pic>
        <p:nvPicPr>
          <p:cNvPr id="3074" name="Picture 2" descr="http://2.bp.blogspot.com/-GbGOeNABBtc/T2WEqsRQEkI/AAAAAAAAAaQ/CWqFxV1RIR4/s1600/proiezio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5620" y="116632"/>
            <a:ext cx="4904891" cy="3384376"/>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p:cNvSpPr txBox="1"/>
          <p:nvPr/>
        </p:nvSpPr>
        <p:spPr>
          <a:xfrm>
            <a:off x="4693058" y="2924944"/>
            <a:ext cx="4343438" cy="292388"/>
          </a:xfrm>
          <a:prstGeom prst="rect">
            <a:avLst/>
          </a:prstGeom>
          <a:noFill/>
        </p:spPr>
        <p:txBody>
          <a:bodyPr wrap="square" rtlCol="0">
            <a:spAutoFit/>
          </a:bodyPr>
          <a:lstStyle/>
          <a:p>
            <a:r>
              <a:rPr lang="it-IT" sz="1300" dirty="0" smtClean="0">
                <a:solidFill>
                  <a:schemeClr val="bg1"/>
                </a:solidFill>
              </a:rPr>
              <a:t>http://simonebitti.blogspot.it/2012/03/meccanismi-di-difesa</a:t>
            </a:r>
            <a:endParaRPr lang="it-IT" sz="1300" dirty="0">
              <a:solidFill>
                <a:schemeClr val="bg1"/>
              </a:solidFill>
            </a:endParaRPr>
          </a:p>
        </p:txBody>
      </p:sp>
    </p:spTree>
    <p:extLst>
      <p:ext uri="{BB962C8B-B14F-4D97-AF65-F5344CB8AC3E}">
        <p14:creationId xmlns:p14="http://schemas.microsoft.com/office/powerpoint/2010/main" val="14911935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260648"/>
            <a:ext cx="5004048" cy="6480719"/>
          </a:xfrm>
        </p:spPr>
        <p:txBody>
          <a:bodyPr>
            <a:normAutofit fontScale="92500"/>
          </a:bodyPr>
          <a:lstStyle/>
          <a:p>
            <a:r>
              <a:rPr lang="it-IT" sz="2800" dirty="0" smtClean="0"/>
              <a:t>Naturalmente, non tutto è proiezione! Vi è anche un’autentica ricerca di un «altro», diverso dalle figure genitoriali, con cui relazionarsi in modo maturo. </a:t>
            </a:r>
          </a:p>
          <a:p>
            <a:r>
              <a:rPr lang="it-IT" sz="2800" dirty="0" smtClean="0"/>
              <a:t>L’investimento affettivo dell’</a:t>
            </a:r>
            <a:r>
              <a:rPr lang="it-IT" sz="2800" b="1" dirty="0" smtClean="0"/>
              <a:t>amico/a del cuore</a:t>
            </a:r>
            <a:r>
              <a:rPr lang="it-IT" sz="2800" dirty="0" smtClean="0"/>
              <a:t> è un misto di </a:t>
            </a:r>
            <a:r>
              <a:rPr lang="it-IT" sz="2800" dirty="0" err="1" smtClean="0"/>
              <a:t>fusionalità</a:t>
            </a:r>
            <a:r>
              <a:rPr lang="it-IT" sz="2800" dirty="0" smtClean="0"/>
              <a:t> e oblatività. </a:t>
            </a:r>
          </a:p>
          <a:p>
            <a:pPr marL="457200" lvl="1" indent="0">
              <a:buNone/>
            </a:pPr>
            <a:endParaRPr lang="it-IT" sz="1700" i="1" dirty="0" smtClean="0"/>
          </a:p>
          <a:p>
            <a:pPr marL="457200" lvl="1" indent="0">
              <a:buNone/>
            </a:pPr>
            <a:r>
              <a:rPr lang="it-IT" sz="2400" i="1" dirty="0" smtClean="0"/>
              <a:t>Ecco perché l’amicizia </a:t>
            </a:r>
            <a:r>
              <a:rPr lang="it-IT" sz="2400" i="1" dirty="0"/>
              <a:t>tradita è la prova più importante della pubertà. Se gli amici tradiscono, dopo aver investito tanto su di essi come dimensione altra dal nucleo familiare, ci si sente come </a:t>
            </a:r>
            <a:r>
              <a:rPr lang="it-IT" sz="2400" i="1" dirty="0" smtClean="0"/>
              <a:t>spossessati </a:t>
            </a:r>
            <a:r>
              <a:rPr lang="it-IT" sz="2400" dirty="0" smtClean="0"/>
              <a:t>(</a:t>
            </a:r>
            <a:r>
              <a:rPr lang="it-IT" sz="2400" dirty="0" err="1" smtClean="0"/>
              <a:t>Dolto</a:t>
            </a:r>
            <a:r>
              <a:rPr lang="it-IT" sz="2400" dirty="0" smtClean="0"/>
              <a:t>).</a:t>
            </a:r>
            <a:endParaRPr lang="it-IT" sz="2400" dirty="0"/>
          </a:p>
        </p:txBody>
      </p:sp>
      <p:pic>
        <p:nvPicPr>
          <p:cNvPr id="4098" name="Picture 2" descr="http://virginpunk.files.wordpress.com/2011/03/amiche.jpg?w=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2245" y="525729"/>
            <a:ext cx="4288267" cy="333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26517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71600" y="1412776"/>
            <a:ext cx="6840760" cy="4536504"/>
          </a:xfrm>
        </p:spPr>
        <p:txBody>
          <a:bodyPr>
            <a:noAutofit/>
          </a:bodyPr>
          <a:lstStyle/>
          <a:p>
            <a:pPr>
              <a:lnSpc>
                <a:spcPts val="3000"/>
              </a:lnSpc>
            </a:pPr>
            <a:r>
              <a:rPr lang="it-IT" sz="2800" b="1" dirty="0" smtClean="0">
                <a:solidFill>
                  <a:srgbClr val="C00000"/>
                </a:solidFill>
              </a:rPr>
              <a:t>Quindi</a:t>
            </a:r>
            <a:r>
              <a:rPr lang="it-IT" sz="2800" dirty="0" smtClean="0"/>
              <a:t>: la sperimentazione e la ricerca di sé nel contesto sociale, anche se provvisorie e confuse, non è solamente un mero «fare esperienza», ma rappresenta un vero e proprio terreno in cui </a:t>
            </a:r>
            <a:r>
              <a:rPr lang="it-IT" sz="2800" b="1" dirty="0" smtClean="0"/>
              <a:t>si provano parti di sé</a:t>
            </a:r>
            <a:r>
              <a:rPr lang="it-IT" sz="2800" dirty="0" smtClean="0"/>
              <a:t>, in cui si testano i propri affetti, </a:t>
            </a:r>
            <a:r>
              <a:rPr lang="it-IT" sz="2800" b="1" dirty="0" smtClean="0"/>
              <a:t>si capisce chi si è nello sperimentare emozioni e vissuti congruenti o non congruenti con il proprio Sé</a:t>
            </a:r>
            <a:r>
              <a:rPr lang="it-IT" sz="2800" dirty="0" smtClean="0"/>
              <a:t>. </a:t>
            </a:r>
          </a:p>
          <a:p>
            <a:pPr>
              <a:lnSpc>
                <a:spcPts val="3000"/>
              </a:lnSpc>
            </a:pPr>
            <a:r>
              <a:rPr lang="it-IT" sz="2800" dirty="0" smtClean="0"/>
              <a:t>Ciò rappresenta l’occasione per un autentico apprendimento e scoperta di sé. </a:t>
            </a:r>
          </a:p>
        </p:txBody>
      </p:sp>
    </p:spTree>
    <p:extLst>
      <p:ext uri="{BB962C8B-B14F-4D97-AF65-F5344CB8AC3E}">
        <p14:creationId xmlns:p14="http://schemas.microsoft.com/office/powerpoint/2010/main" val="1719227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268760"/>
            <a:ext cx="4978896" cy="4896544"/>
          </a:xfrm>
        </p:spPr>
        <p:txBody>
          <a:bodyPr>
            <a:normAutofit fontScale="92500" lnSpcReduction="20000"/>
          </a:bodyPr>
          <a:lstStyle/>
          <a:p>
            <a:r>
              <a:rPr lang="it-IT" sz="3000" dirty="0" smtClean="0"/>
              <a:t>Ecco perché il gruppo e i rapporti sociali sono importantissimi per l’adolescente, che ha modo di mettersi in gioco, sperimentarsi, conoscersi. </a:t>
            </a:r>
          </a:p>
          <a:p>
            <a:r>
              <a:rPr lang="it-IT" sz="3000" dirty="0" smtClean="0"/>
              <a:t>Se il bambino è interessato a conoscere il «perché» dei comportamenti dei personaggi quando gli si racconta una storia, l’adolescente è interessato a conoscere sé in relazione agli altri.</a:t>
            </a:r>
          </a:p>
          <a:p>
            <a:endParaRPr lang="it-IT" dirty="0"/>
          </a:p>
        </p:txBody>
      </p:sp>
      <p:pic>
        <p:nvPicPr>
          <p:cNvPr id="5122" name="Picture 2" descr="http://www.donneoggi.it/risorse/img-articoli/474_adolescenz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340768"/>
            <a:ext cx="3491880" cy="3491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236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404664"/>
            <a:ext cx="8856984" cy="6264696"/>
          </a:xfrm>
        </p:spPr>
        <p:txBody>
          <a:bodyPr>
            <a:normAutofit fontScale="92500" lnSpcReduction="10000"/>
          </a:bodyPr>
          <a:lstStyle/>
          <a:p>
            <a:pPr marL="342900" lvl="1" indent="-342900">
              <a:buFont typeface="Arial" pitchFamily="34" charset="0"/>
              <a:buChar char="•"/>
            </a:pPr>
            <a:r>
              <a:rPr lang="it-IT" sz="3500" dirty="0" smtClean="0"/>
              <a:t>E</a:t>
            </a:r>
            <a:r>
              <a:rPr lang="it-IT" sz="3500" dirty="0"/>
              <a:t>. </a:t>
            </a:r>
            <a:r>
              <a:rPr lang="it-IT" sz="3500" dirty="0" err="1" smtClean="0"/>
              <a:t>Erikson</a:t>
            </a:r>
            <a:r>
              <a:rPr lang="it-IT" sz="3500" dirty="0" smtClean="0"/>
              <a:t> aveva evidenziato che </a:t>
            </a:r>
            <a:r>
              <a:rPr lang="it-IT" sz="3500" dirty="0"/>
              <a:t>l’adolescente si muove fra </a:t>
            </a:r>
            <a:r>
              <a:rPr lang="it-IT" sz="3500" b="1" dirty="0"/>
              <a:t>ricerca dell’identità </a:t>
            </a:r>
            <a:r>
              <a:rPr lang="it-IT" sz="3500" dirty="0"/>
              <a:t>e </a:t>
            </a:r>
            <a:r>
              <a:rPr lang="it-IT" sz="3500" b="1" dirty="0" smtClean="0"/>
              <a:t>dispersione</a:t>
            </a:r>
            <a:endParaRPr lang="it-IT" sz="3500" dirty="0" smtClean="0"/>
          </a:p>
          <a:p>
            <a:pPr marL="400050" lvl="2" indent="0">
              <a:buNone/>
            </a:pPr>
            <a:endParaRPr lang="it-IT" sz="1500" dirty="0" smtClean="0"/>
          </a:p>
          <a:p>
            <a:pPr marL="400050" lvl="2" indent="0">
              <a:buNone/>
            </a:pPr>
            <a:r>
              <a:rPr lang="it-IT" sz="3200" dirty="0" smtClean="0"/>
              <a:t>→ con l’adolescente ci si muove spesso al limite fra esperienza come qualcosa di </a:t>
            </a:r>
            <a:r>
              <a:rPr lang="it-IT" sz="3200" b="1" dirty="0" smtClean="0"/>
              <a:t>costruttivo</a:t>
            </a:r>
            <a:r>
              <a:rPr lang="it-IT" sz="3200" dirty="0" smtClean="0"/>
              <a:t> e  esperienza come qualcosa di </a:t>
            </a:r>
            <a:r>
              <a:rPr lang="it-IT" sz="3200" b="1" dirty="0" smtClean="0"/>
              <a:t>confusivo</a:t>
            </a:r>
            <a:r>
              <a:rPr lang="it-IT" sz="3200" dirty="0" smtClean="0"/>
              <a:t> e caotico.</a:t>
            </a:r>
          </a:p>
          <a:p>
            <a:pPr marL="400050" lvl="2" indent="0">
              <a:buNone/>
            </a:pPr>
            <a:endParaRPr lang="it-IT" sz="1500" dirty="0"/>
          </a:p>
          <a:p>
            <a:pPr lvl="1"/>
            <a:r>
              <a:rPr lang="it-IT" sz="2600" dirty="0" smtClean="0"/>
              <a:t>L’alcool </a:t>
            </a:r>
            <a:r>
              <a:rPr lang="it-IT" sz="2600" dirty="0"/>
              <a:t>e la droga rappresentano modi per non accedere a un </a:t>
            </a:r>
            <a:r>
              <a:rPr lang="it-IT" sz="2600" b="1" dirty="0"/>
              <a:t>Sé pensante ma anche, entro certi limiti, modi di esplorare. Il problema principale sta nella differenza fra “troppo” e “troppo poco”</a:t>
            </a:r>
            <a:r>
              <a:rPr lang="it-IT" sz="2600" dirty="0"/>
              <a:t>: fino a che punto l’esplorazione di sé diventa ossessione? Fino a che punto il masochismo diventa automutilazione? Fino a che punto il gruppo di appoggio diventa una banda sovversiva? Fino a che punto la mischia adolescenziale diventa noia e indifferenza fino a che punto la preoccupazione per la sessualità diventa timore e ostilità per l’omosessualità? </a:t>
            </a:r>
            <a:r>
              <a:rPr lang="it-IT" sz="2600" dirty="0" smtClean="0"/>
              <a:t>(</a:t>
            </a:r>
            <a:r>
              <a:rPr lang="it-IT" sz="2600" dirty="0" err="1" smtClean="0"/>
              <a:t>Waddell</a:t>
            </a:r>
            <a:r>
              <a:rPr lang="it-IT" sz="2600" dirty="0" smtClean="0"/>
              <a:t>)</a:t>
            </a:r>
            <a:endParaRPr lang="it-IT" sz="2600" dirty="0"/>
          </a:p>
        </p:txBody>
      </p:sp>
    </p:spTree>
    <p:extLst>
      <p:ext uri="{BB962C8B-B14F-4D97-AF65-F5344CB8AC3E}">
        <p14:creationId xmlns:p14="http://schemas.microsoft.com/office/powerpoint/2010/main" val="1893715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74638"/>
            <a:ext cx="8435280" cy="6394722"/>
          </a:xfrm>
        </p:spPr>
        <p:txBody>
          <a:bodyPr>
            <a:noAutofit/>
          </a:bodyPr>
          <a:lstStyle/>
          <a:p>
            <a:pPr algn="just">
              <a:lnSpc>
                <a:spcPts val="2600"/>
              </a:lnSpc>
            </a:pPr>
            <a:r>
              <a:rPr lang="it-IT" sz="2400" i="1" dirty="0"/>
              <a:t>Ai margini di ogni gruppo c’è un ragazzo depresso o una fanciulla depressa che tenta il suicidio; allora l’intero gruppo manifesta un umore depresso e sta “con” quello che fa il tentativo di suicidio. Ma in un altro momento un altro membro del gruppo rompe una finestra senza nessun motivo e tutto il gruppo sta con lui. </a:t>
            </a:r>
            <a:r>
              <a:rPr lang="it-IT" sz="2400" i="1" dirty="0" smtClean="0"/>
              <a:t>Se </a:t>
            </a:r>
            <a:r>
              <a:rPr lang="it-IT" sz="2400" i="1" dirty="0"/>
              <a:t>poi un altro fa irruzione con dei compagni in un negozio e ruba sigarette, o fa qualcosa che attira l’attenzione della legge, tutto il gruppo sta con questo che viola la legge. Eppure si può dire che, nell’insieme, i ragazzi e le ragazze appartenenti a questo gruppo supereranno la situazione senza suicidio, senza delitto, senza violenza e senza furto. In altre parole, mi pare che gli adolescenti </a:t>
            </a:r>
            <a:r>
              <a:rPr lang="it-IT" sz="2400" i="1" dirty="0" smtClean="0"/>
              <a:t>[…] </a:t>
            </a:r>
            <a:r>
              <a:rPr lang="it-IT" sz="2400" i="1" dirty="0"/>
              <a:t>usino gli individui malati ai argini del gruppo per dare realtà alla propria sintomatologia potenziale </a:t>
            </a:r>
            <a:r>
              <a:rPr lang="it-IT" sz="2400" dirty="0"/>
              <a:t>(</a:t>
            </a:r>
            <a:r>
              <a:rPr lang="it-IT" sz="2400" dirty="0" err="1" smtClean="0"/>
              <a:t>Winnicott</a:t>
            </a:r>
            <a:r>
              <a:rPr lang="it-IT" sz="2400" dirty="0" smtClean="0"/>
              <a:t>, 1965).</a:t>
            </a:r>
            <a:endParaRPr lang="it-IT" sz="2400" dirty="0"/>
          </a:p>
        </p:txBody>
      </p:sp>
    </p:spTree>
    <p:extLst>
      <p:ext uri="{BB962C8B-B14F-4D97-AF65-F5344CB8AC3E}">
        <p14:creationId xmlns:p14="http://schemas.microsoft.com/office/powerpoint/2010/main" val="2719962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692696"/>
            <a:ext cx="8712968" cy="5616624"/>
          </a:xfrm>
        </p:spPr>
        <p:txBody>
          <a:bodyPr>
            <a:normAutofit/>
          </a:bodyPr>
          <a:lstStyle/>
          <a:p>
            <a:pPr marL="342900" lvl="1" indent="-342900">
              <a:buFont typeface="Arial" pitchFamily="34" charset="0"/>
              <a:buChar char="•"/>
              <a:defRPr/>
            </a:pPr>
            <a:r>
              <a:rPr lang="it-IT" sz="4500" b="1" dirty="0" smtClean="0">
                <a:solidFill>
                  <a:srgbClr val="7030A0"/>
                </a:solidFill>
              </a:rPr>
              <a:t>L’adolescenza è un periodo di </a:t>
            </a:r>
            <a:r>
              <a:rPr lang="it-IT" sz="4500" b="1" dirty="0" err="1" smtClean="0">
                <a:solidFill>
                  <a:srgbClr val="7030A0"/>
                </a:solidFill>
              </a:rPr>
              <a:t>ri</a:t>
            </a:r>
            <a:r>
              <a:rPr lang="it-IT" sz="4500" b="1" dirty="0" smtClean="0">
                <a:solidFill>
                  <a:srgbClr val="7030A0"/>
                </a:solidFill>
              </a:rPr>
              <a:t>-strutturazione </a:t>
            </a:r>
            <a:r>
              <a:rPr lang="it-IT" sz="4500" b="1" dirty="0">
                <a:solidFill>
                  <a:srgbClr val="7030A0"/>
                </a:solidFill>
              </a:rPr>
              <a:t>della personalità</a:t>
            </a:r>
          </a:p>
          <a:p>
            <a:pPr marL="2171700" lvl="5" indent="0">
              <a:buNone/>
              <a:defRPr/>
            </a:pPr>
            <a:endParaRPr lang="it-IT" dirty="0"/>
          </a:p>
          <a:p>
            <a:pPr marL="457200" lvl="1" indent="0">
              <a:buNone/>
              <a:defRPr/>
            </a:pPr>
            <a:r>
              <a:rPr lang="it-IT" dirty="0"/>
              <a:t>→</a:t>
            </a:r>
            <a:r>
              <a:rPr lang="it-IT" b="1" dirty="0"/>
              <a:t> </a:t>
            </a:r>
            <a:r>
              <a:rPr lang="it-IT" dirty="0" smtClean="0"/>
              <a:t>L’adolescenza </a:t>
            </a:r>
            <a:r>
              <a:rPr lang="it-IT" dirty="0"/>
              <a:t>rappresenta l’ultima fase dell’età evolutiva: si può dire che un individuo diventa adulto in uscita dalla fase adolescenziale. Pertanto, l’adolescenza consente un vero e proprio «</a:t>
            </a:r>
            <a:r>
              <a:rPr lang="it-IT" dirty="0" smtClean="0"/>
              <a:t>rimaneggiamento» </a:t>
            </a:r>
            <a:r>
              <a:rPr lang="it-IT" dirty="0"/>
              <a:t>di quegli affetti che si erano consolidati nelle prime fasi dello sviluppo</a:t>
            </a:r>
            <a:r>
              <a:rPr lang="it-IT" dirty="0" smtClean="0"/>
              <a:t>. </a:t>
            </a:r>
          </a:p>
          <a:p>
            <a:pPr marL="457200" lvl="1" indent="0">
              <a:buNone/>
              <a:defRPr/>
            </a:pPr>
            <a:r>
              <a:rPr lang="it-IT" dirty="0" smtClean="0"/>
              <a:t>→ l’adolescenza è essa stessa una… psicoterapia!</a:t>
            </a:r>
          </a:p>
          <a:p>
            <a:endParaRPr lang="it-IT" dirty="0"/>
          </a:p>
        </p:txBody>
      </p:sp>
    </p:spTree>
    <p:extLst>
      <p:ext uri="{BB962C8B-B14F-4D97-AF65-F5344CB8AC3E}">
        <p14:creationId xmlns:p14="http://schemas.microsoft.com/office/powerpoint/2010/main" val="3668764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404664"/>
            <a:ext cx="8712968" cy="6048672"/>
          </a:xfrm>
        </p:spPr>
        <p:txBody>
          <a:bodyPr>
            <a:normAutofit/>
          </a:bodyPr>
          <a:lstStyle/>
          <a:p>
            <a:pPr marL="0" lvl="2" indent="0">
              <a:buNone/>
            </a:pPr>
            <a:r>
              <a:rPr lang="it-IT" sz="2700" dirty="0" smtClean="0"/>
              <a:t>→ </a:t>
            </a:r>
            <a:r>
              <a:rPr lang="it-IT" sz="2800" dirty="0" smtClean="0"/>
              <a:t>psicoanaliticamente, poi, </a:t>
            </a:r>
          </a:p>
          <a:p>
            <a:pPr marL="971550" lvl="3" indent="-514350">
              <a:buAutoNum type="alphaLcParenR"/>
            </a:pPr>
            <a:r>
              <a:rPr lang="it-IT" sz="2800" dirty="0" smtClean="0"/>
              <a:t>l’adolescenza non è solo una fase dello sviluppo, ma una «funzione» che tutti abbiamo, una possibilità di «funzionare» in un certo modo; </a:t>
            </a:r>
          </a:p>
          <a:p>
            <a:endParaRPr lang="it-IT" dirty="0"/>
          </a:p>
        </p:txBody>
      </p:sp>
    </p:spTree>
    <p:extLst>
      <p:ext uri="{BB962C8B-B14F-4D97-AF65-F5344CB8AC3E}">
        <p14:creationId xmlns:p14="http://schemas.microsoft.com/office/powerpoint/2010/main" val="31965094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620688"/>
            <a:ext cx="8291264" cy="5505475"/>
          </a:xfrm>
        </p:spPr>
        <p:txBody>
          <a:bodyPr>
            <a:normAutofit/>
          </a:bodyPr>
          <a:lstStyle/>
          <a:p>
            <a:pPr marL="971550" lvl="3" indent="-514350">
              <a:buFont typeface="+mj-lt"/>
              <a:buAutoNum type="alphaLcParenR" startAt="2"/>
            </a:pPr>
            <a:r>
              <a:rPr lang="it-IT" sz="2800" dirty="0" smtClean="0"/>
              <a:t>il </a:t>
            </a:r>
            <a:r>
              <a:rPr lang="it-IT" sz="2800" dirty="0"/>
              <a:t>modo che ciascuno ha di rapportarci agli adolescenti dipende da si è vissuta la propria adolescenza. </a:t>
            </a:r>
          </a:p>
          <a:p>
            <a:pPr marL="1828800" lvl="6" indent="0">
              <a:buNone/>
            </a:pPr>
            <a:endParaRPr lang="it-IT" sz="1500" i="1" dirty="0"/>
          </a:p>
          <a:p>
            <a:pPr marL="914400" lvl="4" indent="0">
              <a:buNone/>
            </a:pPr>
            <a:r>
              <a:rPr lang="it-IT" sz="2500" i="1" dirty="0"/>
              <a:t>La grande minaccia che ci viene dall’adolescente è la minaccia verso quella parte di noi stessi che non ha veramente avuto la propria adolescenza. Questa parte di noi stessi ci rende risentiti verso queste persone che possono permettersi di avere una loro fase di bonaccia e ci spinge a trovare una soluzione per loro. </a:t>
            </a:r>
            <a:r>
              <a:rPr lang="it-IT" sz="2500" dirty="0"/>
              <a:t>(</a:t>
            </a:r>
            <a:r>
              <a:rPr lang="it-IT" sz="2500" dirty="0" err="1"/>
              <a:t>Winnicott</a:t>
            </a:r>
            <a:r>
              <a:rPr lang="it-IT" sz="2500" dirty="0"/>
              <a:t>, 1964)</a:t>
            </a:r>
          </a:p>
          <a:p>
            <a:endParaRPr lang="it-IT" dirty="0"/>
          </a:p>
        </p:txBody>
      </p:sp>
    </p:spTree>
    <p:extLst>
      <p:ext uri="{BB962C8B-B14F-4D97-AF65-F5344CB8AC3E}">
        <p14:creationId xmlns:p14="http://schemas.microsoft.com/office/powerpoint/2010/main" val="1613245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476672"/>
            <a:ext cx="8928992" cy="6192688"/>
          </a:xfrm>
        </p:spPr>
        <p:txBody>
          <a:bodyPr>
            <a:normAutofit/>
          </a:bodyPr>
          <a:lstStyle/>
          <a:p>
            <a:r>
              <a:rPr lang="it-IT" sz="2800" dirty="0" smtClean="0"/>
              <a:t>Fino a 10-11 il bambino è parte della famiglia. </a:t>
            </a:r>
            <a:r>
              <a:rPr lang="it-IT" sz="2800" b="1" dirty="0" smtClean="0"/>
              <a:t>L’adolescente è un abitante del </a:t>
            </a:r>
            <a:r>
              <a:rPr lang="it-IT" sz="2800" b="1" i="1" dirty="0" smtClean="0"/>
              <a:t>Mondo</a:t>
            </a:r>
            <a:r>
              <a:rPr lang="it-IT" sz="2800" b="1" dirty="0" smtClean="0"/>
              <a:t>, si confronta con la </a:t>
            </a:r>
            <a:r>
              <a:rPr lang="it-IT" sz="2800" b="1" i="1" dirty="0" smtClean="0"/>
              <a:t>Realtà </a:t>
            </a:r>
            <a:r>
              <a:rPr lang="it-IT" sz="2800" b="1" dirty="0" smtClean="0"/>
              <a:t>intera</a:t>
            </a:r>
            <a:r>
              <a:rPr lang="it-IT" sz="2800" dirty="0" smtClean="0"/>
              <a:t>, non solo esternamente ma anche internamente: è in grado di porsi i grandi dilemmi esistenziali. </a:t>
            </a:r>
          </a:p>
          <a:p>
            <a:pPr lvl="1"/>
            <a:r>
              <a:rPr lang="it-IT" dirty="0" smtClean="0"/>
              <a:t>Per permettere il passaggio verso l’adolescenza, le società tradizionali utilizzavano dei «</a:t>
            </a:r>
            <a:r>
              <a:rPr lang="it-IT" b="1" dirty="0" smtClean="0"/>
              <a:t>riti di passaggio</a:t>
            </a:r>
            <a:r>
              <a:rPr lang="it-IT" dirty="0" smtClean="0"/>
              <a:t>» che facevano uscire il soggetto da un mondo e lo immettevano in un altro, quello adulto. </a:t>
            </a:r>
          </a:p>
          <a:p>
            <a:pPr lvl="2"/>
            <a:r>
              <a:rPr lang="it-IT" sz="2800" dirty="0" smtClean="0"/>
              <a:t>Osserva la </a:t>
            </a:r>
            <a:r>
              <a:rPr lang="it-IT" sz="2800" dirty="0" err="1" smtClean="0"/>
              <a:t>Dolto</a:t>
            </a:r>
            <a:r>
              <a:rPr lang="it-IT" sz="2800" dirty="0" smtClean="0"/>
              <a:t> che oggi </a:t>
            </a:r>
            <a:r>
              <a:rPr lang="it-IT" sz="2800" dirty="0"/>
              <a:t>che non ci sono più modelli, </a:t>
            </a:r>
            <a:r>
              <a:rPr lang="it-IT" sz="2800" b="1" dirty="0">
                <a:solidFill>
                  <a:srgbClr val="7030A0"/>
                </a:solidFill>
              </a:rPr>
              <a:t>i riti di passaggio</a:t>
            </a:r>
            <a:r>
              <a:rPr lang="it-IT" sz="2800" dirty="0"/>
              <a:t> non hanno senso, ma forse</a:t>
            </a:r>
            <a:r>
              <a:rPr lang="it-IT" sz="2800" dirty="0">
                <a:solidFill>
                  <a:srgbClr val="7030A0"/>
                </a:solidFill>
              </a:rPr>
              <a:t> </a:t>
            </a:r>
            <a:r>
              <a:rPr lang="it-IT" sz="2800" b="1" dirty="0">
                <a:solidFill>
                  <a:srgbClr val="7030A0"/>
                </a:solidFill>
              </a:rPr>
              <a:t>possono essere sostituiti dai </a:t>
            </a:r>
            <a:r>
              <a:rPr lang="it-IT" sz="2800" b="1" dirty="0" smtClean="0">
                <a:solidFill>
                  <a:srgbClr val="7030A0"/>
                </a:solidFill>
              </a:rPr>
              <a:t>progetti</a:t>
            </a:r>
            <a:r>
              <a:rPr lang="it-IT" sz="2800" dirty="0" smtClean="0"/>
              <a:t>.</a:t>
            </a:r>
          </a:p>
          <a:p>
            <a:pPr lvl="3"/>
            <a:endParaRPr lang="it-IT" sz="2800" dirty="0" smtClean="0"/>
          </a:p>
        </p:txBody>
      </p:sp>
    </p:spTree>
    <p:extLst>
      <p:ext uri="{BB962C8B-B14F-4D97-AF65-F5344CB8AC3E}">
        <p14:creationId xmlns:p14="http://schemas.microsoft.com/office/powerpoint/2010/main" val="21471108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5496" y="5445224"/>
            <a:ext cx="8880921" cy="1152128"/>
          </a:xfrm>
        </p:spPr>
        <p:txBody>
          <a:bodyPr>
            <a:normAutofit fontScale="85000" lnSpcReduction="20000"/>
          </a:bodyPr>
          <a:lstStyle/>
          <a:p>
            <a:pPr lvl="3"/>
            <a:endParaRPr lang="it-IT" sz="1200" dirty="0" smtClean="0"/>
          </a:p>
          <a:p>
            <a:pPr marL="400050" lvl="1" indent="0">
              <a:buNone/>
            </a:pPr>
            <a:r>
              <a:rPr lang="it-IT" sz="2600" i="1" dirty="0" smtClean="0"/>
              <a:t>L’adolescente è impegnato nel tentativo di trovare il proprio Sé, cui essere fedele […] la lotta per l’identità, la lotta per sentirsi reali, la lotta per non adeguarsi a un ruolo assegnato da un adulto. </a:t>
            </a:r>
            <a:r>
              <a:rPr lang="it-IT" sz="2600" dirty="0" smtClean="0"/>
              <a:t>(</a:t>
            </a:r>
            <a:r>
              <a:rPr lang="it-IT" sz="2600" dirty="0" err="1" smtClean="0"/>
              <a:t>Winnicott</a:t>
            </a:r>
            <a:r>
              <a:rPr lang="it-IT" sz="2600" dirty="0" smtClean="0"/>
              <a:t>, 1964)</a:t>
            </a:r>
          </a:p>
        </p:txBody>
      </p:sp>
      <p:pic>
        <p:nvPicPr>
          <p:cNvPr id="6146" name="Picture 2" descr="http://www.primocircolo.lodi.it/blog/wp-content/uploads/2009/11/rete-alice_3.jpg"/>
          <p:cNvPicPr>
            <a:picLocks noChangeAspect="1" noChangeArrowheads="1"/>
          </p:cNvPicPr>
          <p:nvPr/>
        </p:nvPicPr>
        <p:blipFill rotWithShape="1">
          <a:blip r:embed="rId2">
            <a:extLst>
              <a:ext uri="{28A0092B-C50C-407E-A947-70E740481C1C}">
                <a14:useLocalDpi xmlns:a14="http://schemas.microsoft.com/office/drawing/2010/main" val="0"/>
              </a:ext>
            </a:extLst>
          </a:blip>
          <a:srcRect l="1727"/>
          <a:stretch/>
        </p:blipFill>
        <p:spPr bwMode="auto">
          <a:xfrm>
            <a:off x="3275856" y="72008"/>
            <a:ext cx="5829300" cy="4293096"/>
          </a:xfrm>
          <a:prstGeom prst="rect">
            <a:avLst/>
          </a:prstGeom>
          <a:noFill/>
          <a:extLst>
            <a:ext uri="{909E8E84-426E-40DD-AFC4-6F175D3DCCD1}">
              <a14:hiddenFill xmlns:a14="http://schemas.microsoft.com/office/drawing/2010/main">
                <a:solidFill>
                  <a:srgbClr val="FFFFFF"/>
                </a:solidFill>
              </a14:hiddenFill>
            </a:ext>
          </a:extLst>
        </p:spPr>
      </p:pic>
      <p:sp>
        <p:nvSpPr>
          <p:cNvPr id="5" name="Segnaposto contenuto 2"/>
          <p:cNvSpPr txBox="1">
            <a:spLocks/>
          </p:cNvSpPr>
          <p:nvPr/>
        </p:nvSpPr>
        <p:spPr>
          <a:xfrm>
            <a:off x="72008" y="116632"/>
            <a:ext cx="3203848" cy="54006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sz="3100" dirty="0" smtClean="0"/>
              <a:t>L’adolescente cessa di credere che esistano dei confini circoscritti che gli dicano qual è la sua collocazione nel mondo; deve decidere </a:t>
            </a:r>
            <a:r>
              <a:rPr lang="it-IT" sz="3100" b="1" i="1" dirty="0" smtClean="0"/>
              <a:t>lui </a:t>
            </a:r>
            <a:r>
              <a:rPr lang="it-IT" sz="3100" dirty="0" smtClean="0"/>
              <a:t>chi o cosa egli è. L’adolescente si assume, cioè, il peso e la responsabilità della propria identità, deve </a:t>
            </a:r>
            <a:r>
              <a:rPr lang="it-IT" sz="3100" dirty="0" err="1" smtClean="0"/>
              <a:t>ri</a:t>
            </a:r>
            <a:r>
              <a:rPr lang="it-IT" sz="3100" dirty="0" smtClean="0"/>
              <a:t>-trovarsi ma a partire non dal suo ruolo di figlio, ma dal suo essere un abitante del mondo, confrontandosi con l’intera Realtà che ormai pulsa in lui.</a:t>
            </a:r>
          </a:p>
          <a:p>
            <a:pPr lvl="3"/>
            <a:endParaRPr lang="it-IT" sz="1200" dirty="0" smtClean="0"/>
          </a:p>
        </p:txBody>
      </p:sp>
    </p:spTree>
    <p:extLst>
      <p:ext uri="{BB962C8B-B14F-4D97-AF65-F5344CB8AC3E}">
        <p14:creationId xmlns:p14="http://schemas.microsoft.com/office/powerpoint/2010/main" val="2071337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476672"/>
            <a:ext cx="8435280" cy="5904656"/>
          </a:xfrm>
        </p:spPr>
        <p:txBody>
          <a:bodyPr>
            <a:normAutofit lnSpcReduction="10000"/>
          </a:bodyPr>
          <a:lstStyle/>
          <a:p>
            <a:r>
              <a:rPr lang="it-IT" sz="2800" dirty="0" smtClean="0"/>
              <a:t>Per tale ragione c’è un </a:t>
            </a:r>
            <a:r>
              <a:rPr lang="it-IT" sz="2800" b="1" dirty="0" smtClean="0"/>
              <a:t>profondo </a:t>
            </a:r>
            <a:r>
              <a:rPr lang="it-IT" sz="2800" b="1" dirty="0"/>
              <a:t>desiderio adolescenziale di </a:t>
            </a:r>
            <a:r>
              <a:rPr lang="it-IT" sz="2800" b="1" dirty="0" smtClean="0"/>
              <a:t>«non </a:t>
            </a:r>
            <a:r>
              <a:rPr lang="it-IT" sz="2800" b="1" dirty="0"/>
              <a:t>essere </a:t>
            </a:r>
            <a:r>
              <a:rPr lang="it-IT" sz="2800" b="1" dirty="0" smtClean="0"/>
              <a:t>capiti» </a:t>
            </a:r>
            <a:r>
              <a:rPr lang="it-IT" sz="2800" dirty="0" smtClean="0"/>
              <a:t>(</a:t>
            </a:r>
            <a:r>
              <a:rPr lang="it-IT" sz="2800" dirty="0" err="1" smtClean="0"/>
              <a:t>Winnicott</a:t>
            </a:r>
            <a:r>
              <a:rPr lang="it-IT" sz="2800" dirty="0" smtClean="0"/>
              <a:t>). </a:t>
            </a:r>
          </a:p>
          <a:p>
            <a:pPr lvl="1"/>
            <a:r>
              <a:rPr lang="it-IT" dirty="0" smtClean="0"/>
              <a:t>Infatti, l’essere capiti comporterebbe un «essere nelle mani» di chi ci capisce, un non avere un proprio essere separato, un proprio spazio, un proprio silenzio. Il mantenimento geloso dell’intimità fa parte della ricerca di identità.</a:t>
            </a:r>
          </a:p>
          <a:p>
            <a:pPr marL="914400" lvl="2" indent="0">
              <a:buNone/>
            </a:pPr>
            <a:endParaRPr lang="it-IT" i="1" dirty="0" smtClean="0"/>
          </a:p>
          <a:p>
            <a:pPr marL="857250" lvl="2" indent="0">
              <a:buNone/>
            </a:pPr>
            <a:r>
              <a:rPr lang="it-IT" i="1" dirty="0" smtClean="0"/>
              <a:t>Ogni profondo pensatore teme più l’essere compreso che l’essere frainteso </a:t>
            </a:r>
            <a:r>
              <a:rPr lang="it-IT" dirty="0" smtClean="0"/>
              <a:t>(F. Nietzsche, </a:t>
            </a:r>
            <a:r>
              <a:rPr lang="it-IT" i="1" dirty="0" smtClean="0"/>
              <a:t>Al di là del bene e del male</a:t>
            </a:r>
            <a:r>
              <a:rPr lang="it-IT" dirty="0" smtClean="0"/>
              <a:t>, § 290).</a:t>
            </a:r>
          </a:p>
          <a:p>
            <a:pPr marL="857250" lvl="2" indent="0">
              <a:buNone/>
            </a:pPr>
            <a:endParaRPr lang="it-IT" dirty="0"/>
          </a:p>
          <a:p>
            <a:pPr lvl="1"/>
            <a:r>
              <a:rPr lang="it-IT" dirty="0"/>
              <a:t>Per l’adolescenza vale il seguente </a:t>
            </a:r>
            <a:r>
              <a:rPr lang="it-IT" dirty="0" smtClean="0"/>
              <a:t>motto: </a:t>
            </a:r>
            <a:r>
              <a:rPr lang="it-IT" b="1" i="1" dirty="0"/>
              <a:t>chi fa domande può aspettarsi bugie </a:t>
            </a:r>
            <a:r>
              <a:rPr lang="it-IT" dirty="0"/>
              <a:t>(</a:t>
            </a:r>
            <a:r>
              <a:rPr lang="it-IT" dirty="0" err="1"/>
              <a:t>Winnicott</a:t>
            </a:r>
            <a:r>
              <a:rPr lang="it-IT" dirty="0"/>
              <a:t>).</a:t>
            </a:r>
          </a:p>
          <a:p>
            <a:pPr marL="857250" lvl="2" indent="0">
              <a:buNone/>
            </a:pPr>
            <a:endParaRPr lang="it-IT" dirty="0"/>
          </a:p>
        </p:txBody>
      </p:sp>
    </p:spTree>
    <p:extLst>
      <p:ext uri="{BB962C8B-B14F-4D97-AF65-F5344CB8AC3E}">
        <p14:creationId xmlns:p14="http://schemas.microsoft.com/office/powerpoint/2010/main" val="3188647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404664"/>
            <a:ext cx="8784976" cy="6120680"/>
          </a:xfrm>
        </p:spPr>
        <p:txBody>
          <a:bodyPr>
            <a:noAutofit/>
          </a:bodyPr>
          <a:lstStyle/>
          <a:p>
            <a:pPr algn="l">
              <a:lnSpc>
                <a:spcPts val="2800"/>
              </a:lnSpc>
            </a:pPr>
            <a:r>
              <a:rPr lang="it-IT" sz="2400" i="1" dirty="0" smtClean="0"/>
              <a:t>…dobbiamo chiederci anzitutto se i ragazzi e le ragazze adolescenti desiderano essere capiti. Credo che la risposta sia: no. In effetti gli adulti dovrebbe tenere per sé ciò che arrivano a capire dell’adolescenza. Sarebbe assurdo scrivere un libro per gli adolescenti sull’argomento dell’adolescenza, perché questo è un periodo della vita che deve essere vissuto. È essenzialmente un momento di scoperta personale. Ogni individuo è impegnato in una esperienza di vita, in un problema di esistenza e nella formazione di una identità.</a:t>
            </a:r>
            <a:br>
              <a:rPr lang="it-IT" sz="2400" i="1" dirty="0" smtClean="0"/>
            </a:br>
            <a:r>
              <a:rPr lang="it-IT" sz="2400" i="1" dirty="0" smtClean="0"/>
              <a:t>Esiste in realtà solo una vera cura per l’adolescenza. La maturazione. Questa è il trascorrere del tempo avranno come esito finale l’emergere della persona adulta. Il processo non può essere accelerato, ma può essere interrotto e distrutto da un intervento maldestro. </a:t>
            </a:r>
            <a:r>
              <a:rPr lang="it-IT" sz="2400" dirty="0" smtClean="0"/>
              <a:t>(</a:t>
            </a:r>
            <a:r>
              <a:rPr lang="it-IT" sz="2400" dirty="0" err="1" smtClean="0"/>
              <a:t>Winnicott</a:t>
            </a:r>
            <a:r>
              <a:rPr lang="it-IT" sz="2400" dirty="0" smtClean="0"/>
              <a:t>, 1964)</a:t>
            </a:r>
            <a:endParaRPr lang="it-IT" sz="2400" dirty="0"/>
          </a:p>
        </p:txBody>
      </p:sp>
    </p:spTree>
    <p:extLst>
      <p:ext uri="{BB962C8B-B14F-4D97-AF65-F5344CB8AC3E}">
        <p14:creationId xmlns:p14="http://schemas.microsoft.com/office/powerpoint/2010/main" val="389407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764704"/>
            <a:ext cx="8712968" cy="5328592"/>
          </a:xfrm>
        </p:spPr>
        <p:txBody>
          <a:bodyPr>
            <a:normAutofit fontScale="92500"/>
          </a:bodyPr>
          <a:lstStyle/>
          <a:p>
            <a:r>
              <a:rPr lang="it-IT" sz="3000" dirty="0"/>
              <a:t>Il </a:t>
            </a:r>
            <a:r>
              <a:rPr lang="it-IT" sz="3000" dirty="0" smtClean="0"/>
              <a:t>ragazzo </a:t>
            </a:r>
            <a:r>
              <a:rPr lang="it-IT" sz="3000" dirty="0"/>
              <a:t>non </a:t>
            </a:r>
            <a:r>
              <a:rPr lang="it-IT" sz="3000" dirty="0" smtClean="0"/>
              <a:t>è però ancora </a:t>
            </a:r>
            <a:r>
              <a:rPr lang="it-IT" sz="3000" dirty="0"/>
              <a:t>pronto per entrare nel mondo degli </a:t>
            </a:r>
            <a:r>
              <a:rPr lang="it-IT" sz="3000" dirty="0" smtClean="0"/>
              <a:t>adulti; allora </a:t>
            </a:r>
            <a:r>
              <a:rPr lang="it-IT" sz="3000" dirty="0"/>
              <a:t>si trincera dietro </a:t>
            </a:r>
            <a:r>
              <a:rPr lang="it-IT" sz="3000" dirty="0" smtClean="0"/>
              <a:t>le difese </a:t>
            </a:r>
            <a:r>
              <a:rPr lang="it-IT" sz="3000" dirty="0"/>
              <a:t>perché vuole difendere il proprio sentirsi reale</a:t>
            </a:r>
            <a:r>
              <a:rPr lang="it-IT" sz="3000" dirty="0" smtClean="0"/>
              <a:t>. La realtà, con la quale è in grado di confrontarsi solo parzialmente, rischia infatti di invaderlo, di sovrastarlo…</a:t>
            </a:r>
          </a:p>
          <a:p>
            <a:pPr lvl="1"/>
            <a:r>
              <a:rPr lang="it-IT" sz="2500" dirty="0"/>
              <a:t>Anche gli “aggregati” adolescenziali, che non sono veri e propri gruppi, in cui l’apparire tutti uguali dà forma alla crisi di identità, sembrano sottolineare la solitudine essenziale di </a:t>
            </a:r>
            <a:r>
              <a:rPr lang="it-IT" sz="2500" dirty="0" smtClean="0"/>
              <a:t>ciascuno. </a:t>
            </a:r>
          </a:p>
          <a:p>
            <a:pPr lvl="1"/>
            <a:r>
              <a:rPr lang="it-IT" sz="2500" dirty="0" smtClean="0"/>
              <a:t>Il </a:t>
            </a:r>
            <a:r>
              <a:rPr lang="it-IT" sz="2500" dirty="0"/>
              <a:t>processo di socializzazione scorre tra solitudine e ripetuti tentativi di adattamento evitando il conformismo, piuttosto introducendo la capacità adulta di identificarsi con gli aspetti positivi della realtà senza sacrificare troppo di sé. Si tratta della capacità di essere se stessi senza diventare antisociali</a:t>
            </a:r>
            <a:r>
              <a:rPr lang="it-IT" sz="2500" dirty="0" smtClean="0"/>
              <a:t>.</a:t>
            </a:r>
            <a:endParaRPr lang="it-IT" dirty="0"/>
          </a:p>
        </p:txBody>
      </p:sp>
    </p:spTree>
    <p:extLst>
      <p:ext uri="{BB962C8B-B14F-4D97-AF65-F5344CB8AC3E}">
        <p14:creationId xmlns:p14="http://schemas.microsoft.com/office/powerpoint/2010/main" val="2713886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52736"/>
            <a:ext cx="8229600" cy="5073427"/>
          </a:xfrm>
        </p:spPr>
        <p:txBody>
          <a:bodyPr/>
          <a:lstStyle/>
          <a:p>
            <a:r>
              <a:rPr lang="it-IT" sz="2800" dirty="0" smtClean="0"/>
              <a:t>Si tenga presente anche che verso i 10 anni compare il </a:t>
            </a:r>
            <a:r>
              <a:rPr lang="it-IT" sz="2800" b="1" dirty="0" smtClean="0"/>
              <a:t>pensiero formale</a:t>
            </a:r>
            <a:r>
              <a:rPr lang="it-IT" sz="2800" dirty="0" smtClean="0"/>
              <a:t>, la capacità di pensare per concetti astratti (</a:t>
            </a:r>
            <a:r>
              <a:rPr lang="it-IT" sz="2800" dirty="0" err="1" smtClean="0"/>
              <a:t>Piaget</a:t>
            </a:r>
            <a:r>
              <a:rPr lang="it-IT" sz="2800" dirty="0" smtClean="0"/>
              <a:t>). </a:t>
            </a:r>
          </a:p>
          <a:p>
            <a:pPr lvl="1"/>
            <a:r>
              <a:rPr lang="it-IT" sz="2400" dirty="0" smtClean="0"/>
              <a:t>L’adolescente, dotato di questi strumenti cognitivi, conferisce agli affetti un’ampiezza di significato che non avevano nell’infanzia. L’odio, l’indifferenza, la pietà, l’amicizia ecc. diventano categorie universali con le quali l’adolescente deve confrontarsi in tutta la loro potenza. </a:t>
            </a:r>
          </a:p>
          <a:p>
            <a:endParaRPr lang="it-IT" dirty="0"/>
          </a:p>
        </p:txBody>
      </p:sp>
    </p:spTree>
    <p:extLst>
      <p:ext uri="{BB962C8B-B14F-4D97-AF65-F5344CB8AC3E}">
        <p14:creationId xmlns:p14="http://schemas.microsoft.com/office/powerpoint/2010/main" val="8768781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260648"/>
            <a:ext cx="8640960" cy="6408712"/>
          </a:xfrm>
        </p:spPr>
        <p:txBody>
          <a:bodyPr>
            <a:normAutofit/>
          </a:bodyPr>
          <a:lstStyle/>
          <a:p>
            <a:r>
              <a:rPr lang="it-IT" sz="3300" dirty="0" smtClean="0"/>
              <a:t>Nell’adolescenza c’è l’accesso a un </a:t>
            </a:r>
            <a:r>
              <a:rPr lang="it-IT" sz="3300" b="1" dirty="0" smtClean="0"/>
              <a:t>nuovo mondo immaginario </a:t>
            </a:r>
            <a:r>
              <a:rPr lang="it-IT" sz="3300" dirty="0" smtClean="0"/>
              <a:t>(</a:t>
            </a:r>
            <a:r>
              <a:rPr lang="it-IT" sz="3300" dirty="0" err="1" smtClean="0"/>
              <a:t>Dolto</a:t>
            </a:r>
            <a:r>
              <a:rPr lang="it-IT" sz="3300" dirty="0" smtClean="0"/>
              <a:t>)</a:t>
            </a:r>
          </a:p>
          <a:p>
            <a:pPr lvl="1"/>
            <a:endParaRPr lang="it-IT" sz="2900" dirty="0" smtClean="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7796" y="1422766"/>
            <a:ext cx="5764524" cy="536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09955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8520" y="692696"/>
            <a:ext cx="9001000" cy="5544616"/>
          </a:xfrm>
        </p:spPr>
        <p:txBody>
          <a:bodyPr>
            <a:normAutofit fontScale="92500" lnSpcReduction="20000"/>
          </a:bodyPr>
          <a:lstStyle/>
          <a:p>
            <a:pPr lvl="1"/>
            <a:r>
              <a:rPr lang="it-IT" sz="2900" dirty="0" smtClean="0"/>
              <a:t>la </a:t>
            </a:r>
            <a:r>
              <a:rPr lang="it-IT" sz="2900" b="1" dirty="0" smtClean="0"/>
              <a:t>prima </a:t>
            </a:r>
            <a:r>
              <a:rPr lang="it-IT" sz="2900" b="1" dirty="0"/>
              <a:t>vita </a:t>
            </a:r>
            <a:r>
              <a:rPr lang="it-IT" sz="2900" b="1" dirty="0" smtClean="0"/>
              <a:t>immaginaria </a:t>
            </a:r>
            <a:r>
              <a:rPr lang="it-IT" sz="2900" dirty="0" smtClean="0"/>
              <a:t>ha </a:t>
            </a:r>
            <a:r>
              <a:rPr lang="it-IT" sz="2900" dirty="0"/>
              <a:t>inizio verso i tre-quattro anni, è rivolta a persone del gruppo </a:t>
            </a:r>
            <a:r>
              <a:rPr lang="it-IT" sz="2900" dirty="0" smtClean="0"/>
              <a:t>familiare</a:t>
            </a:r>
            <a:r>
              <a:rPr lang="it-IT" sz="2900" dirty="0"/>
              <a:t>. A meno che non ci siano gravi episodi, come la guerra, i bambini si rapportano al mondo esterno per quanto loro ne deriva da ciò che dicono i genitori. I bambini condividono le opinioni del padre. Quando si genera dissenso fra i genitori, per i bambini è difficile farsi un’opinione autonoma e i problemi si appaleseranno dopo gli 11 anni. </a:t>
            </a:r>
            <a:endParaRPr lang="it-IT" sz="2900" dirty="0" smtClean="0"/>
          </a:p>
          <a:p>
            <a:pPr lvl="1"/>
            <a:r>
              <a:rPr lang="it-IT" sz="2900" dirty="0" smtClean="0"/>
              <a:t>Tutte </a:t>
            </a:r>
            <a:r>
              <a:rPr lang="it-IT" sz="2900" dirty="0"/>
              <a:t>le trame affettive (il papà a cui non si vuole bene perché ha divorziato dalla mamma, la nonna a cui si vuole bene…) che turbano la vita del bambino fra i 9 e gli 11 anni esplodono dopo gli 11 anni, quando il bambino entra nel suo </a:t>
            </a:r>
            <a:r>
              <a:rPr lang="it-IT" sz="2900" b="1" dirty="0"/>
              <a:t>secondo immaginario</a:t>
            </a:r>
            <a:r>
              <a:rPr lang="it-IT" sz="2900" dirty="0"/>
              <a:t>. Egli continua a percepire la famiglia come valore-rifugio, ma si impegna a realizzarsi nella società. Il risveglio dell’immaginario si compie nel mondo esterno, al di là della </a:t>
            </a:r>
            <a:r>
              <a:rPr lang="it-IT" sz="2900" dirty="0" smtClean="0"/>
              <a:t>famiglia.</a:t>
            </a:r>
            <a:endParaRPr lang="it-IT" sz="2900" dirty="0"/>
          </a:p>
        </p:txBody>
      </p:sp>
    </p:spTree>
    <p:extLst>
      <p:ext uri="{BB962C8B-B14F-4D97-AF65-F5344CB8AC3E}">
        <p14:creationId xmlns:p14="http://schemas.microsoft.com/office/powerpoint/2010/main" val="18995489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980728"/>
            <a:ext cx="8856984" cy="5760640"/>
          </a:xfrm>
        </p:spPr>
        <p:txBody>
          <a:bodyPr>
            <a:noAutofit/>
          </a:bodyPr>
          <a:lstStyle/>
          <a:p>
            <a:pPr>
              <a:lnSpc>
                <a:spcPts val="2900"/>
              </a:lnSpc>
            </a:pPr>
            <a:r>
              <a:rPr lang="it-IT" sz="2800" dirty="0" smtClean="0"/>
              <a:t>Le «fiamme» emotive che erano per il bambino più piccolo abbastanza ben contenute all’interno di meccanismi consolidati e riferite a persone e situazioni tutto sommato circoscritte (genitori, scuola, coetanei, giochi) (a meno che non verifichino lutti o perdite) esplodono nell’adolescenza dove tutto viene rimesso in discussione. </a:t>
            </a:r>
            <a:endParaRPr lang="it-IT" sz="2800" dirty="0"/>
          </a:p>
        </p:txBody>
      </p:sp>
    </p:spTree>
    <p:extLst>
      <p:ext uri="{BB962C8B-B14F-4D97-AF65-F5344CB8AC3E}">
        <p14:creationId xmlns:p14="http://schemas.microsoft.com/office/powerpoint/2010/main" val="15519076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052736"/>
            <a:ext cx="8640960" cy="4968552"/>
          </a:xfrm>
        </p:spPr>
        <p:txBody>
          <a:bodyPr>
            <a:normAutofit fontScale="92500" lnSpcReduction="10000"/>
          </a:bodyPr>
          <a:lstStyle/>
          <a:p>
            <a:r>
              <a:rPr lang="it-IT" sz="3000" dirty="0"/>
              <a:t>Vi è un’esplosione degli impulsi (sia da un punto di vista fisiologico che emotivo): l’adolescente è un leone fra leoni: ogni tanto aggredisce, ogni tanto è aggredito. C’è un circolare di affetti tendenzialmente «scissi», </a:t>
            </a:r>
            <a:r>
              <a:rPr lang="it-IT" sz="3000" dirty="0" smtClean="0"/>
              <a:t>non in senso negativo, ma perché </a:t>
            </a:r>
            <a:r>
              <a:rPr lang="it-IT" sz="3000" dirty="0"/>
              <a:t>non integrati e non maturi. </a:t>
            </a:r>
            <a:endParaRPr lang="it-IT" sz="3000" dirty="0" smtClean="0"/>
          </a:p>
          <a:p>
            <a:pPr marL="400050" lvl="1" indent="0">
              <a:buNone/>
            </a:pPr>
            <a:endParaRPr lang="it-IT" sz="3000" dirty="0" smtClean="0"/>
          </a:p>
          <a:p>
            <a:pPr marL="400050" lvl="1" indent="0">
              <a:buNone/>
            </a:pPr>
            <a:r>
              <a:rPr lang="it-IT" sz="3000" dirty="0" smtClean="0"/>
              <a:t>→ Tale </a:t>
            </a:r>
            <a:r>
              <a:rPr lang="it-IT" sz="3000" dirty="0"/>
              <a:t>scissione è necessaria affinché quegli affetti facciano la loro comparsa sul palcoscenico della vita </a:t>
            </a:r>
            <a:r>
              <a:rPr lang="it-IT" sz="3000" dirty="0" smtClean="0"/>
              <a:t>mentale in tutta la loro forza. </a:t>
            </a:r>
            <a:r>
              <a:rPr lang="it-IT" sz="3000" dirty="0"/>
              <a:t>Ma d’altra parte la maturazione e l’integrazione degli affetti che si basa su un proprio senso di identità profondo è lo scopo dell’adolescenza! </a:t>
            </a:r>
          </a:p>
          <a:p>
            <a:pPr marL="0" indent="0">
              <a:buNone/>
            </a:pPr>
            <a:endParaRPr lang="it-IT" dirty="0"/>
          </a:p>
        </p:txBody>
      </p:sp>
    </p:spTree>
    <p:extLst>
      <p:ext uri="{BB962C8B-B14F-4D97-AF65-F5344CB8AC3E}">
        <p14:creationId xmlns:p14="http://schemas.microsoft.com/office/powerpoint/2010/main" val="13050158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692696"/>
            <a:ext cx="8784976" cy="2016224"/>
          </a:xfrm>
        </p:spPr>
        <p:txBody>
          <a:bodyPr>
            <a:normAutofit lnSpcReduction="10000"/>
          </a:bodyPr>
          <a:lstStyle/>
          <a:p>
            <a:r>
              <a:rPr lang="it-IT" sz="2800" dirty="0" smtClean="0"/>
              <a:t>Il </a:t>
            </a:r>
            <a:r>
              <a:rPr lang="it-IT" sz="2800" dirty="0"/>
              <a:t>contenimento dell’esplosione degli impulsi </a:t>
            </a:r>
            <a:r>
              <a:rPr lang="it-IT" sz="2800" dirty="0" smtClean="0"/>
              <a:t>dipende </a:t>
            </a:r>
            <a:r>
              <a:rPr lang="it-IT" sz="2800" dirty="0"/>
              <a:t>da una serie di circostanze, in particolare dai contenimenti </a:t>
            </a:r>
            <a:r>
              <a:rPr lang="it-IT" sz="2800" dirty="0" smtClean="0"/>
              <a:t>iniziali (infantili), </a:t>
            </a:r>
            <a:r>
              <a:rPr lang="it-IT" sz="2800" dirty="0"/>
              <a:t>dalla stabilità che si è sperimentata durante il periodo </a:t>
            </a:r>
            <a:r>
              <a:rPr lang="it-IT" sz="2800" dirty="0" smtClean="0"/>
              <a:t>dell’infanzia, </a:t>
            </a:r>
            <a:r>
              <a:rPr lang="it-IT" sz="2800" dirty="0"/>
              <a:t>dalle pressioni interne e esterne con cui il giovane si deve </a:t>
            </a:r>
            <a:r>
              <a:rPr lang="it-IT" sz="2800" dirty="0" smtClean="0"/>
              <a:t>misurare (</a:t>
            </a:r>
            <a:r>
              <a:rPr lang="it-IT" sz="2800" dirty="0" err="1" smtClean="0"/>
              <a:t>Waddell</a:t>
            </a:r>
            <a:r>
              <a:rPr lang="it-IT" sz="2800" dirty="0" smtClean="0"/>
              <a:t>). </a:t>
            </a:r>
          </a:p>
          <a:p>
            <a:endParaRPr lang="it-IT" sz="3000" dirty="0" smtClean="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443599"/>
            <a:ext cx="3714750"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28570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404664"/>
            <a:ext cx="8496944" cy="6192688"/>
          </a:xfrm>
        </p:spPr>
        <p:txBody>
          <a:bodyPr>
            <a:normAutofit lnSpcReduction="10000"/>
          </a:bodyPr>
          <a:lstStyle/>
          <a:p>
            <a:pPr lvl="1"/>
            <a:r>
              <a:rPr lang="it-IT" sz="2900" dirty="0" smtClean="0"/>
              <a:t>Ernst Jones (1922) scriveva che durante la pubertà si ha una regressione verso l’infanzia e un ripercorrere, su un piano diverso, quanto avvenuto nei primi cinque anni. </a:t>
            </a:r>
          </a:p>
          <a:p>
            <a:pPr lvl="2"/>
            <a:endParaRPr lang="it-IT" sz="2700" i="1" dirty="0"/>
          </a:p>
          <a:p>
            <a:pPr marL="857250" lvl="2" indent="0">
              <a:buNone/>
            </a:pPr>
            <a:r>
              <a:rPr lang="it-IT" sz="2700" i="1" dirty="0" smtClean="0"/>
              <a:t>Ciò significa che nel secondo decennio della sua esistenza l’individuo riepiloga ed espande lo sviluppo dei primi cinque anni. Riemergono, quindi, i desideri sessuali e aggressivi e il modo in cui sono stati controllati. </a:t>
            </a:r>
          </a:p>
          <a:p>
            <a:pPr lvl="2"/>
            <a:endParaRPr lang="it-IT" sz="2700" i="1" dirty="0" smtClean="0"/>
          </a:p>
          <a:p>
            <a:pPr lvl="1"/>
            <a:r>
              <a:rPr lang="it-IT" sz="2900" dirty="0" smtClean="0"/>
              <a:t>Solo che ora c’è la possibilità concreta di mettere in atto questi desideri!</a:t>
            </a:r>
          </a:p>
          <a:p>
            <a:pPr marL="400050" lvl="1" indent="0">
              <a:buNone/>
            </a:pPr>
            <a:r>
              <a:rPr lang="it-IT" sz="2400" dirty="0" smtClean="0"/>
              <a:t> </a:t>
            </a:r>
            <a:endParaRPr lang="it-IT" sz="2500" dirty="0" smtClean="0"/>
          </a:p>
          <a:p>
            <a:endParaRPr lang="it-IT" dirty="0"/>
          </a:p>
        </p:txBody>
      </p:sp>
    </p:spTree>
    <p:extLst>
      <p:ext uri="{BB962C8B-B14F-4D97-AF65-F5344CB8AC3E}">
        <p14:creationId xmlns:p14="http://schemas.microsoft.com/office/powerpoint/2010/main" val="31924656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457200" lvl="3" indent="0">
              <a:buNone/>
            </a:pPr>
            <a:r>
              <a:rPr lang="it-IT" sz="2500" b="1" i="1" dirty="0" smtClean="0"/>
              <a:t>In altre parole, vecchi conflitti, soprattutto quelli della prima infanzia […] vengono rielaborati</a:t>
            </a:r>
            <a:r>
              <a:rPr lang="it-IT" sz="2500" i="1" dirty="0" smtClean="0"/>
              <a:t> (nel contesto delle nuove pulsioni sessuali), </a:t>
            </a:r>
            <a:r>
              <a:rPr lang="it-IT" sz="2500" b="1" i="1" dirty="0" smtClean="0"/>
              <a:t>e si tratta di conflitti che mettono alla prova la qualità del contenimento e dell’interiorizzazione originari.</a:t>
            </a:r>
            <a:r>
              <a:rPr lang="it-IT" sz="2500" i="1" dirty="0" smtClean="0"/>
              <a:t> </a:t>
            </a:r>
            <a:r>
              <a:rPr lang="it-IT" sz="2500" dirty="0" smtClean="0"/>
              <a:t>(</a:t>
            </a:r>
            <a:r>
              <a:rPr lang="it-IT" sz="2500" dirty="0" err="1" smtClean="0"/>
              <a:t>Waddell</a:t>
            </a:r>
            <a:r>
              <a:rPr lang="it-IT" sz="2500" dirty="0" smtClean="0"/>
              <a:t>) </a:t>
            </a:r>
          </a:p>
          <a:p>
            <a:endParaRPr lang="it-IT" dirty="0" smtClean="0"/>
          </a:p>
          <a:p>
            <a:r>
              <a:rPr lang="it-IT" dirty="0" smtClean="0"/>
              <a:t>L’adolescente deve letteralmente cambiare pelle, trasmutare, diventar altro (pur restando se stesso).</a:t>
            </a:r>
          </a:p>
        </p:txBody>
      </p:sp>
    </p:spTree>
    <p:extLst>
      <p:ext uri="{BB962C8B-B14F-4D97-AF65-F5344CB8AC3E}">
        <p14:creationId xmlns:p14="http://schemas.microsoft.com/office/powerpoint/2010/main" val="15528829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764704"/>
            <a:ext cx="8280920" cy="4320480"/>
          </a:xfrm>
        </p:spPr>
        <p:txBody>
          <a:bodyPr>
            <a:normAutofit/>
          </a:bodyPr>
          <a:lstStyle/>
          <a:p>
            <a:pPr>
              <a:lnSpc>
                <a:spcPts val="2800"/>
              </a:lnSpc>
            </a:pPr>
            <a:r>
              <a:rPr lang="it-IT" sz="2800" dirty="0" smtClean="0"/>
              <a:t>L’adolescenza spezza l’appartenenza del bambino al contesto familiare. Tutte le acquisizioni e le conquiste passate devono essere «rigiocate» su un nuovo terreno, devono vagliate per capire se e in che modo possono essere utilizzate per la costruzione della propria identità. </a:t>
            </a:r>
          </a:p>
          <a:p>
            <a:pPr>
              <a:lnSpc>
                <a:spcPts val="2800"/>
              </a:lnSpc>
            </a:pPr>
            <a:r>
              <a:rPr lang="it-IT" sz="2800" dirty="0" smtClean="0"/>
              <a:t>In alcuni casi si deve procedere a un vero e proprio distacco da identificazioni nelle quali ci si era riconosciuti nell’infanzia e che ora si scoprono non corrispondere più al proprio Sé. Si tratta di «tagliare» dei pezzi di identità!</a:t>
            </a:r>
          </a:p>
        </p:txBody>
      </p:sp>
    </p:spTree>
    <p:extLst>
      <p:ext uri="{BB962C8B-B14F-4D97-AF65-F5344CB8AC3E}">
        <p14:creationId xmlns:p14="http://schemas.microsoft.com/office/powerpoint/2010/main" val="37502027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2008" y="404664"/>
            <a:ext cx="4427984" cy="6264696"/>
          </a:xfrm>
        </p:spPr>
        <p:txBody>
          <a:bodyPr>
            <a:normAutofit fontScale="85000" lnSpcReduction="20000"/>
          </a:bodyPr>
          <a:lstStyle/>
          <a:p>
            <a:r>
              <a:rPr lang="it-IT" dirty="0"/>
              <a:t>Tale è la motivazione della cosiddetta «</a:t>
            </a:r>
            <a:r>
              <a:rPr lang="it-IT" b="1" dirty="0"/>
              <a:t>protesta adolescenziale</a:t>
            </a:r>
            <a:r>
              <a:rPr lang="it-IT" dirty="0"/>
              <a:t>»: l’adolescente deve liberarsi di quelle «identificazioni», profonde e parte del suo Io, che hanno fino a quel momento costituito la sua personalità. </a:t>
            </a:r>
            <a:endParaRPr lang="it-IT" dirty="0" smtClean="0"/>
          </a:p>
          <a:p>
            <a:r>
              <a:rPr lang="it-IT" dirty="0" smtClean="0"/>
              <a:t>Ciò </a:t>
            </a:r>
            <a:r>
              <a:rPr lang="it-IT" dirty="0"/>
              <a:t>comporta anche una grande incertezza, di debolezza. </a:t>
            </a:r>
            <a:endParaRPr lang="it-IT" dirty="0" smtClean="0"/>
          </a:p>
          <a:p>
            <a:r>
              <a:rPr lang="it-IT" dirty="0" smtClean="0"/>
              <a:t>Il </a:t>
            </a:r>
            <a:r>
              <a:rPr lang="it-IT" dirty="0"/>
              <a:t>rifiuto rabbioso dell’adolescente verso un aiuto da parte delle figure che gli stanno più vicine indica lo sforzo che egli fa per autonomizzarsi da esse.</a:t>
            </a:r>
          </a:p>
          <a:p>
            <a:endParaRPr lang="it-I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6300" y="1228725"/>
            <a:ext cx="44577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14155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692696"/>
            <a:ext cx="8352928" cy="5544616"/>
          </a:xfrm>
        </p:spPr>
        <p:txBody>
          <a:bodyPr>
            <a:normAutofit fontScale="92500"/>
          </a:bodyPr>
          <a:lstStyle/>
          <a:p>
            <a:pPr marL="342900" lvl="1" indent="-342900">
              <a:buFont typeface="Arial" pitchFamily="34" charset="0"/>
              <a:buChar char="•"/>
            </a:pPr>
            <a:r>
              <a:rPr lang="it-IT" sz="3000" dirty="0" smtClean="0"/>
              <a:t>Proprio perché gli affetti sono poco «mediati», l’adolescente manca di «pensiero politico»: gli affetti tendono a essere sia «agiti» sia «assolutizzati», invece che contenuti e «ragionati». </a:t>
            </a:r>
          </a:p>
          <a:p>
            <a:pPr marL="400050" lvl="2" indent="0">
              <a:buNone/>
            </a:pPr>
            <a:endParaRPr lang="it-IT" sz="1500" i="1" dirty="0"/>
          </a:p>
          <a:p>
            <a:pPr marL="400050" lvl="2" indent="0">
              <a:buNone/>
            </a:pPr>
            <a:r>
              <a:rPr lang="it-IT" sz="2600" i="1" dirty="0" smtClean="0"/>
              <a:t>“Agire” significa esattamente questo, in termini tecnici: la sostituzione del pensiero con l’azione per ridurre il conflitto interno (</a:t>
            </a:r>
            <a:r>
              <a:rPr lang="it-IT" sz="2600" i="1" dirty="0" err="1" smtClean="0"/>
              <a:t>Waddell</a:t>
            </a:r>
            <a:r>
              <a:rPr lang="it-IT" sz="2600" i="1" dirty="0" smtClean="0"/>
              <a:t>)</a:t>
            </a:r>
          </a:p>
          <a:p>
            <a:pPr marL="400050" lvl="2" indent="0">
              <a:buNone/>
            </a:pPr>
            <a:endParaRPr lang="it-IT" sz="1500" i="1" dirty="0" smtClean="0"/>
          </a:p>
          <a:p>
            <a:pPr lvl="1"/>
            <a:r>
              <a:rPr lang="it-IT" dirty="0" smtClean="0"/>
              <a:t>I desideri sono scarsamente procrastinabili (difficile impedire a un adolescente l’uscita con gli amici), le delusioni sono abissali («non valgo niente; mi suicido»), il pensiero è «per principio» («gli uomini sono tutti egoisti»; «Dio non esiste»). </a:t>
            </a:r>
          </a:p>
          <a:p>
            <a:pPr lvl="1"/>
            <a:endParaRPr lang="it-IT" sz="2600" dirty="0" smtClean="0"/>
          </a:p>
          <a:p>
            <a:endParaRPr lang="it-IT" dirty="0"/>
          </a:p>
        </p:txBody>
      </p:sp>
    </p:spTree>
    <p:extLst>
      <p:ext uri="{BB962C8B-B14F-4D97-AF65-F5344CB8AC3E}">
        <p14:creationId xmlns:p14="http://schemas.microsoft.com/office/powerpoint/2010/main" val="21738116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742950" lvl="2" indent="-342900"/>
            <a:r>
              <a:rPr lang="it-IT" sz="2500" dirty="0" smtClean="0"/>
              <a:t>Il comportamento delinquenziale è un modo per “buttar fuori vapore”; secondo le statistiche è tipico dei 14 anni. Esso allevia la tensione degli impulsi sessuali e aggressivi. </a:t>
            </a:r>
          </a:p>
          <a:p>
            <a:pPr marL="1200150" lvl="3" indent="-342900"/>
            <a:r>
              <a:rPr lang="it-IT" sz="2300" dirty="0" smtClean="0"/>
              <a:t>Inoltre, essendo un comportamento che probabilmente comporterà una punizione, allevia il senso di colpa inconscio. La delinquenza serve a prendere contatto e a sfidare non solo le figure di autorità reali, ma anche la proiezione su di queste di fantasmi di distruttività inconsci. Quindi è un modo per lenire questa distruttività inconscia (</a:t>
            </a:r>
            <a:r>
              <a:rPr lang="it-IT" sz="2300" dirty="0" err="1" smtClean="0"/>
              <a:t>Waddell</a:t>
            </a:r>
            <a:r>
              <a:rPr lang="it-IT" sz="2300" dirty="0" smtClean="0"/>
              <a:t>). </a:t>
            </a:r>
          </a:p>
        </p:txBody>
      </p:sp>
    </p:spTree>
    <p:extLst>
      <p:ext uri="{BB962C8B-B14F-4D97-AF65-F5344CB8AC3E}">
        <p14:creationId xmlns:p14="http://schemas.microsoft.com/office/powerpoint/2010/main" val="20068908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332656"/>
            <a:ext cx="8892480" cy="6336704"/>
          </a:xfrm>
        </p:spPr>
        <p:txBody>
          <a:bodyPr>
            <a:normAutofit fontScale="32500" lnSpcReduction="20000"/>
          </a:bodyPr>
          <a:lstStyle/>
          <a:p>
            <a:pPr marL="342900" lvl="1" indent="-342900">
              <a:lnSpc>
                <a:spcPct val="120000"/>
              </a:lnSpc>
              <a:buFont typeface="Arial" pitchFamily="34" charset="0"/>
              <a:buChar char="•"/>
            </a:pPr>
            <a:r>
              <a:rPr lang="it-IT" sz="8600" dirty="0" smtClean="0"/>
              <a:t>Lo stesso vale per la </a:t>
            </a:r>
            <a:r>
              <a:rPr lang="it-IT" sz="8600" b="1" dirty="0" smtClean="0"/>
              <a:t>sessualità</a:t>
            </a:r>
            <a:r>
              <a:rPr lang="it-IT" sz="8600" dirty="0" smtClean="0"/>
              <a:t>, che non è mera impulsività scissa, ma rapporto con la persona intera. </a:t>
            </a:r>
          </a:p>
          <a:p>
            <a:pPr lvl="1">
              <a:lnSpc>
                <a:spcPct val="120000"/>
              </a:lnSpc>
            </a:pPr>
            <a:r>
              <a:rPr lang="it-IT" sz="7000" dirty="0"/>
              <a:t>Già per Freud l’adolescenza comportava l’unificazione delle due correnti principali dell’amore sessuale: la tenerezza e la sessualità </a:t>
            </a:r>
          </a:p>
          <a:p>
            <a:pPr marL="2114550" lvl="5" indent="-342900">
              <a:lnSpc>
                <a:spcPts val="2400"/>
              </a:lnSpc>
            </a:pPr>
            <a:endParaRPr lang="it-IT" sz="3000" dirty="0" smtClean="0"/>
          </a:p>
          <a:p>
            <a:pPr marL="400050" lvl="2" indent="0">
              <a:lnSpc>
                <a:spcPts val="2400"/>
              </a:lnSpc>
              <a:buNone/>
            </a:pPr>
            <a:r>
              <a:rPr lang="it-IT" sz="7100" i="1" dirty="0" smtClean="0"/>
              <a:t>Nei rapporti sessuali definiti liberi gli esseri non si incontrano. I corpi non sono nulla se non c’è amore e progetto […] L’amore con i contraccettivi è un amore in cui vale solo lo sguardo e non l’azione aperta al futuro. Oggi c’è solo la responsabilità di amare, senza che quest’amore possa avere conseguenze. Narciso non cerca una donna, ma si rivolge a se stesso. Quando una ragazza non piace, il ragazzo parla con i ragazzi delle ragazze che non gli piacciono e le ragazze fanno altrettanto. Scambi fugaci, onanismo a due…  Credo che sia la stessa cosa per ragazzi e ragazze: una prima delusione sentimentale provoca una specie di ricaduta in un’omosessualità occasionale prepubere indotta da una società che non aiuta i giovani a diventare adulti. Ed è diventando responsabili che diventerebbero adulti invece che regredire in una preadolescenza narcisistica. </a:t>
            </a:r>
            <a:r>
              <a:rPr lang="it-IT" sz="7100" dirty="0" smtClean="0"/>
              <a:t>(</a:t>
            </a:r>
            <a:r>
              <a:rPr lang="it-IT" sz="7100" dirty="0" err="1" smtClean="0"/>
              <a:t>Dolto</a:t>
            </a:r>
            <a:r>
              <a:rPr lang="it-IT" sz="7100" dirty="0" smtClean="0"/>
              <a:t>, 1988)</a:t>
            </a:r>
          </a:p>
        </p:txBody>
      </p:sp>
    </p:spTree>
    <p:extLst>
      <p:ext uri="{BB962C8B-B14F-4D97-AF65-F5344CB8AC3E}">
        <p14:creationId xmlns:p14="http://schemas.microsoft.com/office/powerpoint/2010/main" val="19470335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980728"/>
            <a:ext cx="8640960" cy="5760640"/>
          </a:xfrm>
        </p:spPr>
        <p:txBody>
          <a:bodyPr>
            <a:normAutofit/>
          </a:bodyPr>
          <a:lstStyle/>
          <a:p>
            <a:pPr lvl="1"/>
            <a:r>
              <a:rPr lang="it-IT" dirty="0" smtClean="0"/>
              <a:t>La non integrazione degli affetti contrastanti e la loro assolutizzazione fa sì che ci sia </a:t>
            </a:r>
            <a:r>
              <a:rPr lang="it-IT" b="1" dirty="0" smtClean="0"/>
              <a:t>un’alternanza di vissuti </a:t>
            </a:r>
            <a:r>
              <a:rPr lang="it-IT" b="1" dirty="0"/>
              <a:t>di segno positivo </a:t>
            </a:r>
            <a:r>
              <a:rPr lang="it-IT" dirty="0"/>
              <a:t>(senso di onnipotenza e speranza per il proprio </a:t>
            </a:r>
            <a:r>
              <a:rPr lang="it-IT" dirty="0" smtClean="0"/>
              <a:t>poter essere </a:t>
            </a:r>
            <a:r>
              <a:rPr lang="it-IT" dirty="0"/>
              <a:t>se stesso – a cui l’educatore si può collegare per costruire una progettualità) </a:t>
            </a:r>
            <a:r>
              <a:rPr lang="it-IT" b="1" dirty="0" smtClean="0"/>
              <a:t>e di segno negativo </a:t>
            </a:r>
            <a:r>
              <a:rPr lang="it-IT" dirty="0"/>
              <a:t>(caratterizzati da stati depressivi profondi per il proprio «non-essere», senso di perdita per l’uscita </a:t>
            </a:r>
            <a:r>
              <a:rPr lang="it-IT" dirty="0" smtClean="0"/>
              <a:t>dall’infanzia → </a:t>
            </a:r>
            <a:r>
              <a:rPr lang="it-IT" dirty="0"/>
              <a:t>L’uscita dall’infanzia causa sogni in cui si uccide o si è </a:t>
            </a:r>
            <a:r>
              <a:rPr lang="it-IT" dirty="0" smtClean="0"/>
              <a:t>uccisi</a:t>
            </a:r>
            <a:r>
              <a:rPr lang="it-IT" dirty="0"/>
              <a:t>.</a:t>
            </a:r>
            <a:endParaRPr lang="it-IT" dirty="0" smtClean="0"/>
          </a:p>
        </p:txBody>
      </p:sp>
    </p:spTree>
    <p:extLst>
      <p:ext uri="{BB962C8B-B14F-4D97-AF65-F5344CB8AC3E}">
        <p14:creationId xmlns:p14="http://schemas.microsoft.com/office/powerpoint/2010/main" val="30697442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332656"/>
            <a:ext cx="8568952" cy="6264696"/>
          </a:xfrm>
        </p:spPr>
        <p:txBody>
          <a:bodyPr>
            <a:normAutofit lnSpcReduction="10000"/>
          </a:bodyPr>
          <a:lstStyle/>
          <a:p>
            <a:r>
              <a:rPr lang="it-IT" sz="2800" dirty="0" smtClean="0"/>
              <a:t>Quello della prima adolescenza in particolare, un periodo contraddistinto da una </a:t>
            </a:r>
            <a:r>
              <a:rPr lang="it-IT" sz="2800" b="1" dirty="0" smtClean="0"/>
              <a:t>mancanza di empatia</a:t>
            </a:r>
            <a:r>
              <a:rPr lang="it-IT" sz="2800" dirty="0"/>
              <a:t> </a:t>
            </a:r>
            <a:r>
              <a:rPr lang="it-IT" sz="2800" dirty="0" smtClean="0"/>
              <a:t>e da un comportamento sfrontato, con venature sadiche e dispregiative, anche in tema di sessualità. </a:t>
            </a:r>
          </a:p>
          <a:p>
            <a:r>
              <a:rPr lang="it-IT" sz="2800" dirty="0" smtClean="0"/>
              <a:t>In tutte le letterature pedagogiche è presente la figura del «monello», quella che oggi chiameremmo il «bullo»</a:t>
            </a:r>
            <a:endParaRPr lang="it-IT" sz="2800" dirty="0"/>
          </a:p>
          <a:p>
            <a:pPr lvl="3"/>
            <a:endParaRPr lang="it-IT" sz="1600" dirty="0" smtClean="0">
              <a:sym typeface="Symbol" pitchFamily="18" charset="2"/>
            </a:endParaRPr>
          </a:p>
          <a:p>
            <a:pPr>
              <a:buNone/>
            </a:pPr>
            <a:r>
              <a:rPr lang="it-IT" sz="2500" dirty="0" smtClean="0">
                <a:sym typeface="Symbol" pitchFamily="18" charset="2"/>
              </a:rPr>
              <a:t>	</a:t>
            </a:r>
            <a:r>
              <a:rPr lang="it-IT" sz="2500" i="1" dirty="0" smtClean="0">
                <a:sym typeface="Symbol" pitchFamily="18" charset="2"/>
              </a:rPr>
              <a:t>…ho spesso la crudeltà del fanciullo, che con un sasso tappa la buca del formicaio </a:t>
            </a:r>
            <a:r>
              <a:rPr lang="it-IT" sz="2500" dirty="0" smtClean="0">
                <a:sym typeface="Symbol" pitchFamily="18" charset="2"/>
              </a:rPr>
              <a:t>(Pirandello, </a:t>
            </a:r>
            <a:r>
              <a:rPr lang="it-IT" sz="2500" i="1" dirty="0" smtClean="0">
                <a:sym typeface="Symbol" pitchFamily="18" charset="2"/>
              </a:rPr>
              <a:t>Dialoghi fra il Gran Me e il piccolo me</a:t>
            </a:r>
            <a:r>
              <a:rPr lang="it-IT" sz="2500" dirty="0" smtClean="0">
                <a:sym typeface="Symbol" pitchFamily="18" charset="2"/>
              </a:rPr>
              <a:t>)</a:t>
            </a:r>
          </a:p>
          <a:p>
            <a:pPr lvl="4"/>
            <a:endParaRPr lang="it-IT" dirty="0" smtClean="0"/>
          </a:p>
          <a:p>
            <a:r>
              <a:rPr lang="it-IT" sz="2800" dirty="0" smtClean="0"/>
              <a:t>Tale mancanza di empatia può essere interpretata come un meccanismo volto a negare il «bambino bisognoso e infantile» che ancora abita nell’adolescente. Chi si separa non può provare nostalgia e benevolenza verso ciò da cui si separa. </a:t>
            </a:r>
          </a:p>
        </p:txBody>
      </p:sp>
    </p:spTree>
    <p:extLst>
      <p:ext uri="{BB962C8B-B14F-4D97-AF65-F5344CB8AC3E}">
        <p14:creationId xmlns:p14="http://schemas.microsoft.com/office/powerpoint/2010/main" val="40603350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836712"/>
            <a:ext cx="8712968" cy="5289451"/>
          </a:xfrm>
        </p:spPr>
        <p:txBody>
          <a:bodyPr>
            <a:normAutofit fontScale="92500" lnSpcReduction="10000"/>
          </a:bodyPr>
          <a:lstStyle/>
          <a:p>
            <a:r>
              <a:rPr lang="it-IT" sz="3000" dirty="0" smtClean="0"/>
              <a:t>La sfrontatezza, la mancanza di empatia e la tendenza all’agito del comportamento adolescenziale aveva fatto scrivere a Shakespeare questi versi:</a:t>
            </a:r>
          </a:p>
          <a:p>
            <a:pPr algn="ctr"/>
            <a:endParaRPr lang="it-IT" dirty="0"/>
          </a:p>
          <a:p>
            <a:pPr marL="400050" lvl="1" indent="0">
              <a:buNone/>
            </a:pPr>
            <a:r>
              <a:rPr lang="it-IT" i="1" dirty="0" smtClean="0"/>
              <a:t>Vorrei che non ci fosse età di mezzo</a:t>
            </a:r>
          </a:p>
          <a:p>
            <a:pPr marL="400050" lvl="1" indent="0">
              <a:buNone/>
            </a:pPr>
            <a:r>
              <a:rPr lang="it-IT" i="1" dirty="0" smtClean="0"/>
              <a:t>Fra i dieci e i ventitré anni</a:t>
            </a:r>
          </a:p>
          <a:p>
            <a:pPr marL="400050" lvl="1" indent="0">
              <a:buNone/>
            </a:pPr>
            <a:r>
              <a:rPr lang="it-IT" i="1" dirty="0" smtClean="0"/>
              <a:t>O che la gioventù dormisse tutto questo intervallo; poiché non c’è nulla in cotesto tempo</a:t>
            </a:r>
          </a:p>
          <a:p>
            <a:pPr marL="400050" lvl="1" indent="0">
              <a:buNone/>
            </a:pPr>
            <a:r>
              <a:rPr lang="it-IT" i="1" dirty="0" smtClean="0"/>
              <a:t>Se non ingravidare ragazze, vilipendere gli anziani, rubare e darsi legnate </a:t>
            </a:r>
          </a:p>
          <a:p>
            <a:pPr marL="400050" lvl="1" indent="0">
              <a:buNone/>
            </a:pPr>
            <a:endParaRPr lang="it-IT" sz="2600" dirty="0" smtClean="0"/>
          </a:p>
          <a:p>
            <a:pPr marL="400050" lvl="1" indent="0">
              <a:buNone/>
            </a:pPr>
            <a:r>
              <a:rPr lang="it-IT" sz="2600" dirty="0" smtClean="0"/>
              <a:t>(W. Shakespeare, </a:t>
            </a:r>
            <a:r>
              <a:rPr lang="it-IT" sz="2600" i="1" dirty="0" smtClean="0"/>
              <a:t>Il racconto d’inverno</a:t>
            </a:r>
            <a:r>
              <a:rPr lang="it-IT" sz="2600" dirty="0" smtClean="0"/>
              <a:t>, cit. in </a:t>
            </a:r>
            <a:r>
              <a:rPr lang="it-IT" sz="2600" dirty="0" err="1" smtClean="0"/>
              <a:t>Winnicott</a:t>
            </a:r>
            <a:r>
              <a:rPr lang="it-IT" sz="2600" dirty="0" smtClean="0"/>
              <a:t>, 1964)</a:t>
            </a:r>
            <a:endParaRPr lang="it-IT" sz="2600" dirty="0"/>
          </a:p>
        </p:txBody>
      </p:sp>
    </p:spTree>
    <p:extLst>
      <p:ext uri="{BB962C8B-B14F-4D97-AF65-F5344CB8AC3E}">
        <p14:creationId xmlns:p14="http://schemas.microsoft.com/office/powerpoint/2010/main" val="26748214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08720"/>
            <a:ext cx="8229600" cy="4916555"/>
          </a:xfrm>
        </p:spPr>
        <p:txBody>
          <a:bodyPr/>
          <a:lstStyle/>
          <a:p>
            <a:pPr marL="0" lvl="2" indent="0">
              <a:buNone/>
            </a:pPr>
            <a:r>
              <a:rPr lang="it-IT" sz="2800" dirty="0" smtClean="0"/>
              <a:t>→ L’adolescente oscilla fra narcisismo e perdita di sé, fra </a:t>
            </a:r>
            <a:r>
              <a:rPr lang="it-IT" sz="2800" b="1" dirty="0" smtClean="0">
                <a:solidFill>
                  <a:srgbClr val="0070C0"/>
                </a:solidFill>
              </a:rPr>
              <a:t>esaltazione</a:t>
            </a:r>
            <a:r>
              <a:rPr lang="it-IT" sz="2800" dirty="0" smtClean="0">
                <a:solidFill>
                  <a:srgbClr val="0070C0"/>
                </a:solidFill>
              </a:rPr>
              <a:t> </a:t>
            </a:r>
            <a:r>
              <a:rPr lang="it-IT" sz="2800" dirty="0" smtClean="0"/>
              <a:t>e </a:t>
            </a:r>
            <a:r>
              <a:rPr lang="it-IT" sz="2800" b="1" dirty="0" smtClean="0">
                <a:solidFill>
                  <a:srgbClr val="0070C0"/>
                </a:solidFill>
              </a:rPr>
              <a:t>depressione</a:t>
            </a:r>
            <a:r>
              <a:rPr lang="it-IT" sz="2800" dirty="0"/>
              <a:t>, fra </a:t>
            </a:r>
            <a:r>
              <a:rPr lang="it-IT" sz="2800" dirty="0" smtClean="0"/>
              <a:t>«totalità» (ideologia, totalitarismo, «fuga dalla liberta») e «assenza» (impossibilità di essere alcunché)</a:t>
            </a:r>
            <a:endParaRPr lang="it-IT" sz="2800" dirty="0"/>
          </a:p>
          <a:p>
            <a:endParaRPr lang="it-IT"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016538"/>
            <a:ext cx="3384376" cy="2788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996952"/>
            <a:ext cx="3626055" cy="2828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96951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411760" y="116632"/>
            <a:ext cx="6624736" cy="6741368"/>
          </a:xfrm>
        </p:spPr>
        <p:txBody>
          <a:bodyPr>
            <a:noAutofit/>
          </a:bodyPr>
          <a:lstStyle/>
          <a:p>
            <a:pPr marL="914400" lvl="2" indent="0">
              <a:lnSpc>
                <a:spcPts val="2200"/>
              </a:lnSpc>
              <a:buNone/>
            </a:pPr>
            <a:r>
              <a:rPr lang="it-IT" sz="2450" dirty="0" smtClean="0"/>
              <a:t>Il </a:t>
            </a:r>
            <a:r>
              <a:rPr lang="it-IT" sz="2450" b="1" dirty="0" smtClean="0"/>
              <a:t>pensiero del suicidio </a:t>
            </a:r>
            <a:r>
              <a:rPr lang="it-IT" sz="2450" dirty="0" smtClean="0"/>
              <a:t>è normale in adolescenza. Il fatto che sia connesso a un senso di onnipotenza (</a:t>
            </a:r>
            <a:r>
              <a:rPr lang="it-IT" sz="2450" dirty="0" err="1" smtClean="0"/>
              <a:t>Dolto</a:t>
            </a:r>
            <a:r>
              <a:rPr lang="it-IT" sz="2450" dirty="0" smtClean="0"/>
              <a:t>)  testimonia che esaltazione e depressione sono due facce della stessa medaglia. Il desiderio di suicidio è normale, quello di arrivare veramente a compierlo è morboso. Il confine fra i due è molto delicato. Nessun giovane può superare l’adolescenza senza avere pensieri di morte. Occorre dar modo all’adolescente di tematizzare la morte del corpo perché acceda al desiderio del corpo e ai valori dello spirito. Dare una medicina che impedisca al giovane di pensare al suicidio significa drammatizzare, come se colui che la prescrive avesse paura di essere il complice di un eventuale suicidio del giovane. Parlare di morte è importante. La morte fa vivere</a:t>
            </a:r>
          </a:p>
          <a:p>
            <a:pPr marL="914400" lvl="2" indent="0">
              <a:lnSpc>
                <a:spcPts val="2200"/>
              </a:lnSpc>
              <a:buNone/>
            </a:pPr>
            <a:r>
              <a:rPr lang="it-IT" sz="2000" dirty="0" smtClean="0"/>
              <a:t>Lancaster, in un’opera del 1898, ha analizzato 200 biografie di personaggi famosi, le turbolenze ecc. Pare che nessuno sia sfuggito al pensiero del suicidio, anche se poi ha teso a negarlo in età adulta.</a:t>
            </a: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3168352"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7708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92079" y="3953912"/>
            <a:ext cx="4018307" cy="300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018" y="4008635"/>
            <a:ext cx="2819078" cy="2819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descr="http://www.antiwarsongs.org/img/upl/suicide-suicide_b-400x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92" y="116632"/>
            <a:ext cx="3719165" cy="371916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8760" t="3334" r="2300" b="8096"/>
          <a:stretch/>
        </p:blipFill>
        <p:spPr bwMode="auto">
          <a:xfrm>
            <a:off x="72008" y="4072398"/>
            <a:ext cx="2483768" cy="2699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2" name="Picture 8" descr="http://content7.flixster.com/photo/51/32/34/5132341_ga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1474" y="-31378"/>
            <a:ext cx="4752526" cy="3490138"/>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http://www.cinefile.biz/images/thelma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51004" y="2127075"/>
            <a:ext cx="28575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1685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061" y="0"/>
            <a:ext cx="6974037"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08543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0"/>
            <a:ext cx="9755754" cy="681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55437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16632"/>
            <a:ext cx="8928992" cy="6669360"/>
          </a:xfrm>
        </p:spPr>
        <p:txBody>
          <a:bodyPr>
            <a:noAutofit/>
          </a:bodyPr>
          <a:lstStyle/>
          <a:p>
            <a:pPr algn="l">
              <a:lnSpc>
                <a:spcPts val="1400"/>
              </a:lnSpc>
            </a:pPr>
            <a:r>
              <a:rPr lang="it-IT" sz="1800" b="1" dirty="0"/>
              <a:t>Lettera </a:t>
            </a:r>
            <a:r>
              <a:rPr lang="it-IT" sz="1800" b="1" dirty="0" smtClean="0"/>
              <a:t>A </a:t>
            </a:r>
            <a:r>
              <a:rPr lang="it-IT" sz="1800" b="1" dirty="0" err="1"/>
              <a:t>Boddah</a:t>
            </a:r>
            <a:r>
              <a:rPr lang="it-IT" sz="1800" dirty="0"/>
              <a:t/>
            </a:r>
            <a:br>
              <a:rPr lang="it-IT" sz="1800" dirty="0"/>
            </a:br>
            <a:r>
              <a:rPr lang="it-IT" sz="1800" dirty="0"/>
              <a:t>Vi parlo dal punto di vista di un sempliciotto un po' vissuto che preferirebbe essere uno snervante bimbo lamentoso. Questa lettera dovrebbe essere abbastanza semplice da capire. Tutti gli avvertimenti della scuola base del punk-rock che mi sono stati dati nel corso degli anni, dai miei esordi, intendo dire, l'etica dell'indipendenza e di abbracciare la vostra comunità si sono rivelati esatti. Io non provo più emozioni nell'ascoltare musica e nemmeno nel crearla nel leggere e nello scrivere da troppi anni ormai. Questo mi fa sentire terribilmente colpevole. Per esempio quando siamo nel backstage e le luci si spengono e sento il maniacale urlo della folla cominciare, non ha nessun effetto su di me, non è come era per </a:t>
            </a:r>
            <a:r>
              <a:rPr lang="it-IT" sz="1800" dirty="0" err="1"/>
              <a:t>Freddie</a:t>
            </a:r>
            <a:r>
              <a:rPr lang="it-IT" sz="1800" dirty="0"/>
              <a:t> Mercury, a lui la folla lo inebriava, ne ritraeva energia e io l'ho sempre invidiato per questo, ma per me non è così. Il fatto è che io non posso imbrogliarvi, nessuno di voi. Semplicemente non sarebbe giusto nei vostri confronti né nei miei. Il peggior crimine che mi possa venire in mente è quello di fingere e far credere che io mi stia divertendo al 100%. A volte mi sento come se dovessi timbrare il cartellino ogni volta che salgo sul palco. Ho provato tutto quello che è in mio potere per apprezzare questo.</a:t>
            </a:r>
            <a:br>
              <a:rPr lang="it-IT" sz="1800" dirty="0"/>
            </a:br>
            <a:r>
              <a:rPr lang="it-IT" sz="1800" dirty="0"/>
              <a:t>Ho apprezzato il fatto che io e gli altri abbiamo colpito e intrattenuto tutta questa gente. Ma devo essere uno di quei narcisisti che apprezzano le cose solo quando non ci sono più. Io sono troppo sensibile. Ho bisogno di essere un po' stordito per ritrovare l'entusiasmo che avevo da bambino. Durante gli ultimi tre nostri tour sono riuscito ad apprezzare molto di più le persone che conoscevo personalmente e i fans della nostra musica, ma ancora non riesco a superare la frustrazione, il senso di colpa e l'empatia che ho per tutti. C'è del buono in ognuno di noi e penso che io amo troppo la gente, così tanto che mi sento troppo fottutamente triste. Il piccolo triste, sensibile...! Perché non ti diverti e basta? Non lo so! Ho una moglie divina che trasuda ambizione e empatia e una figlia che mi ricorda troppo di quando ero come lei, pieno di amore e gioia.</a:t>
            </a:r>
            <a:br>
              <a:rPr lang="it-IT" sz="1800" dirty="0"/>
            </a:br>
            <a:r>
              <a:rPr lang="it-IT" sz="1800" dirty="0"/>
              <a:t>Bacia tutte le persone che incontra perché tutti sono buoni e nessuno può </a:t>
            </a:r>
            <a:r>
              <a:rPr lang="it-IT" sz="1800" dirty="0" smtClean="0"/>
              <a:t>far loro </a:t>
            </a:r>
            <a:r>
              <a:rPr lang="it-IT" sz="1800" dirty="0"/>
              <a:t>del male. E questo mi terrorizza a tal punto che perdo le mie funzioni vitali. Non posso sopportare l'idea che </a:t>
            </a:r>
            <a:r>
              <a:rPr lang="it-IT" sz="1800" dirty="0" err="1"/>
              <a:t>Frances</a:t>
            </a:r>
            <a:r>
              <a:rPr lang="it-IT" sz="1800" dirty="0"/>
              <a:t> diventi una miserabile, autodistruttiva rocker come me. Mi è andata bene, molto bene durante questi anni, e ne sono grato, ma è dall'età di sette anni che sono avverso al genere umano. Solo perché a tutti sembra così facile tirare avanti ed essere empatici. Penso sia solo perché io amo troppo e mi rammarico troppo per la gente. Grazie a tutti voi dal fondo del mio bruciante, nauseato stomaco per le vostre lettere e il supporto che mi avete dato negli anni passati. Io sono troppo un bambino incostante, lunatico! E non ho più nessuna emozione, e ricordate, è meglio bruciare in fretta che spegnersi lentamente.</a:t>
            </a:r>
            <a:br>
              <a:rPr lang="it-IT" sz="1800" dirty="0"/>
            </a:br>
            <a:r>
              <a:rPr lang="it-IT" sz="1800" dirty="0"/>
              <a:t>Pace, Amore, Empatia</a:t>
            </a:r>
            <a:r>
              <a:rPr lang="it-IT" sz="1800" dirty="0" smtClean="0"/>
              <a:t>. 			Kurt </a:t>
            </a:r>
            <a:r>
              <a:rPr lang="it-IT" sz="1800" dirty="0"/>
              <a:t>Cobain</a:t>
            </a:r>
            <a:br>
              <a:rPr lang="it-IT" sz="1800" dirty="0"/>
            </a:br>
            <a:r>
              <a:rPr lang="it-IT" sz="1800" dirty="0" err="1"/>
              <a:t>Frances</a:t>
            </a:r>
            <a:r>
              <a:rPr lang="it-IT" sz="1800" dirty="0"/>
              <a:t> e Courtney, io sarò al vostro altare. Ti prego Courtney continua così, per </a:t>
            </a:r>
            <a:r>
              <a:rPr lang="it-IT" sz="1800" dirty="0" err="1"/>
              <a:t>Frances</a:t>
            </a:r>
            <a:r>
              <a:rPr lang="it-IT" sz="1800" dirty="0"/>
              <a:t>. Per la sua vita, che sarà molto più felice senza di me. Vi amo. Vi amo! Kurt</a:t>
            </a:r>
          </a:p>
        </p:txBody>
      </p:sp>
    </p:spTree>
    <p:extLst>
      <p:ext uri="{BB962C8B-B14F-4D97-AF65-F5344CB8AC3E}">
        <p14:creationId xmlns:p14="http://schemas.microsoft.com/office/powerpoint/2010/main" val="13259123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276872"/>
            <a:ext cx="8229600" cy="3849291"/>
          </a:xfrm>
        </p:spPr>
        <p:txBody>
          <a:bodyPr>
            <a:normAutofit/>
          </a:bodyPr>
          <a:lstStyle/>
          <a:p>
            <a:r>
              <a:rPr lang="it-IT" sz="2600" dirty="0" smtClean="0"/>
              <a:t>Erich Fromm e la </a:t>
            </a:r>
            <a:r>
              <a:rPr lang="it-IT" sz="2600" b="1" dirty="0" smtClean="0"/>
              <a:t>necrofilia</a:t>
            </a:r>
            <a:r>
              <a:rPr lang="it-IT" sz="2600" dirty="0" smtClean="0"/>
              <a:t> della società contemporanea</a:t>
            </a:r>
          </a:p>
          <a:p>
            <a:r>
              <a:rPr lang="it-IT" sz="2600" dirty="0" smtClean="0"/>
              <a:t>Umberto </a:t>
            </a:r>
            <a:r>
              <a:rPr lang="it-IT" sz="2600" dirty="0" err="1" smtClean="0"/>
              <a:t>Galimberti</a:t>
            </a:r>
            <a:r>
              <a:rPr lang="it-IT" sz="2600" dirty="0" smtClean="0"/>
              <a:t>, </a:t>
            </a:r>
            <a:r>
              <a:rPr lang="it-IT" sz="2600" i="1" dirty="0" smtClean="0"/>
              <a:t>L’ospite inquietante. Il nichilismo e i giovani</a:t>
            </a:r>
            <a:endParaRPr lang="it-IT" sz="2600" i="1" dirty="0"/>
          </a:p>
        </p:txBody>
      </p:sp>
    </p:spTree>
    <p:extLst>
      <p:ext uri="{BB962C8B-B14F-4D97-AF65-F5344CB8AC3E}">
        <p14:creationId xmlns:p14="http://schemas.microsoft.com/office/powerpoint/2010/main" val="40720854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908720"/>
            <a:ext cx="8856984" cy="5832648"/>
          </a:xfrm>
        </p:spPr>
        <p:txBody>
          <a:bodyPr>
            <a:normAutofit/>
          </a:bodyPr>
          <a:lstStyle/>
          <a:p>
            <a:pPr>
              <a:lnSpc>
                <a:spcPts val="3000"/>
              </a:lnSpc>
            </a:pPr>
            <a:r>
              <a:rPr lang="it-IT" dirty="0" smtClean="0"/>
              <a:t>L’aggressività può essere intesa:</a:t>
            </a:r>
          </a:p>
          <a:p>
            <a:pPr marL="914400" lvl="1" indent="-514350">
              <a:lnSpc>
                <a:spcPts val="3000"/>
              </a:lnSpc>
              <a:buFont typeface="+mj-lt"/>
              <a:buAutoNum type="alphaUcPeriod"/>
            </a:pPr>
            <a:r>
              <a:rPr lang="it-IT" dirty="0" smtClean="0"/>
              <a:t>come un’energia che ci consente di separarci, di «esternalizzare» l’altro (è questo il caso quando osserviamo che un «bambino è </a:t>
            </a:r>
            <a:r>
              <a:rPr lang="it-IT" i="1" dirty="0" smtClean="0"/>
              <a:t>troppo</a:t>
            </a:r>
            <a:r>
              <a:rPr lang="it-IT" dirty="0" smtClean="0"/>
              <a:t> buono» intendendo che non ha sufficiente aggressività/assertività per essere non compiacente, per compiere un percorso centrato sulle proprie esigenze,)</a:t>
            </a:r>
          </a:p>
          <a:p>
            <a:pPr marL="914400" lvl="1" indent="-514350">
              <a:lnSpc>
                <a:spcPts val="3000"/>
              </a:lnSpc>
              <a:buFont typeface="+mj-lt"/>
              <a:buAutoNum type="alphaUcPeriod"/>
            </a:pPr>
            <a:r>
              <a:rPr lang="it-IT" dirty="0"/>
              <a:t>c</a:t>
            </a:r>
            <a:r>
              <a:rPr lang="it-IT" dirty="0" smtClean="0"/>
              <a:t>ome una caratteristica originaria dell’individuo (affermazione di sé a discapito dell’altro; invidia, distruttività…)</a:t>
            </a:r>
          </a:p>
          <a:p>
            <a:pPr marL="0" lvl="1" indent="0">
              <a:lnSpc>
                <a:spcPts val="3000"/>
              </a:lnSpc>
              <a:buNone/>
            </a:pPr>
            <a:endParaRPr lang="it-IT" sz="3200" dirty="0" smtClean="0"/>
          </a:p>
          <a:p>
            <a:pPr marL="400050" lvl="1" indent="0">
              <a:buNone/>
            </a:pPr>
            <a:r>
              <a:rPr lang="it-IT" dirty="0" smtClean="0"/>
              <a:t> </a:t>
            </a:r>
            <a:endParaRPr lang="it-IT" dirty="0"/>
          </a:p>
        </p:txBody>
      </p:sp>
    </p:spTree>
    <p:extLst>
      <p:ext uri="{BB962C8B-B14F-4D97-AF65-F5344CB8AC3E}">
        <p14:creationId xmlns:p14="http://schemas.microsoft.com/office/powerpoint/2010/main" val="35450577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620688"/>
            <a:ext cx="8640960" cy="5832648"/>
          </a:xfrm>
        </p:spPr>
        <p:txBody>
          <a:bodyPr>
            <a:normAutofit/>
          </a:bodyPr>
          <a:lstStyle/>
          <a:p>
            <a:pPr marL="0" lvl="1" indent="0">
              <a:buNone/>
            </a:pPr>
            <a:r>
              <a:rPr lang="it-IT" dirty="0"/>
              <a:t>→ </a:t>
            </a:r>
            <a:r>
              <a:rPr lang="it-IT" dirty="0" smtClean="0"/>
              <a:t>educativamente</a:t>
            </a:r>
            <a:r>
              <a:rPr lang="it-IT" dirty="0"/>
              <a:t>, l’aggressività non deve spaventare e va </a:t>
            </a:r>
            <a:r>
              <a:rPr lang="it-IT" dirty="0" smtClean="0"/>
              <a:t>praticamente sempre interpretata </a:t>
            </a:r>
            <a:r>
              <a:rPr lang="it-IT" dirty="0"/>
              <a:t>come un desiderio di crescita che non si è realizzato e che si riversa violentemente verso il mondo esterno perché non ha avuto ascolto. </a:t>
            </a:r>
          </a:p>
          <a:p>
            <a:pPr marL="457200" lvl="1" indent="-457200">
              <a:buFont typeface="Wingdings" pitchFamily="2" charset="2"/>
              <a:buChar char="ü"/>
            </a:pPr>
            <a:r>
              <a:rPr lang="it-IT" dirty="0" smtClean="0"/>
              <a:t>L’aggressività non </a:t>
            </a:r>
            <a:r>
              <a:rPr lang="it-IT" dirty="0"/>
              <a:t>deve essere </a:t>
            </a:r>
            <a:r>
              <a:rPr lang="it-IT" dirty="0" smtClean="0"/>
              <a:t>moralisticamente interpretata, ma intesa quale richiesta di crescita inascoltata. Solo allora può essere integrata e orientata verso direzioni più costruttive. Gli adolescenti non desiderano distruggere, ma crescere, e distruggono quando non riescono a crescere.</a:t>
            </a:r>
          </a:p>
          <a:p>
            <a:pPr marL="457200" lvl="1" indent="-457200">
              <a:buFont typeface="Wingdings" pitchFamily="2" charset="2"/>
              <a:buChar char="ü"/>
            </a:pPr>
            <a:r>
              <a:rPr lang="it-IT" dirty="0"/>
              <a:t>In tal senso </a:t>
            </a:r>
            <a:r>
              <a:rPr lang="it-IT" dirty="0" err="1"/>
              <a:t>Winnicott</a:t>
            </a:r>
            <a:r>
              <a:rPr lang="it-IT" dirty="0"/>
              <a:t> parlava della delinquenza come deprivazione </a:t>
            </a:r>
            <a:r>
              <a:rPr lang="it-IT" dirty="0" smtClean="0"/>
              <a:t>emotiva</a:t>
            </a:r>
            <a:r>
              <a:rPr lang="it-IT" dirty="0"/>
              <a:t>.</a:t>
            </a:r>
          </a:p>
        </p:txBody>
      </p:sp>
    </p:spTree>
    <p:extLst>
      <p:ext uri="{BB962C8B-B14F-4D97-AF65-F5344CB8AC3E}">
        <p14:creationId xmlns:p14="http://schemas.microsoft.com/office/powerpoint/2010/main" val="29202435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268760"/>
            <a:ext cx="8229600" cy="4536503"/>
          </a:xfrm>
        </p:spPr>
        <p:txBody>
          <a:bodyPr>
            <a:normAutofit lnSpcReduction="10000"/>
          </a:bodyPr>
          <a:lstStyle/>
          <a:p>
            <a:pPr marL="457200" lvl="1" indent="-457200">
              <a:buFont typeface="Wingdings" pitchFamily="2" charset="2"/>
              <a:buChar char="ü"/>
            </a:pPr>
            <a:r>
              <a:rPr lang="it-IT" dirty="0"/>
              <a:t>Vi </a:t>
            </a:r>
            <a:r>
              <a:rPr lang="it-IT" dirty="0" smtClean="0"/>
              <a:t>sono poi le situazioni il </a:t>
            </a:r>
            <a:r>
              <a:rPr lang="it-IT" dirty="0"/>
              <a:t>cui la possibilità di essere se stessi è </a:t>
            </a:r>
            <a:r>
              <a:rPr lang="it-IT" dirty="0" smtClean="0"/>
              <a:t>stata, nella storia dell’individuo, talmente </a:t>
            </a:r>
            <a:r>
              <a:rPr lang="it-IT" dirty="0"/>
              <a:t>traumatizzata </a:t>
            </a:r>
            <a:r>
              <a:rPr lang="it-IT" dirty="0" smtClean="0"/>
              <a:t>che </a:t>
            </a:r>
            <a:r>
              <a:rPr lang="it-IT" dirty="0"/>
              <a:t>la rabbia e l’aggressività sono diventate modalità irrinunciabili. È il caso di quegli adolescenti che sono stati «deprivati</a:t>
            </a:r>
            <a:r>
              <a:rPr lang="it-IT" dirty="0" smtClean="0"/>
              <a:t>» durante momenti critici della loro infanzia </a:t>
            </a:r>
            <a:r>
              <a:rPr lang="it-IT" dirty="0"/>
              <a:t>e che faranno prima illudere l’educatore di essere in grado di stabilire un’alleanza ma che, quando si è stabilito un clima di fiducia, tenteranno di attaccarlo e distruggerlo in tutti i modi, mettendo a dura prova la perseveranza dell’educatore. </a:t>
            </a:r>
          </a:p>
        </p:txBody>
      </p:sp>
    </p:spTree>
    <p:extLst>
      <p:ext uri="{BB962C8B-B14F-4D97-AF65-F5344CB8AC3E}">
        <p14:creationId xmlns:p14="http://schemas.microsoft.com/office/powerpoint/2010/main" val="25996830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80528" y="332656"/>
            <a:ext cx="9361040" cy="6120680"/>
          </a:xfrm>
        </p:spPr>
        <p:txBody>
          <a:bodyPr>
            <a:noAutofit/>
          </a:bodyPr>
          <a:lstStyle/>
          <a:p>
            <a:pPr marL="457200" lvl="1" indent="0" algn="ctr">
              <a:buNone/>
            </a:pPr>
            <a:r>
              <a:rPr lang="it-IT" sz="3200" b="1" dirty="0"/>
              <a:t>Vulnerabilità </a:t>
            </a:r>
            <a:r>
              <a:rPr lang="it-IT" sz="3200" b="1" dirty="0" smtClean="0"/>
              <a:t>dell’adolescente: né </a:t>
            </a:r>
            <a:r>
              <a:rPr lang="it-IT" sz="3200" b="1" dirty="0"/>
              <a:t>carne né </a:t>
            </a:r>
            <a:r>
              <a:rPr lang="it-IT" sz="3200" b="1" dirty="0" smtClean="0"/>
              <a:t>pesce</a:t>
            </a:r>
          </a:p>
          <a:p>
            <a:pPr marL="457200" lvl="1" indent="0">
              <a:buNone/>
            </a:pPr>
            <a:r>
              <a:rPr lang="it-IT" b="1" dirty="0" smtClean="0"/>
              <a:t> </a:t>
            </a:r>
            <a:endParaRPr lang="it-IT" b="1" dirty="0"/>
          </a:p>
          <a:p>
            <a:pPr lvl="1"/>
            <a:r>
              <a:rPr lang="it-IT" dirty="0" smtClean="0"/>
              <a:t>L’adolescente deve confrontarsi con profondo </a:t>
            </a:r>
            <a:r>
              <a:rPr lang="it-IT" b="1" dirty="0" smtClean="0"/>
              <a:t>senso di inconsistenza</a:t>
            </a:r>
            <a:r>
              <a:rPr lang="it-IT" dirty="0" smtClean="0"/>
              <a:t>: deve attraversare una fase in cui si sente inutile, fase che </a:t>
            </a:r>
            <a:r>
              <a:rPr lang="it-IT" dirty="0" err="1" smtClean="0"/>
              <a:t>Winnicott</a:t>
            </a:r>
            <a:r>
              <a:rPr lang="it-IT" dirty="0" smtClean="0"/>
              <a:t> chiama «</a:t>
            </a:r>
            <a:r>
              <a:rPr lang="it-IT" b="1" dirty="0" smtClean="0"/>
              <a:t>zona di bonaccia</a:t>
            </a:r>
            <a:r>
              <a:rPr lang="it-IT" dirty="0" smtClean="0"/>
              <a:t>». </a:t>
            </a:r>
          </a:p>
          <a:p>
            <a:pPr lvl="1"/>
            <a:r>
              <a:rPr lang="it-IT" dirty="0" smtClean="0"/>
              <a:t>Tendenzialmente i </a:t>
            </a:r>
            <a:r>
              <a:rPr lang="it-IT" dirty="0"/>
              <a:t>ragazzi esprimono la loro angoscia con l’esteriorizzazione dell’aggressività, le ragazze con l’annullamento del loro funzionamento fisiologico</a:t>
            </a:r>
            <a:endParaRPr lang="it-IT" dirty="0" smtClean="0"/>
          </a:p>
          <a:p>
            <a:pPr lvl="2"/>
            <a:r>
              <a:rPr lang="it-IT" sz="2500" dirty="0" smtClean="0"/>
              <a:t>Infatti, se l’adolescente accettasse che il senso di inutilità venisse colmato con l’adozione di qualche soluzione che gli viene dagli altri o dalla cultura probabilmente ne proverebbe sollievo, ma rinuncerebbe al compito propriamente adolescenziale di costruire da sé un’identità senza accettare soluzioni preconfezionate.  </a:t>
            </a:r>
          </a:p>
        </p:txBody>
      </p:sp>
    </p:spTree>
    <p:extLst>
      <p:ext uri="{BB962C8B-B14F-4D97-AF65-F5344CB8AC3E}">
        <p14:creationId xmlns:p14="http://schemas.microsoft.com/office/powerpoint/2010/main" val="74957080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836712"/>
            <a:ext cx="8291264" cy="5289451"/>
          </a:xfrm>
        </p:spPr>
        <p:txBody>
          <a:bodyPr>
            <a:normAutofit/>
          </a:bodyPr>
          <a:lstStyle/>
          <a:p>
            <a:r>
              <a:rPr lang="it-IT" dirty="0" smtClean="0"/>
              <a:t>Più l’adolescente rifiuta il compromesso è più si trova a fare un gran lavoro di ricerca del Sé da solo. Il rischio dell’adolescenza sta proprio il questo non accettare nulla come definitivo perché inadeguato a «contenere» la propria identità</a:t>
            </a:r>
          </a:p>
          <a:p>
            <a:pPr marL="0" lvl="1" indent="0">
              <a:buNone/>
            </a:pPr>
            <a:endParaRPr lang="it-IT" sz="3200" dirty="0" smtClean="0"/>
          </a:p>
          <a:p>
            <a:pPr marL="400050" lvl="2" indent="0">
              <a:buNone/>
            </a:pPr>
            <a:r>
              <a:rPr lang="it-IT" sz="3200" dirty="0" smtClean="0"/>
              <a:t>→il premio per l’adolescenza «riuscita» è la </a:t>
            </a:r>
            <a:r>
              <a:rPr lang="it-IT" sz="3200" b="1" dirty="0" smtClean="0">
                <a:solidFill>
                  <a:srgbClr val="7030A0"/>
                </a:solidFill>
              </a:rPr>
              <a:t>conquista dell’identità</a:t>
            </a:r>
            <a:r>
              <a:rPr lang="it-IT" sz="3200" dirty="0" smtClean="0"/>
              <a:t>; il rischio è la </a:t>
            </a:r>
            <a:r>
              <a:rPr lang="it-IT" sz="3200" b="1" dirty="0" smtClean="0">
                <a:solidFill>
                  <a:srgbClr val="7030A0"/>
                </a:solidFill>
              </a:rPr>
              <a:t>dispersione</a:t>
            </a:r>
            <a:r>
              <a:rPr lang="it-IT" sz="3200" b="1" dirty="0" smtClean="0"/>
              <a:t> </a:t>
            </a:r>
            <a:r>
              <a:rPr lang="it-IT" sz="3200" dirty="0" smtClean="0"/>
              <a:t>(E. </a:t>
            </a:r>
            <a:r>
              <a:rPr lang="it-IT" sz="3200" dirty="0" err="1" smtClean="0"/>
              <a:t>Erikson</a:t>
            </a:r>
            <a:r>
              <a:rPr lang="it-IT" sz="3200" dirty="0" smtClean="0"/>
              <a:t>)</a:t>
            </a:r>
            <a:endParaRPr lang="it-IT" sz="3200" dirty="0"/>
          </a:p>
          <a:p>
            <a:pPr marL="0" indent="0">
              <a:buNone/>
            </a:pPr>
            <a:endParaRPr lang="it-IT" dirty="0"/>
          </a:p>
        </p:txBody>
      </p:sp>
    </p:spTree>
    <p:extLst>
      <p:ext uri="{BB962C8B-B14F-4D97-AF65-F5344CB8AC3E}">
        <p14:creationId xmlns:p14="http://schemas.microsoft.com/office/powerpoint/2010/main" val="5125236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260648"/>
            <a:ext cx="8856984" cy="6480720"/>
          </a:xfrm>
        </p:spPr>
        <p:txBody>
          <a:bodyPr>
            <a:normAutofit lnSpcReduction="10000"/>
          </a:bodyPr>
          <a:lstStyle/>
          <a:p>
            <a:pPr marL="2743200" lvl="8" indent="0">
              <a:buNone/>
            </a:pPr>
            <a:r>
              <a:rPr lang="it-IT" sz="2400" i="1" dirty="0" smtClean="0"/>
              <a:t>Bisogna avere ancora un caos dentro di sé per partorire una stella danzante </a:t>
            </a:r>
            <a:r>
              <a:rPr lang="it-IT" sz="2400" dirty="0" smtClean="0"/>
              <a:t>(Nietzsche, </a:t>
            </a:r>
            <a:r>
              <a:rPr lang="it-IT" sz="2400" i="1" dirty="0" smtClean="0"/>
              <a:t>Così parlò Zarathustra</a:t>
            </a:r>
            <a:r>
              <a:rPr lang="it-IT" dirty="0" smtClean="0"/>
              <a:t>)</a:t>
            </a:r>
          </a:p>
          <a:p>
            <a:pPr marL="0" lvl="2" indent="0">
              <a:buNone/>
            </a:pPr>
            <a:endParaRPr lang="it-IT" sz="2800" dirty="0" smtClean="0"/>
          </a:p>
          <a:p>
            <a:pPr marL="0" lvl="2" indent="0">
              <a:buNone/>
            </a:pPr>
            <a:r>
              <a:rPr lang="it-IT" sz="2800" dirty="0" smtClean="0"/>
              <a:t>→</a:t>
            </a:r>
            <a:r>
              <a:rPr lang="it-IT" sz="2800" b="1" dirty="0" smtClean="0"/>
              <a:t> </a:t>
            </a:r>
            <a:r>
              <a:rPr lang="it-IT" sz="2800" dirty="0" smtClean="0"/>
              <a:t>questo avvicendarsi di affetti poco integrati e «assoluti» crea quella particolare </a:t>
            </a:r>
            <a:r>
              <a:rPr lang="it-IT" sz="2800" b="1" dirty="0" smtClean="0"/>
              <a:t>immaturità dell’adolescente</a:t>
            </a:r>
            <a:r>
              <a:rPr lang="it-IT" sz="2800" dirty="0" smtClean="0"/>
              <a:t>, sempre indeciso sulla parte da prendere. Il suo è un «caos creativo», è un aspetto prezioso dell’adolescenza. Ogni autentica ricerca comporta un confronto con il caos, perché comporta un inoltrarsi in territori sconosciuti. La precoce saturazione della ricerca potrebbe indicare superficialità (in alcuni casi anche mancanza di progettualità) o paura per l’indagine e l’esplorazione.</a:t>
            </a:r>
          </a:p>
          <a:p>
            <a:pPr marL="0" lvl="2" indent="0">
              <a:buNone/>
            </a:pPr>
            <a:r>
              <a:rPr lang="it-IT" sz="2800" dirty="0"/>
              <a:t>→ p</a:t>
            </a:r>
            <a:r>
              <a:rPr lang="it-IT" sz="2800" dirty="0" smtClean="0"/>
              <a:t>er </a:t>
            </a:r>
            <a:r>
              <a:rPr lang="it-IT" sz="2800" dirty="0" err="1" smtClean="0"/>
              <a:t>Winnicott</a:t>
            </a:r>
            <a:r>
              <a:rPr lang="it-IT" sz="2800" dirty="0" smtClean="0"/>
              <a:t> noi invidiamo l’immaturità dell’adolescente, la </a:t>
            </a:r>
            <a:r>
              <a:rPr lang="it-IT" sz="2800" dirty="0">
                <a:solidFill>
                  <a:srgbClr val="C00000"/>
                </a:solidFill>
              </a:rPr>
              <a:t>possibilità </a:t>
            </a:r>
            <a:r>
              <a:rPr lang="it-IT" sz="2800" dirty="0" smtClean="0">
                <a:solidFill>
                  <a:srgbClr val="C00000"/>
                </a:solidFill>
              </a:rPr>
              <a:t>che egli ha di </a:t>
            </a:r>
            <a:r>
              <a:rPr lang="it-IT" sz="2800" dirty="0">
                <a:solidFill>
                  <a:srgbClr val="C00000"/>
                </a:solidFill>
              </a:rPr>
              <a:t>costruire il senso del mondo giorno per giorno</a:t>
            </a:r>
            <a:r>
              <a:rPr lang="it-IT" sz="2800" dirty="0"/>
              <a:t>.</a:t>
            </a:r>
          </a:p>
          <a:p>
            <a:pPr marL="0" indent="0">
              <a:buNone/>
            </a:pPr>
            <a:endParaRPr lang="it-IT" dirty="0"/>
          </a:p>
        </p:txBody>
      </p:sp>
    </p:spTree>
    <p:extLst>
      <p:ext uri="{BB962C8B-B14F-4D97-AF65-F5344CB8AC3E}">
        <p14:creationId xmlns:p14="http://schemas.microsoft.com/office/powerpoint/2010/main" val="12201182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r>
              <a:rPr lang="it-IT" sz="3000" dirty="0" smtClean="0"/>
              <a:t>L’immaturità, se evolve verso il caos, diventa dispersione ed eccesso; se evolve verso un «ordine spontaneo», allora si ha una sorta di «guarigione miracolosa» che si porta con sé il premio di un caos sperimentato e superato con lo stabilirsi di un «ordine interno»</a:t>
            </a:r>
            <a:endParaRPr lang="it-IT" sz="3000" dirty="0"/>
          </a:p>
        </p:txBody>
      </p:sp>
    </p:spTree>
    <p:extLst>
      <p:ext uri="{BB962C8B-B14F-4D97-AF65-F5344CB8AC3E}">
        <p14:creationId xmlns:p14="http://schemas.microsoft.com/office/powerpoint/2010/main" val="11205901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620688"/>
            <a:ext cx="8820472" cy="6120680"/>
          </a:xfrm>
        </p:spPr>
        <p:txBody>
          <a:bodyPr>
            <a:normAutofit/>
          </a:bodyPr>
          <a:lstStyle/>
          <a:p>
            <a:r>
              <a:rPr lang="it-IT" sz="3000" dirty="0" smtClean="0"/>
              <a:t>Lo sperimentare il caos (senza fuggirne affrettatamente) è positivo perché è connesso con il portare sentimenti e concezioni di vita fino al loro punto estremo per carpirne il </a:t>
            </a:r>
            <a:r>
              <a:rPr lang="it-IT" sz="3000" b="1" dirty="0" smtClean="0"/>
              <a:t>valore di verità</a:t>
            </a:r>
            <a:r>
              <a:rPr lang="it-IT" sz="3000" dirty="0" smtClean="0"/>
              <a:t>, senza compromessi. </a:t>
            </a:r>
          </a:p>
          <a:p>
            <a:pPr marL="400050" lvl="1" indent="0">
              <a:buNone/>
            </a:pPr>
            <a:r>
              <a:rPr lang="it-IT" sz="3000" dirty="0" smtClean="0"/>
              <a:t>→ Tale immaturità dell’adolescente è quindi un’occasione irripetibile per «capire le cose come sono e come hanno significato per me». </a:t>
            </a:r>
          </a:p>
          <a:p>
            <a:pPr marL="342900" lvl="1" indent="-342900">
              <a:buFont typeface="Arial" pitchFamily="34" charset="0"/>
              <a:buChar char="•"/>
            </a:pPr>
            <a:endParaRPr lang="it-IT" dirty="0"/>
          </a:p>
        </p:txBody>
      </p:sp>
    </p:spTree>
    <p:extLst>
      <p:ext uri="{BB962C8B-B14F-4D97-AF65-F5344CB8AC3E}">
        <p14:creationId xmlns:p14="http://schemas.microsoft.com/office/powerpoint/2010/main" val="261585387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1340768"/>
            <a:ext cx="8363272" cy="4785395"/>
          </a:xfrm>
        </p:spPr>
        <p:txBody>
          <a:bodyPr/>
          <a:lstStyle/>
          <a:p>
            <a:pPr marL="342900" lvl="1" indent="-342900">
              <a:buFont typeface="Arial" pitchFamily="34" charset="0"/>
              <a:buChar char="•"/>
            </a:pPr>
            <a:r>
              <a:rPr lang="it-IT" sz="3000" dirty="0"/>
              <a:t>L’adolescenza ci può insegnare proprio questa intransigenza verso la verità. </a:t>
            </a:r>
          </a:p>
          <a:p>
            <a:pPr marL="742950" lvl="2" indent="-342900"/>
            <a:r>
              <a:rPr lang="it-IT" sz="3000" dirty="0"/>
              <a:t>La verità è indispensabile per la salute psichica (</a:t>
            </a:r>
            <a:r>
              <a:rPr lang="it-IT" sz="3000" dirty="0" err="1"/>
              <a:t>Bion</a:t>
            </a:r>
            <a:r>
              <a:rPr lang="it-IT" sz="3000" dirty="0"/>
              <a:t>, 1970). Se la verità viene occultata (senza accettare in pieno il valore emotivo del nostro rapporto con le cose) o sfuggita ci rimane solo un rapporto ipocrita col mondo e siamo condannati a restare imprigionati nel nostro «castello di menzogne e compromessi». </a:t>
            </a:r>
          </a:p>
          <a:p>
            <a:endParaRPr lang="it-IT" dirty="0"/>
          </a:p>
        </p:txBody>
      </p:sp>
    </p:spTree>
    <p:extLst>
      <p:ext uri="{BB962C8B-B14F-4D97-AF65-F5344CB8AC3E}">
        <p14:creationId xmlns:p14="http://schemas.microsoft.com/office/powerpoint/2010/main" val="29452789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548680"/>
            <a:ext cx="8712968" cy="5760640"/>
          </a:xfrm>
        </p:spPr>
        <p:txBody>
          <a:bodyPr>
            <a:normAutofit/>
          </a:bodyPr>
          <a:lstStyle/>
          <a:p>
            <a:endParaRPr lang="it-IT" sz="2800" dirty="0"/>
          </a:p>
          <a:p>
            <a:pPr marL="457200" lvl="1" indent="0">
              <a:buNone/>
            </a:pPr>
            <a:r>
              <a:rPr lang="it-IT" sz="3000" dirty="0" smtClean="0"/>
              <a:t>→ </a:t>
            </a:r>
            <a:r>
              <a:rPr lang="it-IT" sz="3000" dirty="0"/>
              <a:t>Vi è negli adolescenti una </a:t>
            </a:r>
            <a:r>
              <a:rPr lang="it-IT" sz="3000" b="1" dirty="0"/>
              <a:t>tendenza all’idealizzazione </a:t>
            </a:r>
            <a:r>
              <a:rPr lang="it-IT" sz="3000" dirty="0"/>
              <a:t>che può fungere da punto focale per una costruzione della vita adulta basata su un’autentica eticità.</a:t>
            </a:r>
          </a:p>
          <a:p>
            <a:pPr lvl="1"/>
            <a:endParaRPr lang="it-IT" sz="2400" dirty="0"/>
          </a:p>
          <a:p>
            <a:pPr marL="0" indent="0">
              <a:buNone/>
            </a:pPr>
            <a:endParaRPr lang="it-IT" sz="2800" dirty="0" smtClean="0"/>
          </a:p>
        </p:txBody>
      </p:sp>
    </p:spTree>
    <p:extLst>
      <p:ext uri="{BB962C8B-B14F-4D97-AF65-F5344CB8AC3E}">
        <p14:creationId xmlns:p14="http://schemas.microsoft.com/office/powerpoint/2010/main" val="186372974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196752"/>
            <a:ext cx="8568952" cy="5328592"/>
          </a:xfrm>
        </p:spPr>
        <p:txBody>
          <a:bodyPr>
            <a:normAutofit/>
          </a:bodyPr>
          <a:lstStyle/>
          <a:p>
            <a:r>
              <a:rPr lang="it-IT" sz="3000" dirty="0" smtClean="0"/>
              <a:t>L’adolescenza ci ricorda che la verità della nostra identità è un compito perenne, un costante ricominciare, che non deve arrestarsi in delle certezze.</a:t>
            </a:r>
            <a:r>
              <a:rPr lang="it-IT" sz="3000" dirty="0"/>
              <a:t> </a:t>
            </a:r>
            <a:r>
              <a:rPr lang="it-IT" sz="3000" dirty="0" smtClean="0"/>
              <a:t>L’identità non è «qualcosa» se non la ricerca creativa stessa…</a:t>
            </a:r>
          </a:p>
        </p:txBody>
      </p:sp>
    </p:spTree>
    <p:extLst>
      <p:ext uri="{BB962C8B-B14F-4D97-AF65-F5344CB8AC3E}">
        <p14:creationId xmlns:p14="http://schemas.microsoft.com/office/powerpoint/2010/main" val="39030612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836712"/>
            <a:ext cx="8784976" cy="5616624"/>
          </a:xfrm>
        </p:spPr>
        <p:txBody>
          <a:bodyPr>
            <a:normAutofit/>
          </a:bodyPr>
          <a:lstStyle/>
          <a:p>
            <a:r>
              <a:rPr lang="it-IT" dirty="0" smtClean="0"/>
              <a:t>Ogni ricerca creativa comporta un delicato </a:t>
            </a:r>
            <a:r>
              <a:rPr lang="it-IT" dirty="0"/>
              <a:t>muoversi «al bordo fra ordine e </a:t>
            </a:r>
            <a:r>
              <a:rPr lang="it-IT" dirty="0" smtClean="0"/>
              <a:t>caos», fra creatività e distruttività, fra misura e dismisura</a:t>
            </a:r>
          </a:p>
          <a:p>
            <a:pPr lvl="1"/>
            <a:r>
              <a:rPr lang="it-IT" dirty="0" smtClean="0"/>
              <a:t>Nel concetto di «sublime» sono contenute sia la bellezza estrema sia il terribile, il delirio, la vertigine</a:t>
            </a:r>
          </a:p>
          <a:p>
            <a:r>
              <a:rPr lang="it-IT" dirty="0" smtClean="0"/>
              <a:t>L’adolescente cerca tutto e distrugge tutto, fin quando non arriva a scoprire che si può continuare a senza distruggere, ricollegandosi alle tradizioni e alla storia. </a:t>
            </a:r>
          </a:p>
        </p:txBody>
      </p:sp>
    </p:spTree>
    <p:extLst>
      <p:ext uri="{BB962C8B-B14F-4D97-AF65-F5344CB8AC3E}">
        <p14:creationId xmlns:p14="http://schemas.microsoft.com/office/powerpoint/2010/main" val="3056677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9180512" cy="7388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62087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8242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r>
              <a:rPr lang="it-IT" dirty="0"/>
              <a:t>L</a:t>
            </a:r>
            <a:r>
              <a:rPr lang="it-IT" dirty="0" smtClean="0"/>
              <a:t>a distruzione contiene un potenziale di verità, perché intende negare quella dose di falsità che è presente in ogni «umana costruzione» per giungere a una verità senza compressi.</a:t>
            </a:r>
            <a:endParaRPr lang="it-IT" dirty="0"/>
          </a:p>
        </p:txBody>
      </p:sp>
    </p:spTree>
    <p:extLst>
      <p:ext uri="{BB962C8B-B14F-4D97-AF65-F5344CB8AC3E}">
        <p14:creationId xmlns:p14="http://schemas.microsoft.com/office/powerpoint/2010/main" val="9264347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07504" y="274638"/>
            <a:ext cx="8784976" cy="922114"/>
          </a:xfrm>
        </p:spPr>
        <p:txBody>
          <a:bodyPr>
            <a:noAutofit/>
          </a:bodyPr>
          <a:lstStyle/>
          <a:p>
            <a:r>
              <a:rPr lang="it-IT" sz="3600" b="1" dirty="0" smtClean="0"/>
              <a:t>Cosa fare con l’adolescenza (non patologica)?</a:t>
            </a:r>
            <a:endParaRPr lang="it-IT" sz="3600" b="1" dirty="0"/>
          </a:p>
        </p:txBody>
      </p:sp>
      <p:sp>
        <p:nvSpPr>
          <p:cNvPr id="3" name="Segnaposto contenuto 2"/>
          <p:cNvSpPr>
            <a:spLocks noGrp="1"/>
          </p:cNvSpPr>
          <p:nvPr>
            <p:ph idx="1"/>
          </p:nvPr>
        </p:nvSpPr>
        <p:spPr>
          <a:xfrm>
            <a:off x="457200" y="1268760"/>
            <a:ext cx="8229600" cy="5256584"/>
          </a:xfrm>
        </p:spPr>
        <p:txBody>
          <a:bodyPr>
            <a:normAutofit/>
          </a:bodyPr>
          <a:lstStyle/>
          <a:p>
            <a:r>
              <a:rPr lang="it-IT" sz="2800" dirty="0"/>
              <a:t>Per certi versi, come </a:t>
            </a:r>
            <a:r>
              <a:rPr lang="it-IT" sz="2800" dirty="0" err="1"/>
              <a:t>Winnicott</a:t>
            </a:r>
            <a:r>
              <a:rPr lang="it-IT" sz="2800" dirty="0"/>
              <a:t> suggerisce l’unica cosa da fare con gli adolescenti è «lasciare che il tempo passi»</a:t>
            </a:r>
          </a:p>
          <a:p>
            <a:pPr lvl="1"/>
            <a:r>
              <a:rPr lang="it-IT" sz="2500" dirty="0"/>
              <a:t>Egli parla </a:t>
            </a:r>
            <a:r>
              <a:rPr lang="it-IT" sz="2500" i="1" dirty="0"/>
              <a:t>bonaccia adolescenziale”</a:t>
            </a:r>
            <a:r>
              <a:rPr lang="it-IT" sz="2500" dirty="0"/>
              <a:t> per descrivere quegli anni in cui ogni individuo non ha altra scelta che aspettare, senza essere consapevole di ciò che accade, un periodo in cui gli adolescenti non riescono a dominare gli impulsi…</a:t>
            </a:r>
          </a:p>
          <a:p>
            <a:pPr lvl="1"/>
            <a:r>
              <a:rPr lang="it-IT" sz="2500" i="1" dirty="0"/>
              <a:t>Capacita di aspettare che la confusione si chiarisca (</a:t>
            </a:r>
            <a:r>
              <a:rPr lang="it-IT" sz="2500" i="1" dirty="0" err="1"/>
              <a:t>Meltzer</a:t>
            </a:r>
            <a:r>
              <a:rPr lang="it-IT" sz="2500" i="1" dirty="0"/>
              <a:t>), </a:t>
            </a:r>
            <a:r>
              <a:rPr lang="it-IT" sz="2500" dirty="0"/>
              <a:t>senza compiere una «fuga nella salute mentale» (scelte precoci) o non scegliendo affatto, facendo così della confusione la regola. </a:t>
            </a:r>
          </a:p>
          <a:p>
            <a:endParaRPr lang="it-IT" dirty="0"/>
          </a:p>
        </p:txBody>
      </p:sp>
    </p:spTree>
    <p:extLst>
      <p:ext uri="{BB962C8B-B14F-4D97-AF65-F5344CB8AC3E}">
        <p14:creationId xmlns:p14="http://schemas.microsoft.com/office/powerpoint/2010/main" val="18651715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fontScale="90000"/>
          </a:bodyPr>
          <a:lstStyle/>
          <a:p>
            <a:r>
              <a:rPr lang="it-IT" b="1" dirty="0" smtClean="0"/>
              <a:t>Quando finisce l’adolescenza?</a:t>
            </a:r>
            <a:endParaRPr lang="it-IT" b="1" dirty="0"/>
          </a:p>
        </p:txBody>
      </p:sp>
      <p:sp>
        <p:nvSpPr>
          <p:cNvPr id="3" name="Segnaposto contenuto 2"/>
          <p:cNvSpPr>
            <a:spLocks noGrp="1"/>
          </p:cNvSpPr>
          <p:nvPr>
            <p:ph idx="1"/>
          </p:nvPr>
        </p:nvSpPr>
        <p:spPr>
          <a:xfrm>
            <a:off x="107504" y="1196752"/>
            <a:ext cx="8784976" cy="5544616"/>
          </a:xfrm>
        </p:spPr>
        <p:txBody>
          <a:bodyPr>
            <a:normAutofit fontScale="85000" lnSpcReduction="20000"/>
          </a:bodyPr>
          <a:lstStyle/>
          <a:p>
            <a:r>
              <a:rPr lang="it-IT" dirty="0" smtClean="0"/>
              <a:t>L’adolescenza si può considerare finita quando siamo passati dalla fusione con la famiglia a una vita autonoma. L’adolescenza è stata allora un percorso di «riscrittura» degli affetti per «slegarsi» da una «dipendenza immatura» verso gli altri in direzione di una «dipendenza matura». Scrive la </a:t>
            </a:r>
            <a:r>
              <a:rPr lang="it-IT" dirty="0" err="1" smtClean="0"/>
              <a:t>Dolto</a:t>
            </a:r>
            <a:endParaRPr lang="it-IT" dirty="0" smtClean="0"/>
          </a:p>
          <a:p>
            <a:pPr lvl="1"/>
            <a:endParaRPr lang="it-IT" sz="1300" i="1" dirty="0"/>
          </a:p>
          <a:p>
            <a:pPr marL="400050" lvl="1" indent="0">
              <a:buNone/>
            </a:pPr>
            <a:r>
              <a:rPr lang="it-IT" i="1" dirty="0" smtClean="0"/>
              <a:t>Un </a:t>
            </a:r>
            <a:r>
              <a:rPr lang="it-IT" i="1" dirty="0"/>
              <a:t>ragazzo/a esce dall’adolescenza quando l’angoscia dei genitori non gli provoca più nessun effetto inibitore. I giovani raggiungono lo stadio adulto quando pensano: “I genitori sono quello che sono, non posso cambiarli e non ci provo neanche. Non mi accettano per quello che sono, peggio per loro, li pianto in asso”. Senza sensi di colpa per </a:t>
            </a:r>
            <a:r>
              <a:rPr lang="it-IT" i="1" dirty="0" smtClean="0"/>
              <a:t>l’abbandono</a:t>
            </a:r>
            <a:r>
              <a:rPr lang="it-IT" dirty="0" smtClean="0"/>
              <a:t> (1988, </a:t>
            </a:r>
            <a:r>
              <a:rPr lang="it-IT" dirty="0" err="1" smtClean="0"/>
              <a:t>tr</a:t>
            </a:r>
            <a:r>
              <a:rPr lang="it-IT" dirty="0" smtClean="0"/>
              <a:t>. </a:t>
            </a:r>
            <a:r>
              <a:rPr lang="it-IT" dirty="0" err="1" smtClean="0"/>
              <a:t>it</a:t>
            </a:r>
            <a:r>
              <a:rPr lang="it-IT" dirty="0" smtClean="0"/>
              <a:t> 1990, p. 16)</a:t>
            </a:r>
          </a:p>
          <a:p>
            <a:pPr marL="400050" lvl="1" indent="0">
              <a:buNone/>
            </a:pPr>
            <a:endParaRPr lang="it-IT" sz="1400" dirty="0" smtClean="0"/>
          </a:p>
          <a:p>
            <a:pPr marL="342900" lvl="1" indent="-342900">
              <a:buFont typeface="Arial" pitchFamily="34" charset="0"/>
              <a:buChar char="•"/>
            </a:pPr>
            <a:r>
              <a:rPr lang="it-IT" sz="3200" dirty="0" smtClean="0"/>
              <a:t>N.B. </a:t>
            </a:r>
            <a:r>
              <a:rPr lang="it-IT" sz="3200" dirty="0"/>
              <a:t>quando i genitori cessano di essere qualcosa di assoluto per i figli, i genitori si sentono autorizzati a vivere una seconda </a:t>
            </a:r>
            <a:r>
              <a:rPr lang="it-IT" sz="3200" dirty="0" smtClean="0"/>
              <a:t>adolescenza!</a:t>
            </a:r>
            <a:endParaRPr lang="it-IT" sz="3200" dirty="0"/>
          </a:p>
          <a:p>
            <a:pPr marL="400050" lvl="1" indent="0">
              <a:buNone/>
            </a:pPr>
            <a:endParaRPr lang="it-IT" dirty="0"/>
          </a:p>
        </p:txBody>
      </p:sp>
    </p:spTree>
    <p:extLst>
      <p:ext uri="{BB962C8B-B14F-4D97-AF65-F5344CB8AC3E}">
        <p14:creationId xmlns:p14="http://schemas.microsoft.com/office/powerpoint/2010/main" val="2869584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404664"/>
            <a:ext cx="8640960" cy="6264696"/>
          </a:xfrm>
        </p:spPr>
        <p:txBody>
          <a:bodyPr>
            <a:normAutofit fontScale="92500" lnSpcReduction="10000"/>
          </a:bodyPr>
          <a:lstStyle/>
          <a:p>
            <a:r>
              <a:rPr lang="it-IT" dirty="0" smtClean="0"/>
              <a:t>L’adolescenza è conclusa quando si è sviluppata la </a:t>
            </a:r>
            <a:r>
              <a:rPr lang="it-IT" b="1" dirty="0" smtClean="0"/>
              <a:t>capacità di amare l’altro in quanto altro</a:t>
            </a:r>
            <a:r>
              <a:rPr lang="it-IT" dirty="0" smtClean="0"/>
              <a:t>, quando l’altro non è più espressione di un «bisogno» o di un fascio di proiezioni, ma quando lo si ama in quanto staccato da noi</a:t>
            </a:r>
          </a:p>
          <a:p>
            <a:pPr lvl="1"/>
            <a:r>
              <a:rPr lang="it-IT" sz="2400" i="1" dirty="0" smtClean="0"/>
              <a:t>Prendiamo ad esempio un bambino di 9 anni che passa tanto tempo a giocare con gli amici lontano da casa. Sembra «autonomo», e in parte lo è, ma se i genitori si separano e divorziano il bambino smette di giocare. Ciò evidenzia che non ha ancora acquisito un essere indipendente. </a:t>
            </a:r>
            <a:r>
              <a:rPr lang="it-IT" sz="2400" i="1" dirty="0"/>
              <a:t>L’altro, per il bambino, esiste in funzione del suo bisogno di essere accudito e cresciuto. (Ciò non significa che il bambino non sia già capace di amore autentico e di provare responsabilità e colpa per i suoi atti contro le persone a cui vuole </a:t>
            </a:r>
            <a:r>
              <a:rPr lang="it-IT" sz="2400" i="1" dirty="0" smtClean="0"/>
              <a:t>bene). I bambini talvolta sembrano indifferenti rispetto all’impegno che i genitori profondono per il loro benessere. In realtà stanno trattando i genitori come base di sicurezza che consente loro di occuparsi dei loro impulsi e di quanto loro interessa.</a:t>
            </a:r>
          </a:p>
          <a:p>
            <a:endParaRPr lang="it-IT" dirty="0"/>
          </a:p>
        </p:txBody>
      </p:sp>
    </p:spTree>
    <p:extLst>
      <p:ext uri="{BB962C8B-B14F-4D97-AF65-F5344CB8AC3E}">
        <p14:creationId xmlns:p14="http://schemas.microsoft.com/office/powerpoint/2010/main" val="7460097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lstStyle/>
          <a:p>
            <a:r>
              <a:rPr lang="it-IT" b="1" dirty="0" smtClean="0"/>
              <a:t>L’adolescente e il gruppo</a:t>
            </a:r>
            <a:endParaRPr lang="it-IT" dirty="0"/>
          </a:p>
        </p:txBody>
      </p:sp>
      <p:sp>
        <p:nvSpPr>
          <p:cNvPr id="3" name="Segnaposto contenuto 2"/>
          <p:cNvSpPr>
            <a:spLocks noGrp="1"/>
          </p:cNvSpPr>
          <p:nvPr>
            <p:ph idx="1"/>
          </p:nvPr>
        </p:nvSpPr>
        <p:spPr>
          <a:xfrm>
            <a:off x="107504" y="1268760"/>
            <a:ext cx="8856984" cy="5472608"/>
          </a:xfrm>
        </p:spPr>
        <p:txBody>
          <a:bodyPr>
            <a:normAutofit fontScale="85000" lnSpcReduction="20000"/>
          </a:bodyPr>
          <a:lstStyle/>
          <a:p>
            <a:r>
              <a:rPr lang="it-IT" dirty="0" smtClean="0"/>
              <a:t>L’adolescente perde il contenimento della dimensione familiare e trova nel gruppo una nuova appartenenza</a:t>
            </a:r>
          </a:p>
          <a:p>
            <a:r>
              <a:rPr lang="it-IT" dirty="0" smtClean="0"/>
              <a:t>All’interno </a:t>
            </a:r>
            <a:r>
              <a:rPr lang="it-IT" dirty="0"/>
              <a:t>del gruppo, le diverse personalità dei ragazzi incarnano i diversi sentimenti, così che questi possono essere sperimentati senza troppo turbamento. </a:t>
            </a:r>
            <a:endParaRPr lang="it-IT" dirty="0" smtClean="0"/>
          </a:p>
          <a:p>
            <a:r>
              <a:rPr lang="it-IT" dirty="0" smtClean="0"/>
              <a:t>I </a:t>
            </a:r>
            <a:r>
              <a:rPr lang="it-IT" dirty="0"/>
              <a:t>gruppi possono così diventare </a:t>
            </a:r>
            <a:r>
              <a:rPr lang="it-IT" b="1" dirty="0"/>
              <a:t>luoghi sicuri </a:t>
            </a:r>
            <a:r>
              <a:rPr lang="it-IT" dirty="0"/>
              <a:t>dove mettere in scena parti diverse della personalità, soprattutto di quelle che è difficile accettare. </a:t>
            </a:r>
            <a:endParaRPr lang="it-IT" dirty="0" smtClean="0"/>
          </a:p>
          <a:p>
            <a:r>
              <a:rPr lang="it-IT" dirty="0" smtClean="0"/>
              <a:t>Quando </a:t>
            </a:r>
            <a:r>
              <a:rPr lang="it-IT" dirty="0"/>
              <a:t>è positiva, la vita di gruppo può offrire la possibilità di capire chi si è. L’appetito apparentemente insaziabile di comunicarsi, di parlare di ciò che si prova offre la possibilità di “collaudare” diverse versioni di sé. Per questo gli adolescenti esercitano un fascino infinito su chi li circonda e spesso utilizzano l’arma impareggiabile dell’umorismo per non prendersi troppo sul </a:t>
            </a:r>
            <a:r>
              <a:rPr lang="it-IT" dirty="0" smtClean="0"/>
              <a:t>serio (</a:t>
            </a:r>
            <a:r>
              <a:rPr lang="it-IT" dirty="0" err="1" smtClean="0"/>
              <a:t>Waddell</a:t>
            </a:r>
            <a:r>
              <a:rPr lang="it-IT" dirty="0" smtClean="0"/>
              <a:t>).</a:t>
            </a:r>
            <a:endParaRPr lang="it-IT" dirty="0"/>
          </a:p>
        </p:txBody>
      </p:sp>
    </p:spTree>
    <p:extLst>
      <p:ext uri="{BB962C8B-B14F-4D97-AF65-F5344CB8AC3E}">
        <p14:creationId xmlns:p14="http://schemas.microsoft.com/office/powerpoint/2010/main" val="8640843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836712"/>
            <a:ext cx="8784976" cy="5760640"/>
          </a:xfrm>
        </p:spPr>
        <p:txBody>
          <a:bodyPr>
            <a:noAutofit/>
          </a:bodyPr>
          <a:lstStyle/>
          <a:p>
            <a:pPr>
              <a:lnSpc>
                <a:spcPts val="2800"/>
              </a:lnSpc>
              <a:spcBef>
                <a:spcPts val="0"/>
              </a:spcBef>
            </a:pPr>
            <a:r>
              <a:rPr lang="it-IT" sz="2700" dirty="0" smtClean="0"/>
              <a:t>Nel gruppo si possono sperimentare i propri affetti, anche quelli eccitanti e «proibiti». Contemporaneamente assicurano una certa coesione e appartenenza (dipendenza) e ciò compensa quel tipico vissuto adolescenziale che è l’ «alienazione». Questo dipende da fatto che l’adolescente non sa ancora chi è, non sa dare una consistenza «oggettiva» al suo interno modo di sentirsi. </a:t>
            </a:r>
          </a:p>
          <a:p>
            <a:pPr lvl="1">
              <a:lnSpc>
                <a:spcPts val="2800"/>
              </a:lnSpc>
              <a:spcBef>
                <a:spcPts val="0"/>
              </a:spcBef>
            </a:pPr>
            <a:r>
              <a:rPr lang="it-IT" sz="2400" dirty="0" smtClean="0"/>
              <a:t>Normalmente, il gruppo perde progressivamente la sua importanza vitale nel passaggio dalla prima adolescenza alla tarda adolescenza, quando si iniziano a formare coppie e amicizie legate alla condivisione di ideali e quando, comunque, investimenti in ideologie mature compensano il senso di alienazione derivante dallo staccarsi dal gruppo. </a:t>
            </a:r>
          </a:p>
        </p:txBody>
      </p:sp>
    </p:spTree>
    <p:extLst>
      <p:ext uri="{BB962C8B-B14F-4D97-AF65-F5344CB8AC3E}">
        <p14:creationId xmlns:p14="http://schemas.microsoft.com/office/powerpoint/2010/main" val="8332430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692696"/>
            <a:ext cx="8363272" cy="5760640"/>
          </a:xfrm>
        </p:spPr>
        <p:txBody>
          <a:bodyPr>
            <a:normAutofit/>
          </a:bodyPr>
          <a:lstStyle/>
          <a:p>
            <a:pPr>
              <a:lnSpc>
                <a:spcPts val="2800"/>
              </a:lnSpc>
              <a:spcBef>
                <a:spcPts val="0"/>
              </a:spcBef>
            </a:pPr>
            <a:r>
              <a:rPr lang="it-IT" sz="2700" dirty="0" smtClean="0"/>
              <a:t>A meno che il gruppo non sia patologico, la sua vitalità rimane confinata entro certi limiti in quanto, se il percorso evolutivo del giovane fino a quel momento è stato abbastanza buono, questi continua a percepire se stesso a livello profondo. Egli si «fida di sé» (ed è per questa ragione che chiede con forza ai genitori altrettanta fiducia). </a:t>
            </a:r>
          </a:p>
          <a:p>
            <a:pPr>
              <a:lnSpc>
                <a:spcPts val="2800"/>
              </a:lnSpc>
              <a:spcBef>
                <a:spcPts val="0"/>
              </a:spcBef>
            </a:pPr>
            <a:r>
              <a:rPr lang="it-IT" sz="2700" dirty="0" smtClean="0"/>
              <a:t>L’adolescente normale e anche quello relativamente nevrotico mantengono infatti la capacità di descrivere in modo preciso le persone più importanti della loro vita. Il ragazzo ha a cuore i rapporti sociali, mantiene curiosità intellettuale, è in grado di provare sensi di colpa per sé e per gli altri. Tutto ciò è indice di una stabilità degli investimenti relazionali profondi (</a:t>
            </a:r>
            <a:r>
              <a:rPr lang="it-IT" sz="2700" dirty="0" err="1" smtClean="0"/>
              <a:t>Kernberg</a:t>
            </a:r>
            <a:r>
              <a:rPr lang="it-IT" sz="2700" dirty="0" smtClean="0"/>
              <a:t> 1998). </a:t>
            </a:r>
          </a:p>
        </p:txBody>
      </p:sp>
    </p:spTree>
    <p:extLst>
      <p:ext uri="{BB962C8B-B14F-4D97-AF65-F5344CB8AC3E}">
        <p14:creationId xmlns:p14="http://schemas.microsoft.com/office/powerpoint/2010/main" val="352971105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484784"/>
            <a:ext cx="8229600" cy="4641379"/>
          </a:xfrm>
        </p:spPr>
        <p:txBody>
          <a:bodyPr>
            <a:normAutofit/>
          </a:bodyPr>
          <a:lstStyle/>
          <a:p>
            <a:pPr lvl="1"/>
            <a:r>
              <a:rPr lang="it-IT" sz="2500" dirty="0" smtClean="0"/>
              <a:t>Diverso è il caso di gruppi con presenza di adolescenti borderline, che non provano alienazione perché non hanno un senso profondo dell’io basato su affetti integrati e proiettano gli proiettano i loro sentimenti sul mondo esterno (che può allora diventare ostile e cattivo). </a:t>
            </a:r>
          </a:p>
          <a:p>
            <a:pPr lvl="1"/>
            <a:r>
              <a:rPr lang="it-IT" sz="2500" dirty="0" smtClean="0"/>
              <a:t>Il gruppo funziona da «contenitore» per la fragilità della loro personalità, ma il loro senso di alienazione esplode nella tarda adolescenza, quando gli adolescenti «normali» riescono a sviluppare identificazioni con ideali più maturi</a:t>
            </a:r>
            <a:endParaRPr lang="it-IT" sz="2500" dirty="0"/>
          </a:p>
        </p:txBody>
      </p:sp>
    </p:spTree>
    <p:extLst>
      <p:ext uri="{BB962C8B-B14F-4D97-AF65-F5344CB8AC3E}">
        <p14:creationId xmlns:p14="http://schemas.microsoft.com/office/powerpoint/2010/main" val="6743556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260648"/>
            <a:ext cx="8856984" cy="6408712"/>
          </a:xfrm>
        </p:spPr>
        <p:txBody>
          <a:bodyPr>
            <a:normAutofit fontScale="85000" lnSpcReduction="20000"/>
          </a:bodyPr>
          <a:lstStyle/>
          <a:p>
            <a:r>
              <a:rPr lang="it-IT" dirty="0" smtClean="0"/>
              <a:t>I membri estremisti possono agire per l’intero gruppo, soprattutto quando nel gruppo sia composto da adolescenti che hanno subito una qualche «deprivazione» affettiva e che quindi sono in lotta con l’ambiente affinché questo riconosca il proprio «debito». </a:t>
            </a:r>
            <a:r>
              <a:rPr lang="it-IT" dirty="0" err="1" smtClean="0"/>
              <a:t>Winnicott</a:t>
            </a:r>
            <a:r>
              <a:rPr lang="it-IT" dirty="0" smtClean="0"/>
              <a:t> (1964) fa il seguente esempio:</a:t>
            </a:r>
          </a:p>
          <a:p>
            <a:pPr lvl="2"/>
            <a:endParaRPr lang="it-IT" i="1" dirty="0"/>
          </a:p>
          <a:p>
            <a:pPr marL="400050" lvl="1" indent="0">
              <a:buNone/>
            </a:pPr>
            <a:r>
              <a:rPr lang="it-IT" i="1" dirty="0" smtClean="0"/>
              <a:t>Tutte le cose che fanno parte della lotta dell’adolescente, il rubare, l’uso di coltelli, l’andarsene e il tornare, tutto deve essere contenuto nella dinamica di questo gruppo che si trova per ascoltare musica jazz triste o per qualche altro scopo. </a:t>
            </a:r>
          </a:p>
          <a:p>
            <a:pPr marL="400050" lvl="1" indent="0">
              <a:buNone/>
            </a:pPr>
            <a:r>
              <a:rPr lang="it-IT" i="1" dirty="0" smtClean="0"/>
              <a:t>Se non accade nulla, i singoli componenti del gruppo cominciano a sentirsi insicuri circa la realtà della loro protesta e tuttavia non sono così disturbati da compiere un atto antisociale. Ma se nel gruppo c’è un ragazzo o una ragazza antisociale che provochi la reazione della società, ciò suscita la coesione degli altri, li fa sentire reali e conferisce temporaneamente una struttura al gruppo. Tutti saranno leali e solidali verso l’individuo che agirà come espressione del gruppo, sebbene neppure uno di loro approvi l’azione che il compagno più antisociale ha commesso.</a:t>
            </a:r>
            <a:endParaRPr lang="it-IT" i="1" dirty="0"/>
          </a:p>
        </p:txBody>
      </p:sp>
    </p:spTree>
    <p:extLst>
      <p:ext uri="{BB962C8B-B14F-4D97-AF65-F5344CB8AC3E}">
        <p14:creationId xmlns:p14="http://schemas.microsoft.com/office/powerpoint/2010/main" val="14324443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692696"/>
            <a:ext cx="8892480" cy="5760640"/>
          </a:xfrm>
        </p:spPr>
        <p:txBody>
          <a:bodyPr>
            <a:normAutofit fontScale="85000" lnSpcReduction="10000"/>
          </a:bodyPr>
          <a:lstStyle/>
          <a:p>
            <a:r>
              <a:rPr lang="it-IT" dirty="0" smtClean="0"/>
              <a:t>Anche nell’adolescenza normale, tuttavia, i </a:t>
            </a:r>
            <a:r>
              <a:rPr lang="it-IT" dirty="0"/>
              <a:t>sentimenti </a:t>
            </a:r>
            <a:r>
              <a:rPr lang="it-IT" dirty="0" smtClean="0"/>
              <a:t>possono diventare particolarmente intensi e potenti. I gruppi possono assumere </a:t>
            </a:r>
            <a:r>
              <a:rPr lang="it-IT" dirty="0"/>
              <a:t>un significato quasi tribale, da un lato, e di ostilità e indifferenza verso gli adulti, dall’altro lato. </a:t>
            </a:r>
            <a:endParaRPr lang="it-IT" dirty="0" smtClean="0"/>
          </a:p>
          <a:p>
            <a:r>
              <a:rPr lang="it-IT" dirty="0" smtClean="0"/>
              <a:t>Ai </a:t>
            </a:r>
            <a:r>
              <a:rPr lang="it-IT" dirty="0"/>
              <a:t>genitori risulta difficile capire questa fluidità e intensità di sentimenti, eppure il gruppo rappresenta l’unica alternativa dall’intimità familiare. È ancora troppo presto per l’intimità della coppia degli anni successivi. Il gruppo rappresenta per il giovane confuso una sorta di paradiso, </a:t>
            </a:r>
            <a:r>
              <a:rPr lang="it-IT" dirty="0" smtClean="0"/>
              <a:t>dal </a:t>
            </a:r>
            <a:r>
              <a:rPr lang="it-IT" dirty="0"/>
              <a:t>momento che prolunga il momento in cui dovrà integrare i vari sentimenti nel suo </a:t>
            </a:r>
            <a:r>
              <a:rPr lang="it-IT" dirty="0" smtClean="0"/>
              <a:t>sé, un grande contenitore dove egli può riversare i propri molteplici affetti senza prendersi ancora in carico seriamente la loro integrazione. </a:t>
            </a:r>
            <a:r>
              <a:rPr lang="it-IT" dirty="0"/>
              <a:t>Se prevale l’evacuazione dell’azione rispetto al pensiero, il gruppo si può trasformare in banda. </a:t>
            </a:r>
          </a:p>
          <a:p>
            <a:endParaRPr lang="it-IT" dirty="0"/>
          </a:p>
        </p:txBody>
      </p:sp>
    </p:spTree>
    <p:extLst>
      <p:ext uri="{BB962C8B-B14F-4D97-AF65-F5344CB8AC3E}">
        <p14:creationId xmlns:p14="http://schemas.microsoft.com/office/powerpoint/2010/main" val="92166192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395536" y="2780928"/>
            <a:ext cx="8229600" cy="1143000"/>
          </a:xfrm>
        </p:spPr>
        <p:txBody>
          <a:bodyPr>
            <a:noAutofit/>
          </a:bodyPr>
          <a:lstStyle/>
          <a:p>
            <a:r>
              <a:rPr lang="it-IT" sz="7000" b="1" dirty="0" smtClean="0"/>
              <a:t>Difese</a:t>
            </a:r>
            <a:endParaRPr lang="it-IT" sz="7000" b="1" dirty="0"/>
          </a:p>
        </p:txBody>
      </p:sp>
    </p:spTree>
    <p:extLst>
      <p:ext uri="{BB962C8B-B14F-4D97-AF65-F5344CB8AC3E}">
        <p14:creationId xmlns:p14="http://schemas.microsoft.com/office/powerpoint/2010/main" val="42847277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8229600" cy="5256584"/>
          </a:xfrm>
        </p:spPr>
        <p:txBody>
          <a:bodyPr>
            <a:normAutofit fontScale="92500" lnSpcReduction="10000"/>
          </a:bodyPr>
          <a:lstStyle/>
          <a:p>
            <a:r>
              <a:rPr lang="it-IT" b="1" dirty="0" smtClean="0"/>
              <a:t>Uso eccessivo della proiezione. </a:t>
            </a:r>
            <a:r>
              <a:rPr lang="it-IT" dirty="0" smtClean="0"/>
              <a:t>L’adolescente usa molto la proiezione, di parti cattive o buone. Quando si proiettano le parti buone, che ora si percepiscono nell’altro e non in sé, ci si può trovare privati della propria immaginazione e della propria vitalità. </a:t>
            </a:r>
          </a:p>
          <a:p>
            <a:r>
              <a:rPr lang="it-IT" dirty="0" smtClean="0"/>
              <a:t>Tale uso eccessivo della proiezione può arrivare ad avere connotati tipicamente </a:t>
            </a:r>
            <a:r>
              <a:rPr lang="it-IT" dirty="0" err="1" smtClean="0"/>
              <a:t>schizioidi</a:t>
            </a:r>
            <a:r>
              <a:rPr lang="it-IT" dirty="0" smtClean="0"/>
              <a:t>. Vi  allora un’</a:t>
            </a:r>
            <a:r>
              <a:rPr lang="it-IT" b="1" dirty="0" smtClean="0"/>
              <a:t>espulsione</a:t>
            </a:r>
            <a:r>
              <a:rPr lang="it-IT" dirty="0" smtClean="0"/>
              <a:t> e </a:t>
            </a:r>
            <a:r>
              <a:rPr lang="it-IT" b="1" dirty="0" smtClean="0"/>
              <a:t>un’evacuazione di affetti</a:t>
            </a:r>
            <a:r>
              <a:rPr lang="it-IT" dirty="0" smtClean="0"/>
              <a:t>, una tendenza incontenibile all’agito e alla violenza a scapito del contenimento e dell’integrazione, tipiche del pensare più evoluto</a:t>
            </a:r>
          </a:p>
          <a:p>
            <a:endParaRPr lang="it-IT" dirty="0"/>
          </a:p>
        </p:txBody>
      </p:sp>
    </p:spTree>
    <p:extLst>
      <p:ext uri="{BB962C8B-B14F-4D97-AF65-F5344CB8AC3E}">
        <p14:creationId xmlns:p14="http://schemas.microsoft.com/office/powerpoint/2010/main" val="277220763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96752"/>
            <a:ext cx="8229600" cy="4929411"/>
          </a:xfrm>
        </p:spPr>
        <p:txBody>
          <a:bodyPr>
            <a:normAutofit fontScale="92500" lnSpcReduction="20000"/>
          </a:bodyPr>
          <a:lstStyle/>
          <a:p>
            <a:r>
              <a:rPr lang="it-IT" dirty="0" smtClean="0"/>
              <a:t>Un altro modo per evadere, meno facile da rilevare, è </a:t>
            </a:r>
            <a:r>
              <a:rPr lang="it-IT" b="1" dirty="0" smtClean="0"/>
              <a:t>diventare pseudo-adulti</a:t>
            </a:r>
            <a:r>
              <a:rPr lang="it-IT" dirty="0" smtClean="0"/>
              <a:t>, acquisire idee e informazioni per proteggersi dagli affetti più che per capirli. L’uso dell’intelligenza diventa allora una sorta di difesa dal pensare vero e proprio o per sottrarsi all’intimità. </a:t>
            </a:r>
          </a:p>
          <a:p>
            <a:r>
              <a:rPr lang="it-IT" dirty="0" smtClean="0"/>
              <a:t>Analoga è la difesa «</a:t>
            </a:r>
            <a:r>
              <a:rPr lang="it-IT" b="1" dirty="0" smtClean="0"/>
              <a:t>ascetismo e intellettualizzazione</a:t>
            </a:r>
            <a:r>
              <a:rPr lang="it-IT" dirty="0" smtClean="0"/>
              <a:t>»  descritta da A. Freud: tipica dell’adolescenza, consiste nel rifugiarsi in attività intellettuali per esercitare un controllo su contenuti affettivo-istintuali e ridurre conseguentemente ansia e tensione</a:t>
            </a:r>
          </a:p>
          <a:p>
            <a:endParaRPr lang="it-IT" dirty="0"/>
          </a:p>
        </p:txBody>
      </p:sp>
    </p:spTree>
    <p:extLst>
      <p:ext uri="{BB962C8B-B14F-4D97-AF65-F5344CB8AC3E}">
        <p14:creationId xmlns:p14="http://schemas.microsoft.com/office/powerpoint/2010/main" val="23182656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24744"/>
            <a:ext cx="8229600" cy="5001419"/>
          </a:xfrm>
        </p:spPr>
        <p:txBody>
          <a:bodyPr>
            <a:normAutofit fontScale="92500" lnSpcReduction="20000"/>
          </a:bodyPr>
          <a:lstStyle/>
          <a:p>
            <a:r>
              <a:rPr lang="it-IT" b="1" dirty="0" smtClean="0"/>
              <a:t>identificazione con l’aggressore </a:t>
            </a:r>
            <a:r>
              <a:rPr lang="it-IT" dirty="0" smtClean="0"/>
              <a:t>(A. Freud): il soggetto, di fronte ad un pericolo esterno (rappresentato tipicamente dall’autorità) si identifica con il suo aggressore, assumendo sia la stessa funzione aggressiva, sia imitando fisicamente e moralmente la persona dell’aggressore, sia adottando i simboli di potenza che lo contraddistinguono. </a:t>
            </a:r>
          </a:p>
          <a:p>
            <a:r>
              <a:rPr lang="it-IT" dirty="0" smtClean="0"/>
              <a:t>Può essere fatta rientrare nell’identificazione con l’aggressore anche una forma di </a:t>
            </a:r>
            <a:r>
              <a:rPr lang="it-IT" b="1" i="1" dirty="0" smtClean="0"/>
              <a:t>altruismo</a:t>
            </a:r>
            <a:r>
              <a:rPr lang="it-IT" dirty="0" smtClean="0"/>
              <a:t>, che implica la resa dei propri impulsi a favore di quelli degli altri;</a:t>
            </a:r>
          </a:p>
          <a:p>
            <a:endParaRPr lang="it-IT" dirty="0"/>
          </a:p>
        </p:txBody>
      </p:sp>
    </p:spTree>
    <p:extLst>
      <p:ext uri="{BB962C8B-B14F-4D97-AF65-F5344CB8AC3E}">
        <p14:creationId xmlns:p14="http://schemas.microsoft.com/office/powerpoint/2010/main" val="126200758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836713"/>
            <a:ext cx="8229600" cy="4824536"/>
          </a:xfrm>
        </p:spPr>
        <p:txBody>
          <a:bodyPr>
            <a:normAutofit fontScale="92500" lnSpcReduction="10000"/>
          </a:bodyPr>
          <a:lstStyle/>
          <a:p>
            <a:r>
              <a:rPr lang="it-IT" b="1" dirty="0" smtClean="0"/>
              <a:t>Rinchiudersi in un guscio per evitare la sofferenza</a:t>
            </a:r>
            <a:r>
              <a:rPr lang="it-IT" dirty="0" smtClean="0"/>
              <a:t>. </a:t>
            </a:r>
            <a:r>
              <a:rPr lang="it-IT" dirty="0"/>
              <a:t>Le forze che inducono a precipitare possono essere generate da circostanze esterne (perdite, rotture di amicizie, malattia, stress da esame, uscire da casa, successi non meritati), oppure interne (impulsi nascosti, pensieri tormentosi e insistenti, ossessioni inesplicabili, desideri perversi, aggressività, alienazione, disperazione). Durante l’adolescenza accade spesso che interno ed esterno si confondano </a:t>
            </a:r>
            <a:r>
              <a:rPr lang="it-IT" dirty="0" smtClean="0"/>
              <a:t>(</a:t>
            </a:r>
            <a:r>
              <a:rPr lang="it-IT" dirty="0" err="1" smtClean="0"/>
              <a:t>Waddell</a:t>
            </a:r>
            <a:r>
              <a:rPr lang="it-IT" dirty="0" smtClean="0"/>
              <a:t>). </a:t>
            </a:r>
          </a:p>
        </p:txBody>
      </p:sp>
    </p:spTree>
    <p:extLst>
      <p:ext uri="{BB962C8B-B14F-4D97-AF65-F5344CB8AC3E}">
        <p14:creationId xmlns:p14="http://schemas.microsoft.com/office/powerpoint/2010/main" val="13280582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544616"/>
          </a:xfrm>
        </p:spPr>
        <p:txBody>
          <a:bodyPr>
            <a:normAutofit lnSpcReduction="10000"/>
          </a:bodyPr>
          <a:lstStyle/>
          <a:p>
            <a:pPr marL="342900" lvl="1" indent="-342900">
              <a:buFont typeface="Arial" pitchFamily="34" charset="0"/>
              <a:buChar char="•"/>
            </a:pPr>
            <a:r>
              <a:rPr lang="it-IT" sz="3000" dirty="0" smtClean="0"/>
              <a:t>Ma la depressione, la solitudine, la sensazione di rimanere bloccati può derivare da una </a:t>
            </a:r>
            <a:r>
              <a:rPr lang="it-IT" sz="3000" b="1" dirty="0" smtClean="0"/>
              <a:t>mancanza di progettualità</a:t>
            </a:r>
            <a:r>
              <a:rPr lang="it-IT" sz="3000" dirty="0" smtClean="0"/>
              <a:t>, l’assenza di quella sperimentazione e ricerca che, per quanto dolorose e possibile fonte di confusione, sono necessarie alla crescita. </a:t>
            </a:r>
          </a:p>
          <a:p>
            <a:pPr marL="342900" lvl="1" indent="-342900">
              <a:buFont typeface="Arial" pitchFamily="34" charset="0"/>
              <a:buChar char="•"/>
            </a:pPr>
            <a:r>
              <a:rPr lang="it-IT" sz="3000" dirty="0" smtClean="0"/>
              <a:t>Il giovane isolato e introverso rischia di trovarsi in un vicolo cieco: infatti egli non partecipa a quel gioco di proiezioni e </a:t>
            </a:r>
            <a:r>
              <a:rPr lang="it-IT" sz="3000" dirty="0" err="1" smtClean="0"/>
              <a:t>reintroiezioni</a:t>
            </a:r>
            <a:r>
              <a:rPr lang="it-IT" sz="3000" dirty="0" smtClean="0"/>
              <a:t> che è necessario per stabilire un senso del Sé a qualsiasi età, ma soprattutto durante i continui cambiamenti dell’adolescenza.</a:t>
            </a:r>
          </a:p>
          <a:p>
            <a:endParaRPr lang="it-IT" dirty="0"/>
          </a:p>
        </p:txBody>
      </p:sp>
    </p:spTree>
    <p:extLst>
      <p:ext uri="{BB962C8B-B14F-4D97-AF65-F5344CB8AC3E}">
        <p14:creationId xmlns:p14="http://schemas.microsoft.com/office/powerpoint/2010/main" val="44222301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934072"/>
            <a:ext cx="8229600" cy="1143000"/>
          </a:xfrm>
        </p:spPr>
        <p:txBody>
          <a:bodyPr>
            <a:normAutofit/>
          </a:bodyPr>
          <a:lstStyle/>
          <a:p>
            <a:r>
              <a:rPr lang="it-IT" sz="5000" b="1" dirty="0" smtClean="0"/>
              <a:t>Educazione e adolescenza</a:t>
            </a:r>
            <a:endParaRPr lang="it-IT" sz="5000" b="1" dirty="0"/>
          </a:p>
        </p:txBody>
      </p:sp>
    </p:spTree>
    <p:extLst>
      <p:ext uri="{BB962C8B-B14F-4D97-AF65-F5344CB8AC3E}">
        <p14:creationId xmlns:p14="http://schemas.microsoft.com/office/powerpoint/2010/main" val="23130086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188640"/>
            <a:ext cx="8229600" cy="792088"/>
          </a:xfrm>
        </p:spPr>
        <p:txBody>
          <a:bodyPr>
            <a:normAutofit/>
          </a:bodyPr>
          <a:lstStyle/>
          <a:p>
            <a:r>
              <a:rPr lang="it-IT" b="1" dirty="0" smtClean="0"/>
              <a:t>Stabilire innanzitutto la fiducia</a:t>
            </a:r>
            <a:endParaRPr lang="it-IT" b="1" dirty="0"/>
          </a:p>
        </p:txBody>
      </p:sp>
      <p:sp>
        <p:nvSpPr>
          <p:cNvPr id="3" name="Segnaposto contenuto 2"/>
          <p:cNvSpPr>
            <a:spLocks noGrp="1"/>
          </p:cNvSpPr>
          <p:nvPr>
            <p:ph idx="1"/>
          </p:nvPr>
        </p:nvSpPr>
        <p:spPr>
          <a:xfrm>
            <a:off x="0" y="1124744"/>
            <a:ext cx="9144000" cy="5616624"/>
          </a:xfrm>
        </p:spPr>
        <p:txBody>
          <a:bodyPr>
            <a:normAutofit fontScale="85000" lnSpcReduction="20000"/>
          </a:bodyPr>
          <a:lstStyle/>
          <a:p>
            <a:pPr marL="0" indent="0">
              <a:buNone/>
            </a:pPr>
            <a:r>
              <a:rPr lang="it-IT" dirty="0"/>
              <a:t>	</a:t>
            </a:r>
            <a:r>
              <a:rPr lang="it-IT" sz="2800" dirty="0" smtClean="0"/>
              <a:t>		</a:t>
            </a:r>
            <a:r>
              <a:rPr lang="it-IT" sz="2800" i="1" dirty="0" smtClean="0"/>
              <a:t>La </a:t>
            </a:r>
            <a:r>
              <a:rPr lang="it-IT" sz="2800" i="1" dirty="0"/>
              <a:t>fiducia è la priorità delle </a:t>
            </a:r>
            <a:r>
              <a:rPr lang="it-IT" sz="2800" i="1" dirty="0" smtClean="0"/>
              <a:t>priorità </a:t>
            </a:r>
            <a:r>
              <a:rPr lang="it-IT" sz="2800" dirty="0" smtClean="0"/>
              <a:t>(</a:t>
            </a:r>
            <a:r>
              <a:rPr lang="it-IT" sz="2800" dirty="0" err="1" smtClean="0"/>
              <a:t>Dolto</a:t>
            </a:r>
            <a:r>
              <a:rPr lang="it-IT" sz="2800" dirty="0" smtClean="0"/>
              <a:t>)</a:t>
            </a:r>
          </a:p>
          <a:p>
            <a:pPr marL="0" indent="0">
              <a:buNone/>
            </a:pPr>
            <a:r>
              <a:rPr lang="it-IT" sz="2800" dirty="0" smtClean="0"/>
              <a:t> </a:t>
            </a:r>
          </a:p>
          <a:p>
            <a:r>
              <a:rPr lang="it-IT" dirty="0" smtClean="0"/>
              <a:t>La fiducia va accordata all’ </a:t>
            </a:r>
            <a:r>
              <a:rPr lang="it-IT" i="1" dirty="0" smtClean="0"/>
              <a:t>essere </a:t>
            </a:r>
            <a:r>
              <a:rPr lang="it-IT" dirty="0" smtClean="0"/>
              <a:t>del ragazzo, alla sua anima. Senza tale fiducia non ci può essere educazione.</a:t>
            </a:r>
          </a:p>
          <a:p>
            <a:r>
              <a:rPr lang="it-IT" dirty="0" smtClean="0"/>
              <a:t>Le punizioni sono legittime, anzi, in alcuni casi salutari, perché alleviano il senso di colpa per cose che il ragazzo sa di aver sbagliato; ma sono del tutto da evitare le </a:t>
            </a:r>
            <a:r>
              <a:rPr lang="it-IT" b="1" dirty="0" smtClean="0"/>
              <a:t>ritorsioni</a:t>
            </a:r>
            <a:r>
              <a:rPr lang="it-IT" dirty="0" smtClean="0"/>
              <a:t>, spesso basate su ricatti emotivi («tu non hai fatto questo, non sei così… allora io…») che impediscono lo «sganciamento» dai genitori e alimentano sensi di colpa e una «</a:t>
            </a:r>
            <a:r>
              <a:rPr lang="it-IT" dirty="0" err="1" smtClean="0"/>
              <a:t>mentalizzazione</a:t>
            </a:r>
            <a:r>
              <a:rPr lang="it-IT" dirty="0" smtClean="0"/>
              <a:t> eccessiva» che inaridisce la maturazione. Occorre voler bene all’adolescente e fidarsi di lui in silenzio e da lontano.</a:t>
            </a:r>
          </a:p>
          <a:p>
            <a:pPr lvl="1"/>
            <a:r>
              <a:rPr lang="it-IT" dirty="0" smtClean="0"/>
              <a:t>Ciò naturalmente non significa che il genitore non possa controllare l’adolescente che rischia di compiere azioni di cui poi potrebbe pentirsi. Ma, se lo fa, deve stare attento in massimo grado a </a:t>
            </a:r>
            <a:r>
              <a:rPr lang="it-IT" b="1" dirty="0" smtClean="0"/>
              <a:t>non farsi mai scoprire</a:t>
            </a:r>
            <a:r>
              <a:rPr lang="it-IT" dirty="0" smtClean="0"/>
              <a:t>! (Sennò fa l’adolescente anche lui)</a:t>
            </a:r>
          </a:p>
        </p:txBody>
      </p:sp>
    </p:spTree>
    <p:extLst>
      <p:ext uri="{BB962C8B-B14F-4D97-AF65-F5344CB8AC3E}">
        <p14:creationId xmlns:p14="http://schemas.microsoft.com/office/powerpoint/2010/main" val="31565136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lstStyle/>
          <a:p>
            <a:r>
              <a:rPr lang="it-IT" b="1" dirty="0" smtClean="0"/>
              <a:t>Valorizzare il ragazzo</a:t>
            </a:r>
            <a:endParaRPr lang="it-IT" b="1" dirty="0"/>
          </a:p>
        </p:txBody>
      </p:sp>
      <p:sp>
        <p:nvSpPr>
          <p:cNvPr id="3" name="Segnaposto contenuto 2"/>
          <p:cNvSpPr>
            <a:spLocks noGrp="1"/>
          </p:cNvSpPr>
          <p:nvPr>
            <p:ph idx="1"/>
          </p:nvPr>
        </p:nvSpPr>
        <p:spPr>
          <a:xfrm>
            <a:off x="251520" y="1268760"/>
            <a:ext cx="8712968" cy="5328592"/>
          </a:xfrm>
        </p:spPr>
        <p:txBody>
          <a:bodyPr>
            <a:normAutofit fontScale="92500" lnSpcReduction="10000"/>
          </a:bodyPr>
          <a:lstStyle/>
          <a:p>
            <a:r>
              <a:rPr lang="it-IT" sz="3000" dirty="0"/>
              <a:t>L’insegnante dovrebbe stimolare tutti, non solo quelli che prendono la supremazia, a parlare. Anche se il ragazzo non parla, sente di avere un peso nel giudizio dell’insegnante. </a:t>
            </a:r>
          </a:p>
          <a:p>
            <a:r>
              <a:rPr lang="it-IT" sz="3000" dirty="0"/>
              <a:t>È un’età meravigliosa, perché il ragazzo reagisce a tutto ciò che viene fatto di positivo per lui. Ma gli adolescenti non lo manifestano immediatamente. È un po’ deludente per l’educatore non vedere risultati immediati. Ma non </a:t>
            </a:r>
            <a:r>
              <a:rPr lang="it-IT" sz="3000" dirty="0" smtClean="0"/>
              <a:t>si insisterà mai </a:t>
            </a:r>
            <a:r>
              <a:rPr lang="it-IT" sz="3000" dirty="0"/>
              <a:t>troppo a incoraggiare gli adulti a perseverare. </a:t>
            </a:r>
            <a:r>
              <a:rPr lang="it-IT" sz="3000" dirty="0" smtClean="0"/>
              <a:t>Occorre continuare a valorizzarli </a:t>
            </a:r>
            <a:r>
              <a:rPr lang="it-IT" sz="3000" dirty="0"/>
              <a:t>anche se i ragazzi sembrano prendervi in giro. Quando sono in gruppo spesso prendono in giro gli adulti, ma quando sono soli le cose cambiano. </a:t>
            </a:r>
          </a:p>
          <a:p>
            <a:endParaRPr lang="it-IT" dirty="0"/>
          </a:p>
        </p:txBody>
      </p:sp>
    </p:spTree>
    <p:extLst>
      <p:ext uri="{BB962C8B-B14F-4D97-AF65-F5344CB8AC3E}">
        <p14:creationId xmlns:p14="http://schemas.microsoft.com/office/powerpoint/2010/main" val="412667909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b="1" dirty="0" smtClean="0"/>
              <a:t>La responsabilità della società</a:t>
            </a:r>
            <a:endParaRPr lang="it-IT" b="1" dirty="0"/>
          </a:p>
        </p:txBody>
      </p:sp>
      <p:sp>
        <p:nvSpPr>
          <p:cNvPr id="3" name="Segnaposto contenuto 2"/>
          <p:cNvSpPr>
            <a:spLocks noGrp="1"/>
          </p:cNvSpPr>
          <p:nvPr>
            <p:ph idx="1"/>
          </p:nvPr>
        </p:nvSpPr>
        <p:spPr>
          <a:xfrm>
            <a:off x="457200" y="1484784"/>
            <a:ext cx="8229600" cy="4896544"/>
          </a:xfrm>
        </p:spPr>
        <p:txBody>
          <a:bodyPr>
            <a:normAutofit fontScale="92500" lnSpcReduction="10000"/>
          </a:bodyPr>
          <a:lstStyle/>
          <a:p>
            <a:r>
              <a:rPr lang="it-IT" sz="3000" dirty="0" smtClean="0"/>
              <a:t>Durante il periodo c’è una responsabilità di coloro che non hanno uno specifico compito educativo hanno una funzione fondamentale nell’indirizzare i giovani, in quanto tutto ciò che essi fanno può favorire il coraggio e lo slancio o al contrario indurre scoraggiamento e depressione. Oggi, molti giovani, dagli undici anni in poi, cadono in stati depressivi e stati paranoici che si manifestano con un’aggressività irragionevole. Durante quelle “crisi”, il giovane va contro ogni legge perché è convinto che chi rappresenta la legge non gli permetta né di essere, né di vivere. (</a:t>
            </a:r>
            <a:r>
              <a:rPr lang="it-IT" sz="3000" dirty="0" err="1" smtClean="0"/>
              <a:t>Dolto</a:t>
            </a:r>
            <a:r>
              <a:rPr lang="it-IT" sz="3000" dirty="0" smtClean="0"/>
              <a:t>)</a:t>
            </a:r>
          </a:p>
          <a:p>
            <a:endParaRPr lang="it-IT" dirty="0"/>
          </a:p>
        </p:txBody>
      </p:sp>
    </p:spTree>
    <p:extLst>
      <p:ext uri="{BB962C8B-B14F-4D97-AF65-F5344CB8AC3E}">
        <p14:creationId xmlns:p14="http://schemas.microsoft.com/office/powerpoint/2010/main" val="264325931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496" y="188640"/>
            <a:ext cx="9036496" cy="1008112"/>
          </a:xfrm>
        </p:spPr>
        <p:txBody>
          <a:bodyPr>
            <a:noAutofit/>
          </a:bodyPr>
          <a:lstStyle/>
          <a:p>
            <a:r>
              <a:rPr lang="it-IT" sz="3800" b="1" dirty="0" smtClean="0"/>
              <a:t>Non delegittimare il giovane nella scoperta della sessualità/affettività</a:t>
            </a:r>
            <a:endParaRPr lang="it-IT" sz="3800" b="1" dirty="0"/>
          </a:p>
        </p:txBody>
      </p:sp>
      <p:sp>
        <p:nvSpPr>
          <p:cNvPr id="3" name="Segnaposto contenuto 2"/>
          <p:cNvSpPr>
            <a:spLocks noGrp="1"/>
          </p:cNvSpPr>
          <p:nvPr>
            <p:ph idx="1"/>
          </p:nvPr>
        </p:nvSpPr>
        <p:spPr>
          <a:xfrm>
            <a:off x="179512" y="1340768"/>
            <a:ext cx="8856984" cy="5517232"/>
          </a:xfrm>
        </p:spPr>
        <p:txBody>
          <a:bodyPr>
            <a:normAutofit fontScale="47500" lnSpcReduction="20000"/>
          </a:bodyPr>
          <a:lstStyle/>
          <a:p>
            <a:pPr marL="0" indent="0">
              <a:buNone/>
            </a:pPr>
            <a:r>
              <a:rPr lang="it-IT" sz="5100" b="1" i="1" dirty="0"/>
              <a:t>La sessualità degli adolescenti è nell’immaginario</a:t>
            </a:r>
            <a:r>
              <a:rPr lang="it-IT" sz="5100" i="1" dirty="0"/>
              <a:t>. La masturbazione è un falso slancio sessuale. Nei periodi difficili, gli adolescenti la vita immaginaria li sostiene. Essi sono spinti a eccitare la zona che dà loro forza e coraggio, cioè la zona genitale che si sta risvegliando. È una trappola, perché scaricandosi nervosamente in questo modo non hanno più un supporto per affrontare le difficoltà della realtà, per superare le carenze, spesso più immaginarie che reali, alimentati da madri che dicono: “</a:t>
            </a:r>
            <a:r>
              <a:rPr lang="it-IT" sz="5100" b="1" i="1" dirty="0"/>
              <a:t>non troverai mai la morosa brufoloso come sei!</a:t>
            </a:r>
            <a:r>
              <a:rPr lang="it-IT" sz="5100" i="1" dirty="0"/>
              <a:t>”. </a:t>
            </a:r>
            <a:endParaRPr lang="it-IT" sz="5100" i="1" dirty="0" smtClean="0"/>
          </a:p>
          <a:p>
            <a:pPr marL="0" indent="0">
              <a:buNone/>
            </a:pPr>
            <a:r>
              <a:rPr lang="it-IT" sz="5100" i="1" dirty="0" smtClean="0"/>
              <a:t>È </a:t>
            </a:r>
            <a:r>
              <a:rPr lang="it-IT" sz="5100" i="1" dirty="0"/>
              <a:t>terribile per un giovane </a:t>
            </a:r>
            <a:r>
              <a:rPr lang="it-IT" sz="5100" b="1" i="1" dirty="0"/>
              <a:t>sentirsi spiato </a:t>
            </a:r>
            <a:r>
              <a:rPr lang="it-IT" sz="5100" i="1" dirty="0"/>
              <a:t>in quel al sorgere del sentimento. Ciò può indurlo alla masturbazione come antidoto alla depressione. Purtroppo </a:t>
            </a:r>
            <a:r>
              <a:rPr lang="it-IT" sz="5100" b="1" i="1" dirty="0"/>
              <a:t>la masturbazione soddisfa l’immaginario e toglie la forza di cercare nella realtà</a:t>
            </a:r>
            <a:r>
              <a:rPr lang="it-IT" sz="5100" i="1" dirty="0"/>
              <a:t>, in un altro, ragazzo o ragazza, con amicizia e amore, comunicando e sostenendolo a uscire dalla trappola in cui l’hanno rinchiuso adulti indifferenti o aggressivi. O gelosi, perché ci sono adulti che avendo subito in quell’età fanno ad altri lo stesso: “non hai l’età per pensare, sei solo un moccioso!”. La delegittimazione del pensiero del figlio da parte del padre, che non vuole perdere la supremazia. </a:t>
            </a:r>
            <a:r>
              <a:rPr lang="it-IT" sz="5100" dirty="0" smtClean="0"/>
              <a:t>(</a:t>
            </a:r>
            <a:r>
              <a:rPr lang="it-IT" sz="5100" dirty="0" err="1" smtClean="0"/>
              <a:t>Dolto</a:t>
            </a:r>
            <a:r>
              <a:rPr lang="it-IT" sz="5100" dirty="0" smtClean="0"/>
              <a:t>)</a:t>
            </a:r>
            <a:endParaRPr lang="it-IT" sz="5100" dirty="0"/>
          </a:p>
          <a:p>
            <a:endParaRPr lang="it-IT" dirty="0"/>
          </a:p>
        </p:txBody>
      </p:sp>
    </p:spTree>
    <p:extLst>
      <p:ext uri="{BB962C8B-B14F-4D97-AF65-F5344CB8AC3E}">
        <p14:creationId xmlns:p14="http://schemas.microsoft.com/office/powerpoint/2010/main" val="174707870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02630"/>
            <a:ext cx="8229600" cy="706090"/>
          </a:xfrm>
        </p:spPr>
        <p:txBody>
          <a:bodyPr>
            <a:normAutofit fontScale="90000"/>
          </a:bodyPr>
          <a:lstStyle/>
          <a:p>
            <a:r>
              <a:rPr lang="it-IT" b="1" dirty="0" smtClean="0"/>
              <a:t>Essere «adulti»</a:t>
            </a:r>
            <a:endParaRPr lang="it-IT" b="1" dirty="0"/>
          </a:p>
        </p:txBody>
      </p:sp>
      <p:sp>
        <p:nvSpPr>
          <p:cNvPr id="3" name="Segnaposto contenuto 2"/>
          <p:cNvSpPr>
            <a:spLocks noGrp="1"/>
          </p:cNvSpPr>
          <p:nvPr>
            <p:ph idx="1"/>
          </p:nvPr>
        </p:nvSpPr>
        <p:spPr>
          <a:xfrm>
            <a:off x="179512" y="1052736"/>
            <a:ext cx="8784976" cy="5688632"/>
          </a:xfrm>
        </p:spPr>
        <p:txBody>
          <a:bodyPr>
            <a:noAutofit/>
          </a:bodyPr>
          <a:lstStyle/>
          <a:p>
            <a:pPr marL="0" indent="0">
              <a:lnSpc>
                <a:spcPts val="2600"/>
              </a:lnSpc>
              <a:buNone/>
            </a:pPr>
            <a:r>
              <a:rPr lang="it-IT" sz="2600" dirty="0" smtClean="0"/>
              <a:t>L’adolescenza </a:t>
            </a:r>
            <a:r>
              <a:rPr lang="it-IT" sz="2600" dirty="0"/>
              <a:t>provoca effetti secondari sugli adulti. Gli adulti che rivivono la loro adolescenza sono fragili e disorientati, proprio nel momento in cui il figlio vive la propria. Il figlio si aspetterebbe che i genitori fossero realizzati nella loro vita sessuale, nel lavoro, nella vita sociale, dando senso alla loro vita. Si augura che i genitori non si occupino troppo di lui, pur rimanendo disponibili quando ha voglia di parlare. L’importante è che il padre e la madre facciano bene il loro compito, anche a rischio che l’adolescente affermi un po’ sarcasticamente: “mio padre è fatto così, si ammazza di lavoro”, oppure “non fanno niente, ma sembrano star bene nella loro pelle”. Ciò che fa soffrire i figli è constatare che i genitori vivono come i figli e si mettono in concorrenza con loro. È il mondo alla rovescia: gli uomini hanno amichette dell’età dei figli e le donne si compiacciono di piacere agli amici del figlio, proprio perché non hanno vissuto la loro adolescenza. </a:t>
            </a:r>
          </a:p>
        </p:txBody>
      </p:sp>
    </p:spTree>
    <p:extLst>
      <p:ext uri="{BB962C8B-B14F-4D97-AF65-F5344CB8AC3E}">
        <p14:creationId xmlns:p14="http://schemas.microsoft.com/office/powerpoint/2010/main" val="313887020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38138"/>
          </a:xfrm>
        </p:spPr>
        <p:txBody>
          <a:bodyPr>
            <a:normAutofit/>
          </a:bodyPr>
          <a:lstStyle/>
          <a:p>
            <a:r>
              <a:rPr lang="it-IT" sz="4000" b="1" dirty="0" smtClean="0"/>
              <a:t>Non essere invadenti…</a:t>
            </a:r>
            <a:endParaRPr lang="it-IT" sz="4000" b="1" dirty="0"/>
          </a:p>
        </p:txBody>
      </p:sp>
      <p:sp>
        <p:nvSpPr>
          <p:cNvPr id="3" name="Segnaposto contenuto 2"/>
          <p:cNvSpPr>
            <a:spLocks noGrp="1"/>
          </p:cNvSpPr>
          <p:nvPr>
            <p:ph idx="1"/>
          </p:nvPr>
        </p:nvSpPr>
        <p:spPr>
          <a:xfrm>
            <a:off x="251520" y="1412776"/>
            <a:ext cx="8496944" cy="5184576"/>
          </a:xfrm>
        </p:spPr>
        <p:txBody>
          <a:bodyPr>
            <a:normAutofit fontScale="92500" lnSpcReduction="20000"/>
          </a:bodyPr>
          <a:lstStyle/>
          <a:p>
            <a:r>
              <a:rPr lang="it-IT" dirty="0" smtClean="0"/>
              <a:t>L’adulto non deve indagare troppo nel cuore dell’adolescente, né cercare nei suoi progetti ciò che è razionale e ciò che non lo è. Rischia di rovinare tutto, i suoi progetti di crescita non ben chiari neppure a lui. </a:t>
            </a:r>
          </a:p>
          <a:p>
            <a:r>
              <a:rPr lang="it-IT" dirty="0" smtClean="0"/>
              <a:t>Occorre fidarsi dell’ «essere» del ragazzo, del suo impulso e utilizzare quel minimo di conoscenza utile per «tirare avanti la baracca» senza che succedano troppi danni a causa degli «scarti d’umore».</a:t>
            </a:r>
          </a:p>
          <a:p>
            <a:r>
              <a:rPr lang="it-IT" dirty="0" smtClean="0"/>
              <a:t>La troppa conoscenza è un modo per soffocare la vita. Occorre permettere all’adolescente di restare solo con la sua anima, pur non lasciandolo solo!</a:t>
            </a:r>
          </a:p>
          <a:p>
            <a:endParaRPr lang="it-IT" dirty="0" smtClean="0"/>
          </a:p>
          <a:p>
            <a:endParaRPr lang="it-IT" dirty="0" smtClean="0"/>
          </a:p>
          <a:p>
            <a:endParaRPr lang="it-IT" dirty="0"/>
          </a:p>
          <a:p>
            <a:pPr marL="0" indent="0">
              <a:buNone/>
            </a:pPr>
            <a:endParaRPr lang="it-IT" dirty="0" smtClean="0"/>
          </a:p>
          <a:p>
            <a:endParaRPr lang="it-IT" dirty="0"/>
          </a:p>
        </p:txBody>
      </p:sp>
    </p:spTree>
    <p:extLst>
      <p:ext uri="{BB962C8B-B14F-4D97-AF65-F5344CB8AC3E}">
        <p14:creationId xmlns:p14="http://schemas.microsoft.com/office/powerpoint/2010/main" val="9211983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7504" y="1268760"/>
            <a:ext cx="8856984" cy="5400600"/>
          </a:xfrm>
        </p:spPr>
        <p:txBody>
          <a:bodyPr>
            <a:normAutofit fontScale="92500"/>
          </a:bodyPr>
          <a:lstStyle/>
          <a:p>
            <a:pPr>
              <a:lnSpc>
                <a:spcPts val="2700"/>
              </a:lnSpc>
            </a:pPr>
            <a:r>
              <a:rPr lang="it-IT" sz="2900" b="1" dirty="0" smtClean="0"/>
              <a:t>D.H. Lawrence. </a:t>
            </a:r>
            <a:r>
              <a:rPr lang="it-IT" sz="2900" dirty="0" smtClean="0"/>
              <a:t>I genitori non dovrebbero mai stabilire relazioni «adulte» con i figli (adulte nel senso di «</a:t>
            </a:r>
            <a:r>
              <a:rPr lang="it-IT" sz="2900" dirty="0" err="1" smtClean="0"/>
              <a:t>mentalizzate</a:t>
            </a:r>
            <a:r>
              <a:rPr lang="it-IT" sz="2900" dirty="0" smtClean="0"/>
              <a:t>»), essere loro amici ecc. perché in tal modo interrompono il circuito primario, quello che fa perno sull’originalità della nostra anima. Occorre «mantenersi vivi nella propria vitale e spontanea essenza». Gli </a:t>
            </a:r>
            <a:r>
              <a:rPr lang="it-IT" sz="2900" dirty="0"/>
              <a:t>ideali e le norme agiscono spesso come qualcosa di estrinseco, per cui il giovane cessa di sentire e inizia a «idealizzare»</a:t>
            </a:r>
          </a:p>
          <a:p>
            <a:pPr>
              <a:lnSpc>
                <a:spcPts val="2700"/>
              </a:lnSpc>
            </a:pPr>
            <a:endParaRPr lang="it-IT" sz="2900" dirty="0" smtClean="0"/>
          </a:p>
          <a:p>
            <a:pPr marL="0" indent="0">
              <a:lnSpc>
                <a:spcPts val="2700"/>
              </a:lnSpc>
              <a:buNone/>
            </a:pPr>
            <a:r>
              <a:rPr lang="it-IT" sz="2900" dirty="0" smtClean="0"/>
              <a:t>	→ Educare significa «non interferire»</a:t>
            </a:r>
          </a:p>
          <a:p>
            <a:pPr marL="400050" lvl="1" indent="0">
              <a:lnSpc>
                <a:spcPts val="2700"/>
              </a:lnSpc>
              <a:buNone/>
            </a:pPr>
            <a:endParaRPr lang="it-IT" sz="1900" i="1" dirty="0" smtClean="0"/>
          </a:p>
          <a:p>
            <a:pPr marL="400050" lvl="1" indent="0">
              <a:lnSpc>
                <a:spcPts val="2700"/>
              </a:lnSpc>
              <a:buNone/>
            </a:pPr>
            <a:r>
              <a:rPr lang="it-IT" sz="2600" i="1" dirty="0" smtClean="0"/>
              <a:t>Genitori badate che i vostri figli abbiamo il loro pranzo e le lenzuola pulite, ma non amateli. Non amateli neppure un po’ e non permettere ad altri di amarli. Nutriteli e lasciateli soli.</a:t>
            </a:r>
            <a:endParaRPr lang="it-IT" sz="2600" i="1" dirty="0"/>
          </a:p>
        </p:txBody>
      </p:sp>
      <p:sp>
        <p:nvSpPr>
          <p:cNvPr id="4" name="Titolo 1"/>
          <p:cNvSpPr>
            <a:spLocks noGrp="1"/>
          </p:cNvSpPr>
          <p:nvPr>
            <p:ph type="title"/>
          </p:nvPr>
        </p:nvSpPr>
        <p:spPr>
          <a:xfrm>
            <a:off x="457200" y="188640"/>
            <a:ext cx="8229600" cy="850106"/>
          </a:xfrm>
        </p:spPr>
        <p:txBody>
          <a:bodyPr/>
          <a:lstStyle/>
          <a:p>
            <a:r>
              <a:rPr lang="it-IT" b="1" dirty="0" smtClean="0"/>
              <a:t>…anzi: non interferire!</a:t>
            </a:r>
            <a:endParaRPr lang="it-IT" b="1" dirty="0"/>
          </a:p>
        </p:txBody>
      </p:sp>
    </p:spTree>
    <p:extLst>
      <p:ext uri="{BB962C8B-B14F-4D97-AF65-F5344CB8AC3E}">
        <p14:creationId xmlns:p14="http://schemas.microsoft.com/office/powerpoint/2010/main" val="405770296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404664"/>
            <a:ext cx="8363272" cy="6264696"/>
          </a:xfrm>
        </p:spPr>
        <p:txBody>
          <a:bodyPr>
            <a:normAutofit lnSpcReduction="10000"/>
          </a:bodyPr>
          <a:lstStyle/>
          <a:p>
            <a:r>
              <a:rPr lang="it-IT" sz="2700" dirty="0" smtClean="0"/>
              <a:t>Cfr. </a:t>
            </a:r>
            <a:r>
              <a:rPr lang="it-IT" sz="2700" dirty="0" err="1" smtClean="0"/>
              <a:t>Rogers</a:t>
            </a:r>
            <a:r>
              <a:rPr lang="it-IT" sz="2700" dirty="0" smtClean="0"/>
              <a:t>: non si può indurre qualcuno a crescere offrendogli guida e valori (direttività), ma gli si può offrire un rapporto empatico e accettante che gli permetta di crescere secondo propri criteri interni</a:t>
            </a:r>
          </a:p>
          <a:p>
            <a:r>
              <a:rPr lang="it-IT" sz="2700" dirty="0" smtClean="0"/>
              <a:t>Qualcuno ha definito tale prospettiva di crescita come «botanica»: basta non privare la pianta degli elementi essenziali che questa cresce da sé. </a:t>
            </a:r>
          </a:p>
          <a:p>
            <a:r>
              <a:rPr lang="it-IT" sz="2700" dirty="0" smtClean="0"/>
              <a:t>In realtà, anche la pianta può aver bisogno di un supporto e un sostegno; fuor di metafora, non si può fare a meno di «fornire» qualcosa all’altro, l’ex-</a:t>
            </a:r>
            <a:r>
              <a:rPr lang="it-IT" sz="2700" dirty="0" err="1" smtClean="0"/>
              <a:t>ducere</a:t>
            </a:r>
            <a:r>
              <a:rPr lang="it-IT" sz="2700" dirty="0" smtClean="0"/>
              <a:t> comporta sempre un in-</a:t>
            </a:r>
            <a:r>
              <a:rPr lang="it-IT" sz="2700" dirty="0" err="1" smtClean="0"/>
              <a:t>ducere</a:t>
            </a:r>
            <a:r>
              <a:rPr lang="it-IT" sz="2700" dirty="0" smtClean="0"/>
              <a:t>, non c’è formazione senza con-formazione, non c’è educazione senza norma: l’importante è che la norma non sia qualcosa di rigido, ma un modo di vedere la vita, un «clima», una «qualità della relazione» a partire dal quale l’adolescente può formarsi la propria «norma interna» </a:t>
            </a:r>
          </a:p>
          <a:p>
            <a:endParaRPr lang="it-IT" dirty="0"/>
          </a:p>
        </p:txBody>
      </p:sp>
    </p:spTree>
    <p:extLst>
      <p:ext uri="{BB962C8B-B14F-4D97-AF65-F5344CB8AC3E}">
        <p14:creationId xmlns:p14="http://schemas.microsoft.com/office/powerpoint/2010/main" val="409960518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1052736"/>
            <a:ext cx="8363272" cy="5073427"/>
          </a:xfrm>
        </p:spPr>
        <p:txBody>
          <a:bodyPr>
            <a:normAutofit fontScale="92500" lnSpcReduction="10000"/>
          </a:bodyPr>
          <a:lstStyle/>
          <a:p>
            <a:r>
              <a:rPr lang="it-IT" sz="2900" dirty="0" smtClean="0"/>
              <a:t>Non occorre essere trattare il ragazzo con troppa delicatezza perché ciò può stimolare troppo la «comprensione» generando una sensibilità esagerata e «adulta» che lo allontanerebbe dalla dinamica primaria della sua spontaneità innata</a:t>
            </a:r>
          </a:p>
          <a:p>
            <a:pPr marL="400050" lvl="1" indent="0">
              <a:buNone/>
            </a:pPr>
            <a:endParaRPr lang="it-IT" sz="2600" i="1" dirty="0" smtClean="0"/>
          </a:p>
          <a:p>
            <a:pPr marL="400050" lvl="1" indent="0">
              <a:buNone/>
            </a:pPr>
            <a:r>
              <a:rPr lang="it-IT" sz="2600" i="1" dirty="0" smtClean="0"/>
              <a:t>Il possedere la tua anima in silenzio e il sentir calare tutto il clamore. Questo è quanto di meglio io conosca.</a:t>
            </a:r>
          </a:p>
          <a:p>
            <a:pPr marL="400050" lvl="1" indent="0">
              <a:buNone/>
            </a:pPr>
            <a:endParaRPr lang="it-IT" sz="2600" i="1" dirty="0" smtClean="0"/>
          </a:p>
          <a:p>
            <a:pPr marL="400050" lvl="1" indent="0">
              <a:buNone/>
            </a:pPr>
            <a:r>
              <a:rPr lang="it-IT" sz="2600" i="1" dirty="0" smtClean="0"/>
              <a:t>L’amore è spontaneo. L’amore come principio è una disgrazia. </a:t>
            </a:r>
          </a:p>
          <a:p>
            <a:pPr marL="400050" lvl="1" indent="0">
              <a:buNone/>
            </a:pPr>
            <a:endParaRPr lang="it-IT" sz="2600" i="1" dirty="0"/>
          </a:p>
          <a:p>
            <a:pPr marL="400050" lvl="1" indent="0">
              <a:buNone/>
            </a:pPr>
            <a:r>
              <a:rPr lang="it-IT" sz="2600" i="1" dirty="0" smtClean="0"/>
              <a:t>L’amore che proviene dalla volontà è veleno.</a:t>
            </a:r>
          </a:p>
        </p:txBody>
      </p:sp>
    </p:spTree>
    <p:extLst>
      <p:ext uri="{BB962C8B-B14F-4D97-AF65-F5344CB8AC3E}">
        <p14:creationId xmlns:p14="http://schemas.microsoft.com/office/powerpoint/2010/main" val="217917455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332656"/>
            <a:ext cx="8712968" cy="6336704"/>
          </a:xfrm>
        </p:spPr>
        <p:txBody>
          <a:bodyPr>
            <a:normAutofit fontScale="77500" lnSpcReduction="20000"/>
          </a:bodyPr>
          <a:lstStyle/>
          <a:p>
            <a:pPr marL="0" indent="0">
              <a:buNone/>
            </a:pPr>
            <a:r>
              <a:rPr lang="it-IT" i="1" dirty="0"/>
              <a:t>La nostra cultura </a:t>
            </a:r>
            <a:r>
              <a:rPr lang="it-IT" i="1" dirty="0" err="1"/>
              <a:t>postautoritaria</a:t>
            </a:r>
            <a:r>
              <a:rPr lang="it-IT" i="1" dirty="0"/>
              <a:t>, che ha stabilito la regola del parlarsi per capire, per dirsi tutto, del dialogo che ravvicina, nella maggioranza dei casi coglie il tacere dell’adolescente come blocco, problema, inquietudine. </a:t>
            </a:r>
            <a:r>
              <a:rPr lang="it-IT" i="1" dirty="0" smtClean="0"/>
              <a:t>Viceversa </a:t>
            </a:r>
            <a:r>
              <a:rPr lang="it-IT" i="1" dirty="0"/>
              <a:t>la scarsa propensione a parlare da parte dell’adolescente e le poche parole che usa per comunicare non sempre dicono da parte sua l’intenzione di non comunicare, di non voler condividere con gli adulti pensieri ed esperienze; </a:t>
            </a:r>
            <a:r>
              <a:rPr lang="it-IT" b="1" i="1" dirty="0"/>
              <a:t>nella maggioranza dei casi non si tratta di reticenza, ma di impossibilità a dire la cosa, a dire qualcosa su questa difficoltà</a:t>
            </a:r>
            <a:r>
              <a:rPr lang="it-IT" i="1" dirty="0"/>
              <a:t>. </a:t>
            </a:r>
          </a:p>
          <a:p>
            <a:pPr marL="0" indent="0">
              <a:buNone/>
            </a:pPr>
            <a:r>
              <a:rPr lang="it-IT" i="1" dirty="0"/>
              <a:t>Certamente una parte di questo mondo dovrà farsi parola, ma per una parte altrettanto importante la chiusura va accettata come silenzio che basta a se stesso. Chiede presenze rispettose, non parole. Può diventare contatto solo riconoscimento del diritto a tacere, del diritto a non essere capiti, che rispecchia il diritto a non capire</a:t>
            </a:r>
            <a:r>
              <a:rPr lang="it-IT" i="1" dirty="0" smtClean="0"/>
              <a:t>. </a:t>
            </a:r>
            <a:r>
              <a:rPr lang="it-IT" dirty="0"/>
              <a:t>[…] Anche la solitudine è necessaria. Anche il silenzio è comunicazione. </a:t>
            </a:r>
            <a:r>
              <a:rPr lang="it-IT" dirty="0" smtClean="0"/>
              <a:t>(Serena Rossi, 2001, p. 77-78)</a:t>
            </a:r>
          </a:p>
          <a:p>
            <a:pPr marL="0" indent="0">
              <a:buNone/>
            </a:pPr>
            <a:endParaRPr lang="it-IT" dirty="0"/>
          </a:p>
          <a:p>
            <a:pPr marL="0" indent="0">
              <a:buNone/>
            </a:pPr>
            <a:r>
              <a:rPr lang="it-IT" dirty="0" smtClean="0"/>
              <a:t>		→ </a:t>
            </a:r>
            <a:r>
              <a:rPr lang="it-IT" dirty="0" err="1" smtClean="0"/>
              <a:t>Winnicott</a:t>
            </a:r>
            <a:r>
              <a:rPr lang="it-IT" dirty="0" smtClean="0"/>
              <a:t>: esiste un diritto a non comunicare</a:t>
            </a:r>
            <a:endParaRPr lang="it-IT" dirty="0"/>
          </a:p>
        </p:txBody>
      </p:sp>
    </p:spTree>
    <p:extLst>
      <p:ext uri="{BB962C8B-B14F-4D97-AF65-F5344CB8AC3E}">
        <p14:creationId xmlns:p14="http://schemas.microsoft.com/office/powerpoint/2010/main" val="373585825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50106"/>
          </a:xfrm>
        </p:spPr>
        <p:txBody>
          <a:bodyPr>
            <a:normAutofit/>
          </a:bodyPr>
          <a:lstStyle/>
          <a:p>
            <a:r>
              <a:rPr lang="it-IT" sz="4000" b="1" dirty="0" smtClean="0"/>
              <a:t>Non mortificare la progettualità</a:t>
            </a:r>
            <a:endParaRPr lang="it-IT" sz="4000" b="1" dirty="0"/>
          </a:p>
        </p:txBody>
      </p:sp>
      <p:sp>
        <p:nvSpPr>
          <p:cNvPr id="3" name="Segnaposto contenuto 2"/>
          <p:cNvSpPr>
            <a:spLocks noGrp="1"/>
          </p:cNvSpPr>
          <p:nvPr>
            <p:ph idx="1"/>
          </p:nvPr>
        </p:nvSpPr>
        <p:spPr>
          <a:xfrm>
            <a:off x="179512" y="1196752"/>
            <a:ext cx="8784976" cy="5472608"/>
          </a:xfrm>
        </p:spPr>
        <p:txBody>
          <a:bodyPr>
            <a:normAutofit fontScale="85000" lnSpcReduction="20000"/>
          </a:bodyPr>
          <a:lstStyle/>
          <a:p>
            <a:r>
              <a:rPr lang="it-IT" dirty="0" smtClean="0"/>
              <a:t>…«non mortificare la progettualità», piuttosto che «promuovere la progettualità» perché la progettualità fa parte dell’impulso costruttivo della natura umana. Non va sollecitata, se non in casi estremi, così come non va chiesto a una pianta di crescere: va rintracciata, non offesa, non creata o «estratta».</a:t>
            </a:r>
          </a:p>
          <a:p>
            <a:r>
              <a:rPr lang="it-IT" dirty="0"/>
              <a:t>Il ragazzo ha bisogno di </a:t>
            </a:r>
            <a:r>
              <a:rPr lang="it-IT" dirty="0" smtClean="0"/>
              <a:t>progetti e ideali, </a:t>
            </a:r>
            <a:r>
              <a:rPr lang="it-IT" dirty="0"/>
              <a:t>anche se non si realizzeranno mai. </a:t>
            </a:r>
            <a:r>
              <a:rPr lang="it-IT" dirty="0" smtClean="0"/>
              <a:t>Gli adulti schiacciano la progettualità degli adolescenti tacciandola di </a:t>
            </a:r>
            <a:r>
              <a:rPr lang="it-IT" dirty="0" err="1" smtClean="0"/>
              <a:t>irrealismo</a:t>
            </a:r>
            <a:endParaRPr lang="it-IT" dirty="0" smtClean="0"/>
          </a:p>
          <a:p>
            <a:pPr lvl="1"/>
            <a:r>
              <a:rPr lang="it-IT" dirty="0" smtClean="0"/>
              <a:t>La </a:t>
            </a:r>
            <a:r>
              <a:rPr lang="it-IT" dirty="0" err="1"/>
              <a:t>Dolto</a:t>
            </a:r>
            <a:r>
              <a:rPr lang="it-IT" dirty="0"/>
              <a:t> racconta di un’insegnante che per mesi progettò con i ragazzi un viaggio alla tour Eiffel sapendo che non si sarebbe mai realizzato perché non c’erano i soldi. </a:t>
            </a:r>
            <a:endParaRPr lang="it-IT" dirty="0" smtClean="0"/>
          </a:p>
          <a:p>
            <a:r>
              <a:rPr lang="it-IT" dirty="0" smtClean="0"/>
              <a:t>L’uomo stesso </a:t>
            </a:r>
            <a:r>
              <a:rPr lang="it-IT" dirty="0"/>
              <a:t>ha bisogno di progetti. </a:t>
            </a:r>
            <a:r>
              <a:rPr lang="it-IT" dirty="0" smtClean="0"/>
              <a:t>L’utopia è una categoria irrinunciabile dell’educazione, in ambito cristiano e laico → E. Bloch, </a:t>
            </a:r>
            <a:r>
              <a:rPr lang="it-IT" i="1" dirty="0" smtClean="0"/>
              <a:t>Il principio speranza</a:t>
            </a:r>
            <a:r>
              <a:rPr lang="it-IT" dirty="0" smtClean="0"/>
              <a:t>. </a:t>
            </a:r>
            <a:endParaRPr lang="it-IT" dirty="0"/>
          </a:p>
        </p:txBody>
      </p:sp>
    </p:spTree>
    <p:extLst>
      <p:ext uri="{BB962C8B-B14F-4D97-AF65-F5344CB8AC3E}">
        <p14:creationId xmlns:p14="http://schemas.microsoft.com/office/powerpoint/2010/main" val="189615663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07504" y="274638"/>
            <a:ext cx="8928992" cy="2002234"/>
          </a:xfrm>
        </p:spPr>
        <p:txBody>
          <a:bodyPr>
            <a:noAutofit/>
          </a:bodyPr>
          <a:lstStyle/>
          <a:p>
            <a:r>
              <a:rPr lang="it-IT" sz="2300" dirty="0" smtClean="0"/>
              <a:t>È la capacità dell’uomo di anticipare i progetti più alti a mettere in modo lo sviluppo storico. Tale «coscienza anticipante» si manifesta nei sogni e nelle aspirazioni che caratterizzano la vita quotidiana, nel mondo fantastico delle favole, nei racconti dei film e degli spettacoli teatrali, nelle utopie sociali sia nelle grandi concezioni religiose, filosofiche.</a:t>
            </a:r>
            <a:endParaRPr lang="it-IT" sz="2300" dirty="0"/>
          </a:p>
        </p:txBody>
      </p:sp>
      <p:sp>
        <p:nvSpPr>
          <p:cNvPr id="3" name="Segnaposto contenuto 2"/>
          <p:cNvSpPr>
            <a:spLocks noGrp="1"/>
          </p:cNvSpPr>
          <p:nvPr>
            <p:ph sz="half" idx="2"/>
          </p:nvPr>
        </p:nvSpPr>
        <p:spPr>
          <a:xfrm>
            <a:off x="179512" y="2492896"/>
            <a:ext cx="4968552" cy="3960440"/>
          </a:xfrm>
        </p:spPr>
        <p:txBody>
          <a:bodyPr>
            <a:normAutofit fontScale="70000" lnSpcReduction="20000"/>
          </a:bodyPr>
          <a:lstStyle/>
          <a:p>
            <a:pPr marL="0" indent="0">
              <a:buNone/>
            </a:pPr>
            <a:r>
              <a:rPr lang="it-IT" sz="3000" i="1" dirty="0" smtClean="0"/>
              <a:t>L'importante è imparare a sperare. Il lavoro della speranza non è rinunciatario perché di per sé desidera aver successo invece che fallire. Lo sperare, superiore all'aver paura, non è né passivo come questo sentimento né, anzi meno che mai, bloccato nel nulla. L'affetto dello sperare si espande, allarga gli uomini invece di restringerli, non si sazia mai di sapere che cosa internamente li fa tendere a uno scopo e che cosa all'esterno può essere loro alleato. Il lavoro di questo affetto vuole uomini che si gettino attivamente nel nuovo che si va formando e cui essi stessi appartengono </a:t>
            </a:r>
            <a:r>
              <a:rPr lang="it-IT" sz="3000" dirty="0" smtClean="0"/>
              <a:t>(</a:t>
            </a:r>
            <a:r>
              <a:rPr lang="it-IT" sz="3000" dirty="0" err="1" smtClean="0"/>
              <a:t>Boch</a:t>
            </a:r>
            <a:r>
              <a:rPr lang="it-IT" sz="3000" dirty="0" smtClean="0"/>
              <a:t>, </a:t>
            </a:r>
            <a:r>
              <a:rPr lang="it-IT" sz="3000" i="1" dirty="0" smtClean="0"/>
              <a:t>Il principio speranza</a:t>
            </a:r>
            <a:r>
              <a:rPr lang="it-IT" sz="3000" dirty="0" smtClean="0"/>
              <a:t>)</a:t>
            </a:r>
          </a:p>
          <a:p>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492896"/>
            <a:ext cx="3601170"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60862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188640"/>
            <a:ext cx="8229600" cy="778098"/>
          </a:xfrm>
        </p:spPr>
        <p:txBody>
          <a:bodyPr/>
          <a:lstStyle/>
          <a:p>
            <a:r>
              <a:rPr lang="it-IT" b="1" dirty="0" smtClean="0"/>
              <a:t>Permettere impegni di realtà</a:t>
            </a:r>
            <a:endParaRPr lang="it-IT" b="1" dirty="0"/>
          </a:p>
        </p:txBody>
      </p:sp>
      <p:sp>
        <p:nvSpPr>
          <p:cNvPr id="3" name="Segnaposto contenuto 2"/>
          <p:cNvSpPr>
            <a:spLocks noGrp="1"/>
          </p:cNvSpPr>
          <p:nvPr>
            <p:ph idx="1"/>
          </p:nvPr>
        </p:nvSpPr>
        <p:spPr>
          <a:xfrm>
            <a:off x="107504" y="1124744"/>
            <a:ext cx="8892480" cy="5688632"/>
          </a:xfrm>
        </p:spPr>
        <p:txBody>
          <a:bodyPr>
            <a:noAutofit/>
          </a:bodyPr>
          <a:lstStyle/>
          <a:p>
            <a:pPr>
              <a:lnSpc>
                <a:spcPts val="2600"/>
              </a:lnSpc>
            </a:pPr>
            <a:r>
              <a:rPr lang="it-IT" sz="2600" dirty="0" smtClean="0"/>
              <a:t>La nostra società relega gli adolescenti al ruolo di accaniti e avidi consumatori immaturi. Inoltre, i genitori non si fidano di ciò che potrebbero fare gli adolescenti, li delegittimano, impedendo il confronto con la Realtà. Così li tengono «dentro» casa; però li accusano di stare troppo dentro casa e di usarla come un «albergo». </a:t>
            </a:r>
          </a:p>
          <a:p>
            <a:pPr>
              <a:lnSpc>
                <a:spcPts val="2600"/>
              </a:lnSpc>
            </a:pPr>
            <a:r>
              <a:rPr lang="it-IT" sz="2600" dirty="0" smtClean="0"/>
              <a:t>Inoltre, la nostra società attuale mortifica qualsiasi prospettiva di inserimento lavorativo, per cui gli adolescenti devono dipendere economicamente in modo totale dai genitori e questa non facilita lo sganciamento ma, anzi, li irretisce in un’autoreferenzialità narcisistica (</a:t>
            </a:r>
            <a:r>
              <a:rPr lang="it-IT" sz="2600" dirty="0" err="1" smtClean="0"/>
              <a:t>cr</a:t>
            </a:r>
            <a:r>
              <a:rPr lang="it-IT" sz="2600" dirty="0" smtClean="0"/>
              <a:t>. G. </a:t>
            </a:r>
            <a:r>
              <a:rPr lang="it-IT" sz="2600" dirty="0" err="1" smtClean="0"/>
              <a:t>Pietropolli</a:t>
            </a:r>
            <a:r>
              <a:rPr lang="it-IT" sz="2600" dirty="0" smtClean="0"/>
              <a:t> </a:t>
            </a:r>
            <a:r>
              <a:rPr lang="it-IT" sz="2600" dirty="0" err="1" smtClean="0"/>
              <a:t>Charmet</a:t>
            </a:r>
            <a:r>
              <a:rPr lang="it-IT" sz="2600" dirty="0" smtClean="0"/>
              <a:t>)</a:t>
            </a:r>
          </a:p>
          <a:p>
            <a:pPr>
              <a:lnSpc>
                <a:spcPts val="2600"/>
              </a:lnSpc>
            </a:pPr>
            <a:r>
              <a:rPr lang="it-IT" sz="2600" dirty="0" smtClean="0"/>
              <a:t>Occorrerebbe permettere ai giovani di assumersi delle responsabilità, permettere loro, già a 15-16 anni, di fare viaggi anche lontano, come suggerisce la </a:t>
            </a:r>
            <a:r>
              <a:rPr lang="it-IT" sz="2600" dirty="0" err="1" smtClean="0"/>
              <a:t>Dolto</a:t>
            </a:r>
            <a:r>
              <a:rPr lang="it-IT" sz="2600" dirty="0" smtClean="0"/>
              <a:t>, a patto di rispettare certe regole (avvertire sempre dove si fa, telefonare regolarmente ecc.)</a:t>
            </a:r>
            <a:endParaRPr lang="it-IT" sz="2600" dirty="0"/>
          </a:p>
        </p:txBody>
      </p:sp>
    </p:spTree>
    <p:extLst>
      <p:ext uri="{BB962C8B-B14F-4D97-AF65-F5344CB8AC3E}">
        <p14:creationId xmlns:p14="http://schemas.microsoft.com/office/powerpoint/2010/main" val="302272507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Educazione come testimonianza</a:t>
            </a:r>
            <a:endParaRPr lang="it-IT" b="1" dirty="0"/>
          </a:p>
        </p:txBody>
      </p:sp>
      <p:sp>
        <p:nvSpPr>
          <p:cNvPr id="3" name="Segnaposto contenuto 2"/>
          <p:cNvSpPr>
            <a:spLocks noGrp="1"/>
          </p:cNvSpPr>
          <p:nvPr>
            <p:ph idx="1"/>
          </p:nvPr>
        </p:nvSpPr>
        <p:spPr/>
        <p:txBody>
          <a:bodyPr/>
          <a:lstStyle/>
          <a:p>
            <a:r>
              <a:rPr lang="it-IT" dirty="0"/>
              <a:t>I ragazzi </a:t>
            </a:r>
            <a:r>
              <a:rPr lang="it-IT" dirty="0" smtClean="0"/>
              <a:t>spesso non </a:t>
            </a:r>
            <a:r>
              <a:rPr lang="it-IT" dirty="0"/>
              <a:t>sono </a:t>
            </a:r>
            <a:r>
              <a:rPr lang="it-IT" dirty="0" smtClean="0"/>
              <a:t>educati, perché l’educazione è fondamentalmente coerenza dell’educatore. </a:t>
            </a:r>
            <a:endParaRPr lang="it-IT" dirty="0"/>
          </a:p>
          <a:p>
            <a:endParaRPr lang="it-IT" dirty="0"/>
          </a:p>
        </p:txBody>
      </p:sp>
    </p:spTree>
    <p:extLst>
      <p:ext uri="{BB962C8B-B14F-4D97-AF65-F5344CB8AC3E}">
        <p14:creationId xmlns:p14="http://schemas.microsoft.com/office/powerpoint/2010/main" val="390382880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16632"/>
            <a:ext cx="8712968" cy="1152128"/>
          </a:xfrm>
        </p:spPr>
        <p:txBody>
          <a:bodyPr>
            <a:normAutofit/>
          </a:bodyPr>
          <a:lstStyle/>
          <a:p>
            <a:r>
              <a:rPr lang="it-IT" sz="4000" b="1" dirty="0" smtClean="0"/>
              <a:t>Non ripiegamento su di sé della fami</a:t>
            </a:r>
            <a:r>
              <a:rPr lang="it-IT" sz="3600" b="1" dirty="0" smtClean="0"/>
              <a:t>glia</a:t>
            </a:r>
            <a:endParaRPr lang="it-IT" sz="3600" b="1" dirty="0"/>
          </a:p>
        </p:txBody>
      </p:sp>
      <p:sp>
        <p:nvSpPr>
          <p:cNvPr id="4" name="Segnaposto contenuto 3"/>
          <p:cNvSpPr>
            <a:spLocks noGrp="1"/>
          </p:cNvSpPr>
          <p:nvPr>
            <p:ph idx="1"/>
          </p:nvPr>
        </p:nvSpPr>
        <p:spPr>
          <a:xfrm>
            <a:off x="179512" y="1556792"/>
            <a:ext cx="8784976" cy="4968552"/>
          </a:xfrm>
        </p:spPr>
        <p:txBody>
          <a:bodyPr>
            <a:normAutofit/>
          </a:bodyPr>
          <a:lstStyle/>
          <a:p>
            <a:r>
              <a:rPr lang="it-IT" sz="2800" dirty="0" smtClean="0"/>
              <a:t>L’attuale epoca di incertezza e di «fluidità» delle rete sociale e delle relazioni minaccia anche la sussistenza della famiglia. Vi è tuttavia il rischio di </a:t>
            </a:r>
            <a:r>
              <a:rPr lang="it-IT" sz="2800" dirty="0" err="1" smtClean="0"/>
              <a:t>iper</a:t>
            </a:r>
            <a:r>
              <a:rPr lang="it-IT" sz="2800" dirty="0" smtClean="0"/>
              <a:t>-investire nei rapporti all’</a:t>
            </a:r>
            <a:r>
              <a:rPr lang="it-IT" sz="2800" i="1" dirty="0" smtClean="0"/>
              <a:t>interno</a:t>
            </a:r>
            <a:r>
              <a:rPr lang="it-IT" sz="2800" dirty="0" smtClean="0"/>
              <a:t> della famiglia, percepita come baluardo di affetti a fronte della precarietà del mondo. Si genera allora una ipersensibilità per i bisogni dell’infanzia (che rappresenta più un bisogno di protezione dei genitori) a cui corrisponde poi una incapacità di comunicare a livello profondo.</a:t>
            </a:r>
          </a:p>
        </p:txBody>
      </p:sp>
    </p:spTree>
    <p:extLst>
      <p:ext uri="{BB962C8B-B14F-4D97-AF65-F5344CB8AC3E}">
        <p14:creationId xmlns:p14="http://schemas.microsoft.com/office/powerpoint/2010/main" val="343897676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85000" lnSpcReduction="10000"/>
          </a:bodyPr>
          <a:lstStyle/>
          <a:p>
            <a:r>
              <a:rPr lang="it-IT" dirty="0"/>
              <a:t>I genitori dovrebbero essere soddisfatti delle loro vite, anche al di fuori della pur centrale dimensione familiare</a:t>
            </a:r>
          </a:p>
          <a:p>
            <a:pPr lvl="1"/>
            <a:endParaRPr lang="it-IT" sz="3100" i="1" dirty="0"/>
          </a:p>
          <a:p>
            <a:pPr marL="400050" lvl="1" indent="0">
              <a:buNone/>
            </a:pPr>
            <a:r>
              <a:rPr lang="it-IT" sz="3100" i="1" dirty="0"/>
              <a:t>Gli adolescenti patologici si trovano soprattutto in famiglie ripiegate su loro stesse, che hanno pochissime relazioni sociali. Quando gli adulti hanno una fitta rete di compagni e amici, gli adolescenti non presentano un atteggiamento passivo o aggressivo. Il rischio di famiglie con uno spirito familiare esasperato è l’impossibilità di partorire il figlio.</a:t>
            </a:r>
            <a:r>
              <a:rPr lang="it-IT" sz="3100" dirty="0"/>
              <a:t> (</a:t>
            </a:r>
            <a:r>
              <a:rPr lang="it-IT" sz="3100" dirty="0" err="1"/>
              <a:t>Dolto</a:t>
            </a:r>
            <a:r>
              <a:rPr lang="it-IT" sz="3100" dirty="0"/>
              <a:t>, 1988)</a:t>
            </a:r>
          </a:p>
          <a:p>
            <a:endParaRPr lang="it-IT" dirty="0"/>
          </a:p>
        </p:txBody>
      </p:sp>
    </p:spTree>
    <p:extLst>
      <p:ext uri="{BB962C8B-B14F-4D97-AF65-F5344CB8AC3E}">
        <p14:creationId xmlns:p14="http://schemas.microsoft.com/office/powerpoint/2010/main" val="177648887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30622"/>
            <a:ext cx="8229600" cy="706090"/>
          </a:xfrm>
        </p:spPr>
        <p:txBody>
          <a:bodyPr>
            <a:normAutofit fontScale="90000"/>
          </a:bodyPr>
          <a:lstStyle/>
          <a:p>
            <a:r>
              <a:rPr lang="it-IT" b="1" dirty="0" smtClean="0"/>
              <a:t>…quindi</a:t>
            </a:r>
            <a:endParaRPr lang="it-IT" b="1" dirty="0"/>
          </a:p>
        </p:txBody>
      </p:sp>
      <p:sp>
        <p:nvSpPr>
          <p:cNvPr id="3" name="Segnaposto contenuto 2"/>
          <p:cNvSpPr>
            <a:spLocks noGrp="1"/>
          </p:cNvSpPr>
          <p:nvPr>
            <p:ph idx="1"/>
          </p:nvPr>
        </p:nvSpPr>
        <p:spPr>
          <a:xfrm>
            <a:off x="251520" y="1052736"/>
            <a:ext cx="8568952" cy="5544616"/>
          </a:xfrm>
        </p:spPr>
        <p:txBody>
          <a:bodyPr>
            <a:normAutofit fontScale="85000" lnSpcReduction="20000"/>
          </a:bodyPr>
          <a:lstStyle/>
          <a:p>
            <a:r>
              <a:rPr lang="it-IT" dirty="0" smtClean="0"/>
              <a:t>Il transito adolescenziale è a metà strada fra il depressivo e il creativo, fra la tempesta e l’attesa, esaltazione e noia</a:t>
            </a:r>
          </a:p>
          <a:p>
            <a:r>
              <a:rPr lang="it-IT" dirty="0" smtClean="0"/>
              <a:t>L’adolescenza </a:t>
            </a:r>
            <a:r>
              <a:rPr lang="it-IT" dirty="0"/>
              <a:t>è il momento in cui successi e fallimenti vengono a galla. </a:t>
            </a:r>
            <a:endParaRPr lang="it-IT" dirty="0" smtClean="0"/>
          </a:p>
          <a:p>
            <a:r>
              <a:rPr lang="it-IT" b="1" dirty="0" smtClean="0"/>
              <a:t>Ai </a:t>
            </a:r>
            <a:r>
              <a:rPr lang="it-IT" b="1" dirty="0"/>
              <a:t>genitori spetta la funzione di sopravvivere senza abbandonare la propria </a:t>
            </a:r>
            <a:r>
              <a:rPr lang="it-IT" b="1" dirty="0" smtClean="0"/>
              <a:t>posizione </a:t>
            </a:r>
            <a:r>
              <a:rPr lang="it-IT" dirty="0" smtClean="0"/>
              <a:t>(= tenere!). </a:t>
            </a:r>
          </a:p>
          <a:p>
            <a:r>
              <a:rPr lang="it-IT" dirty="0" smtClean="0"/>
              <a:t>Se </a:t>
            </a:r>
            <a:r>
              <a:rPr lang="it-IT" dirty="0"/>
              <a:t>abdicano, costringono l’adolescente a un viraggio troppo repentino verso la </a:t>
            </a:r>
            <a:r>
              <a:rPr lang="it-IT" dirty="0" smtClean="0"/>
              <a:t>maturità (</a:t>
            </a:r>
            <a:r>
              <a:rPr lang="it-IT" dirty="0" err="1" smtClean="0"/>
              <a:t>autocontenimento</a:t>
            </a:r>
            <a:r>
              <a:rPr lang="it-IT" dirty="0" smtClean="0"/>
              <a:t> dell’adolescente); </a:t>
            </a:r>
            <a:r>
              <a:rPr lang="it-IT" dirty="0"/>
              <a:t>se si mantengono vigili e “contenitivi” possono osservare dal vivo i cambiamenti personali del </a:t>
            </a:r>
            <a:r>
              <a:rPr lang="it-IT" dirty="0" smtClean="0"/>
              <a:t>giovane e essere un autentico sostegno educativo. </a:t>
            </a:r>
          </a:p>
          <a:p>
            <a:r>
              <a:rPr lang="it-IT" dirty="0" smtClean="0"/>
              <a:t>Ai </a:t>
            </a:r>
            <a:r>
              <a:rPr lang="it-IT" b="1" dirty="0"/>
              <a:t>progetti ideali</a:t>
            </a:r>
            <a:r>
              <a:rPr lang="it-IT" dirty="0"/>
              <a:t>, non ancora delusi, i genitori possono </a:t>
            </a:r>
            <a:r>
              <a:rPr lang="it-IT" b="1" dirty="0"/>
              <a:t>rispondere in modo costruttivo</a:t>
            </a:r>
            <a:r>
              <a:rPr lang="it-IT" dirty="0"/>
              <a:t>, senza rappresaglie e vendette, </a:t>
            </a:r>
            <a:r>
              <a:rPr lang="it-IT" dirty="0" smtClean="0"/>
              <a:t>o intrusioni, mantenendo </a:t>
            </a:r>
            <a:r>
              <a:rPr lang="it-IT" dirty="0"/>
              <a:t>il diritto a una propria posizione </a:t>
            </a:r>
            <a:r>
              <a:rPr lang="it-IT" dirty="0" smtClean="0"/>
              <a:t>da adulti.</a:t>
            </a:r>
            <a:endParaRPr lang="it-IT" dirty="0"/>
          </a:p>
          <a:p>
            <a:endParaRPr lang="it-IT" dirty="0"/>
          </a:p>
        </p:txBody>
      </p:sp>
    </p:spTree>
    <p:extLst>
      <p:ext uri="{BB962C8B-B14F-4D97-AF65-F5344CB8AC3E}">
        <p14:creationId xmlns:p14="http://schemas.microsoft.com/office/powerpoint/2010/main" val="221607570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18209</TotalTime>
  <Words>7733</Words>
  <Application>Microsoft Office PowerPoint</Application>
  <PresentationFormat>Presentazione su schermo (4:3)</PresentationFormat>
  <Paragraphs>260</Paragraphs>
  <Slides>90</Slides>
  <Notes>1</Notes>
  <HiddenSlides>0</HiddenSlides>
  <MMClips>0</MMClips>
  <ScaleCrop>false</ScaleCrop>
  <HeadingPairs>
    <vt:vector size="4" baseType="variant">
      <vt:variant>
        <vt:lpstr>Tema</vt:lpstr>
      </vt:variant>
      <vt:variant>
        <vt:i4>1</vt:i4>
      </vt:variant>
      <vt:variant>
        <vt:lpstr>Titoli diapositive</vt:lpstr>
      </vt:variant>
      <vt:variant>
        <vt:i4>90</vt:i4>
      </vt:variant>
    </vt:vector>
  </HeadingPairs>
  <TitlesOfParts>
    <vt:vector size="91" baseType="lpstr">
      <vt:lpstr>Tema di Office</vt:lpstr>
      <vt:lpstr>Adolescenza</vt:lpstr>
      <vt:lpstr>Presentazione standard di PowerPoint</vt:lpstr>
      <vt:lpstr>Presentazione standard di PowerPoint</vt:lpstr>
      <vt:lpstr>Presentazione standard di PowerPoint</vt:lpstr>
      <vt:lpstr>Presentazione standard di PowerPoint</vt:lpstr>
      <vt:lpstr>In adolescenza vi è un grande uso della «proiezione» di parti di sé accettate o nascoste-rifiutate  (aspetti ammirati/deprecati nell’amico/a, simpatie/antipatie, odio/pietà, idolatria del cantante di successo/disprezzo del diverso…)</vt:lpstr>
      <vt:lpstr>Presentazione standard di PowerPoint</vt:lpstr>
      <vt:lpstr>Presentazione standard di PowerPoint</vt:lpstr>
      <vt:lpstr>Presentazione standard di PowerPoint</vt:lpstr>
      <vt:lpstr>Presentazione standard di PowerPoint</vt:lpstr>
      <vt:lpstr>Ai margini di ogni gruppo c’è un ragazzo depresso o una fanciulla depressa che tenta il suicidio; allora l’intero gruppo manifesta un umore depresso e sta “con” quello che fa il tentativo di suicidio. Ma in un altro momento un altro membro del gruppo rompe una finestra senza nessun motivo e tutto il gruppo sta con lui. Se poi un altro fa irruzione con dei compagni in un negozio e ruba sigarette, o fa qualcosa che attira l’attenzione della legge, tutto il gruppo sta con questo che viola la legge. Eppure si può dire che, nell’insieme, i ragazzi e le ragazze appartenenti a questo gruppo supereranno la situazione senza suicidio, senza delitto, senza violenza e senza furto. In altre parole, mi pare che gli adolescenti […] usino gli individui malati ai argini del gruppo per dare realtà alla propria sintomatologia potenziale (Winnicott, 1965).</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…dobbiamo chiederci anzitutto se i ragazzi e le ragazze adolescenti desiderano essere capiti. Credo che la risposta sia: no. In effetti gli adulti dovrebbe tenere per sé ciò che arrivano a capire dell’adolescenza. Sarebbe assurdo scrivere un libro per gli adolescenti sull’argomento dell’adolescenza, perché questo è un periodo della vita che deve essere vissuto. È essenzialmente un momento di scoperta personale. Ogni individuo è impegnato in una esperienza di vita, in un problema di esistenza e nella formazione di una identità. Esiste in realtà solo una vera cura per l’adolescenza. La maturazione. Questa è il trascorrere del tempo avranno come esito finale l’emergere della persona adulta. Il processo non può essere accelerato, ma può essere interrotto e distrutto da un intervento maldestro. (Winnicott, 1964)</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Lettera A Boddah Vi parlo dal punto di vista di un sempliciotto un po' vissuto che preferirebbe essere uno snervante bimbo lamentoso. Questa lettera dovrebbe essere abbastanza semplice da capire. Tutti gli avvertimenti della scuola base del punk-rock che mi sono stati dati nel corso degli anni, dai miei esordi, intendo dire, l'etica dell'indipendenza e di abbracciare la vostra comunità si sono rivelati esatti. Io non provo più emozioni nell'ascoltare musica e nemmeno nel crearla nel leggere e nello scrivere da troppi anni ormai. Questo mi fa sentire terribilmente colpevole. Per esempio quando siamo nel backstage e le luci si spengono e sento il maniacale urlo della folla cominciare, non ha nessun effetto su di me, non è come era per Freddie Mercury, a lui la folla lo inebriava, ne ritraeva energia e io l'ho sempre invidiato per questo, ma per me non è così. Il fatto è che io non posso imbrogliarvi, nessuno di voi. Semplicemente non sarebbe giusto nei vostri confronti né nei miei. Il peggior crimine che mi possa venire in mente è quello di fingere e far credere che io mi stia divertendo al 100%. A volte mi sento come se dovessi timbrare il cartellino ogni volta che salgo sul palco. Ho provato tutto quello che è in mio potere per apprezzare questo. Ho apprezzato il fatto che io e gli altri abbiamo colpito e intrattenuto tutta questa gente. Ma devo essere uno di quei narcisisti che apprezzano le cose solo quando non ci sono più. Io sono troppo sensibile. Ho bisogno di essere un po' stordito per ritrovare l'entusiasmo che avevo da bambino. Durante gli ultimi tre nostri tour sono riuscito ad apprezzare molto di più le persone che conoscevo personalmente e i fans della nostra musica, ma ancora non riesco a superare la frustrazione, il senso di colpa e l'empatia che ho per tutti. C'è del buono in ognuno di noi e penso che io amo troppo la gente, così tanto che mi sento troppo fottutamente triste. Il piccolo triste, sensibile...! Perché non ti diverti e basta? Non lo so! Ho una moglie divina che trasuda ambizione e empatia e una figlia che mi ricorda troppo di quando ero come lei, pieno di amore e gioia. Bacia tutte le persone che incontra perché tutti sono buoni e nessuno può far loro del male. E questo mi terrorizza a tal punto che perdo le mie funzioni vitali. Non posso sopportare l'idea che Frances diventi una miserabile, autodistruttiva rocker come me. Mi è andata bene, molto bene durante questi anni, e ne sono grato, ma è dall'età di sette anni che sono avverso al genere umano. Solo perché a tutti sembra così facile tirare avanti ed essere empatici. Penso sia solo perché io amo troppo e mi rammarico troppo per la gente. Grazie a tutti voi dal fondo del mio bruciante, nauseato stomaco per le vostre lettere e il supporto che mi avete dato negli anni passati. Io sono troppo un bambino incostante, lunatico! E non ho più nessuna emozione, e ricordate, è meglio bruciare in fretta che spegnersi lentamente. Pace, Amore, Empatia.    Kurt Cobain Frances e Courtney, io sarò al vostro altare. Ti prego Courtney continua così, per Frances. Per la sua vita, che sarà molto più felice senza di me. Vi amo. Vi amo! Kurt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Cosa fare con l’adolescenza (non patologica)?</vt:lpstr>
      <vt:lpstr>Quando finisce l’adolescenza?</vt:lpstr>
      <vt:lpstr>Presentazione standard di PowerPoint</vt:lpstr>
      <vt:lpstr>L’adolescente e il gruppo</vt:lpstr>
      <vt:lpstr>Presentazione standard di PowerPoint</vt:lpstr>
      <vt:lpstr>Presentazione standard di PowerPoint</vt:lpstr>
      <vt:lpstr>Presentazione standard di PowerPoint</vt:lpstr>
      <vt:lpstr>Presentazione standard di PowerPoint</vt:lpstr>
      <vt:lpstr>Presentazione standard di PowerPoint</vt:lpstr>
      <vt:lpstr>Difese</vt:lpstr>
      <vt:lpstr>Presentazione standard di PowerPoint</vt:lpstr>
      <vt:lpstr>Presentazione standard di PowerPoint</vt:lpstr>
      <vt:lpstr>Presentazione standard di PowerPoint</vt:lpstr>
      <vt:lpstr>Presentazione standard di PowerPoint</vt:lpstr>
      <vt:lpstr>Presentazione standard di PowerPoint</vt:lpstr>
      <vt:lpstr>Educazione e adolescenza</vt:lpstr>
      <vt:lpstr>Stabilire innanzitutto la fiducia</vt:lpstr>
      <vt:lpstr>Valorizzare il ragazzo</vt:lpstr>
      <vt:lpstr>La responsabilità della società</vt:lpstr>
      <vt:lpstr>Non delegittimare il giovane nella scoperta della sessualità/affettività</vt:lpstr>
      <vt:lpstr>Essere «adulti»</vt:lpstr>
      <vt:lpstr>Non essere invadenti…</vt:lpstr>
      <vt:lpstr>…anzi: non interferire!</vt:lpstr>
      <vt:lpstr>Presentazione standard di PowerPoint</vt:lpstr>
      <vt:lpstr>Presentazione standard di PowerPoint</vt:lpstr>
      <vt:lpstr>Presentazione standard di PowerPoint</vt:lpstr>
      <vt:lpstr>Non mortificare la progettualità</vt:lpstr>
      <vt:lpstr>È la capacità dell’uomo di anticipare i progetti più alti a mettere in modo lo sviluppo storico. Tale «coscienza anticipante» si manifesta nei sogni e nelle aspirazioni che caratterizzano la vita quotidiana, nel mondo fantastico delle favole, nei racconti dei film e degli spettacoli teatrali, nelle utopie sociali sia nelle grandi concezioni religiose, filosofiche.</vt:lpstr>
      <vt:lpstr>Permettere impegni di realtà</vt:lpstr>
      <vt:lpstr>Educazione come testimonianza</vt:lpstr>
      <vt:lpstr>Non ripiegamento su di sé della famiglia</vt:lpstr>
      <vt:lpstr>Presentazione standard di PowerPoint</vt:lpstr>
      <vt:lpstr>…quindi</vt:lpstr>
    </vt:vector>
  </TitlesOfParts>
  <Company>unimc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Adolescenza</dc:title>
  <dc:creator>Stefano Polenta</dc:creator>
  <cp:lastModifiedBy>Stefano Polenta</cp:lastModifiedBy>
  <cp:revision>154</cp:revision>
  <cp:lastPrinted>2012-11-08T18:44:03Z</cp:lastPrinted>
  <dcterms:created xsi:type="dcterms:W3CDTF">2012-11-04T11:36:05Z</dcterms:created>
  <dcterms:modified xsi:type="dcterms:W3CDTF">2013-05-13T14:39:57Z</dcterms:modified>
</cp:coreProperties>
</file>