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56" r:id="rId2"/>
    <p:sldId id="257" r:id="rId3"/>
    <p:sldId id="258" r:id="rId4"/>
    <p:sldId id="301" r:id="rId5"/>
    <p:sldId id="302" r:id="rId6"/>
    <p:sldId id="294" r:id="rId7"/>
    <p:sldId id="295" r:id="rId8"/>
    <p:sldId id="296" r:id="rId9"/>
    <p:sldId id="297" r:id="rId10"/>
    <p:sldId id="298" r:id="rId11"/>
    <p:sldId id="299" r:id="rId12"/>
    <p:sldId id="30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1" r:id="rId33"/>
    <p:sldId id="282" r:id="rId34"/>
    <p:sldId id="283" r:id="rId35"/>
    <p:sldId id="284" r:id="rId36"/>
    <p:sldId id="285" r:id="rId37"/>
    <p:sldId id="286" r:id="rId38"/>
    <p:sldId id="287" r:id="rId39"/>
    <p:sldId id="288" r:id="rId40"/>
    <p:sldId id="289" r:id="rId41"/>
    <p:sldId id="290" r:id="rId42"/>
    <p:sldId id="291" r:id="rId4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570" y="-96"/>
      </p:cViewPr>
      <p:guideLst>
        <p:guide orient="horz" pos="2160"/>
        <p:guide pos="2880"/>
      </p:guideLst>
    </p:cSldViewPr>
  </p:slideViewPr>
  <p:notesTextViewPr>
    <p:cViewPr>
      <p:scale>
        <a:sx n="100" d="100"/>
        <a:sy n="100" d="100"/>
      </p:scale>
      <p:origin x="0" y="0"/>
    </p:cViewPr>
  </p:notesTextViewPr>
  <p:sorterViewPr>
    <p:cViewPr>
      <p:scale>
        <a:sx n="28" d="100"/>
        <a:sy n="28"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DD8035-9D44-4DF2-91DE-B54B8E5E9489}" type="datetimeFigureOut">
              <a:rPr lang="it-IT" smtClean="0"/>
              <a:t>10/11/2010</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3471E7-0435-4120-9DBD-F128F286DFE0}" type="slidenum">
              <a:rPr lang="it-IT" smtClean="0"/>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normAutofit/>
          </a:bodyPr>
          <a:lstStyle/>
          <a:p>
            <a:endParaRPr lang="it-IT"/>
          </a:p>
        </p:txBody>
      </p:sp>
      <p:sp>
        <p:nvSpPr>
          <p:cNvPr id="4" name="Segnaposto numero diapositiva 3"/>
          <p:cNvSpPr>
            <a:spLocks noGrp="1"/>
          </p:cNvSpPr>
          <p:nvPr>
            <p:ph type="sldNum" sz="quarter" idx="10"/>
          </p:nvPr>
        </p:nvSpPr>
        <p:spPr/>
        <p:txBody>
          <a:bodyPr/>
          <a:lstStyle/>
          <a:p>
            <a:fld id="{3F3471E7-0435-4120-9DBD-F128F286DFE0}" type="slidenum">
              <a:rPr lang="it-IT" smtClean="0"/>
              <a:t>40</a:t>
            </a:fld>
            <a:endParaRPr lang="it-IT"/>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bg>
      <p:bgRef idx="1001">
        <a:schemeClr val="bg1"/>
      </p:bgRef>
    </p:bg>
    <p:spTree>
      <p:nvGrpSpPr>
        <p:cNvPr id="1" name=""/>
        <p:cNvGrpSpPr/>
        <p:nvPr/>
      </p:nvGrpSpPr>
      <p:grpSpPr>
        <a:xfrm>
          <a:off x="0" y="0"/>
          <a:ext cx="0" cy="0"/>
          <a:chOff x="0" y="0"/>
          <a:chExt cx="0" cy="0"/>
        </a:xfrm>
      </p:grpSpPr>
      <p:sp>
        <p:nvSpPr>
          <p:cNvPr id="8" name="Titolo 7"/>
          <p:cNvSpPr>
            <a:spLocks noGrp="1"/>
          </p:cNvSpPr>
          <p:nvPr>
            <p:ph type="ctrTitle"/>
          </p:nvPr>
        </p:nvSpPr>
        <p:spPr>
          <a:xfrm>
            <a:off x="2286000" y="3124200"/>
            <a:ext cx="6172200" cy="1894362"/>
          </a:xfrm>
        </p:spPr>
        <p:txBody>
          <a:bodyPr/>
          <a:lstStyle>
            <a:lvl1pPr>
              <a:defRPr b="1"/>
            </a:lvl1pPr>
          </a:lstStyle>
          <a:p>
            <a:r>
              <a:rPr kumimoji="0" lang="it-IT" smtClean="0"/>
              <a:t>Fare clic per modificare lo stile del titolo</a:t>
            </a:r>
            <a:endParaRPr kumimoji="0" lang="en-US"/>
          </a:p>
        </p:txBody>
      </p:sp>
      <p:sp>
        <p:nvSpPr>
          <p:cNvPr id="9" name="Sottotitolo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28" name="Segnaposto data 27"/>
          <p:cNvSpPr>
            <a:spLocks noGrp="1"/>
          </p:cNvSpPr>
          <p:nvPr>
            <p:ph type="dt" sz="half" idx="10"/>
          </p:nvPr>
        </p:nvSpPr>
        <p:spPr bwMode="auto">
          <a:xfrm rot="5400000">
            <a:off x="7764621" y="1174097"/>
            <a:ext cx="2286000" cy="381000"/>
          </a:xfrm>
        </p:spPr>
        <p:txBody>
          <a:bodyPr/>
          <a:lstStyle/>
          <a:p>
            <a:fld id="{4B6055F8-1D02-4417-9241-55C834FD9970}" type="datetimeFigureOut">
              <a:rPr lang="it-IT" smtClean="0"/>
              <a:pPr/>
              <a:t>10/11/2010</a:t>
            </a:fld>
            <a:endParaRPr lang="it-IT"/>
          </a:p>
        </p:txBody>
      </p:sp>
      <p:sp>
        <p:nvSpPr>
          <p:cNvPr id="17" name="Segnaposto piè di pagina 16"/>
          <p:cNvSpPr>
            <a:spLocks noGrp="1"/>
          </p:cNvSpPr>
          <p:nvPr>
            <p:ph type="ftr" sz="quarter" idx="11"/>
          </p:nvPr>
        </p:nvSpPr>
        <p:spPr bwMode="auto">
          <a:xfrm rot="5400000">
            <a:off x="7077269" y="4181669"/>
            <a:ext cx="3657600" cy="384048"/>
          </a:xfrm>
        </p:spPr>
        <p:txBody>
          <a:bodyPr/>
          <a:lstStyle/>
          <a:p>
            <a:endParaRPr lang="it-IT"/>
          </a:p>
        </p:txBody>
      </p:sp>
      <p:sp>
        <p:nvSpPr>
          <p:cNvPr id="10" name="Rettangolo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ttangolo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ttangolo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ttore 1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ttore 1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ttore 1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ttangolo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egnaposto numero diapositiva 28"/>
          <p:cNvSpPr>
            <a:spLocks noGrp="1"/>
          </p:cNvSpPr>
          <p:nvPr>
            <p:ph type="sldNum" sz="quarter" idx="12"/>
          </p:nvPr>
        </p:nvSpPr>
        <p:spPr bwMode="auto">
          <a:xfrm>
            <a:off x="1325544" y="4928702"/>
            <a:ext cx="609600" cy="517524"/>
          </a:xfrm>
        </p:spPr>
        <p:txBody>
          <a:bodyPr/>
          <a:lstStyle/>
          <a:p>
            <a:fld id="{B007B441-5312-499D-93C3-6E37886527FA}" type="slidenum">
              <a:rPr lang="it-IT" smtClean="0"/>
              <a:pPr/>
              <a:t>‹N›</a:t>
            </a:fld>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8" name="Segnaposto contenuto 7"/>
          <p:cNvSpPr>
            <a:spLocks noGrp="1"/>
          </p:cNvSpPr>
          <p:nvPr>
            <p:ph sz="quarter" idx="1"/>
          </p:nvPr>
        </p:nvSpPr>
        <p:spPr>
          <a:xfrm>
            <a:off x="457200" y="1600200"/>
            <a:ext cx="7467600" cy="4873752"/>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4"/>
          </p:nvPr>
        </p:nvSpPr>
        <p:spPr/>
        <p:txBody>
          <a:bodyPr rtlCol="0"/>
          <a:lstStyle/>
          <a:p>
            <a:fld id="{4B6055F8-1D02-4417-9241-55C834FD9970}" type="datetimeFigureOut">
              <a:rPr lang="it-IT" smtClean="0"/>
              <a:pPr/>
              <a:t>10/11/2010</a:t>
            </a:fld>
            <a:endParaRPr lang="it-IT"/>
          </a:p>
        </p:txBody>
      </p:sp>
      <p:sp>
        <p:nvSpPr>
          <p:cNvPr id="9" name="Segnaposto numero diapositiva 8"/>
          <p:cNvSpPr>
            <a:spLocks noGrp="1"/>
          </p:cNvSpPr>
          <p:nvPr>
            <p:ph type="sldNum" sz="quarter" idx="15"/>
          </p:nvPr>
        </p:nvSpPr>
        <p:spPr/>
        <p:txBody>
          <a:bodyPr rtlCol="0"/>
          <a:lstStyle/>
          <a:p>
            <a:fld id="{B007B441-5312-499D-93C3-6E37886527FA}" type="slidenum">
              <a:rPr lang="it-IT" smtClean="0"/>
              <a:pPr/>
              <a:t>‹N›</a:t>
            </a:fld>
            <a:endParaRPr lang="it-IT"/>
          </a:p>
        </p:txBody>
      </p:sp>
      <p:sp>
        <p:nvSpPr>
          <p:cNvPr id="10" name="Segnaposto piè di pagina 9"/>
          <p:cNvSpPr>
            <a:spLocks noGrp="1"/>
          </p:cNvSpPr>
          <p:nvPr>
            <p:ph type="ftr" sz="quarter" idx="16"/>
          </p:nvPr>
        </p:nvSpPr>
        <p:spPr/>
        <p:txBody>
          <a:bodyPr rtlCol="0"/>
          <a:lstStyle/>
          <a:p>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Intestazione sezione">
    <p:bg>
      <p:bgRef idx="1001">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2286000" y="2895600"/>
            <a:ext cx="6172200" cy="2053590"/>
          </a:xfrm>
        </p:spPr>
        <p:txBody>
          <a:bodyPr/>
          <a:lstStyle>
            <a:lvl1pPr algn="l">
              <a:buNone/>
              <a:defRPr sz="3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bwMode="auto">
          <a:xfrm rot="5400000">
            <a:off x="7763256" y="1170432"/>
            <a:ext cx="2286000" cy="381000"/>
          </a:xfrm>
        </p:spPr>
        <p:txBody>
          <a:bodyPr/>
          <a:lstStyle/>
          <a:p>
            <a:fld id="{4B6055F8-1D02-4417-9241-55C834FD9970}" type="datetimeFigureOut">
              <a:rPr lang="it-IT" smtClean="0"/>
              <a:pPr/>
              <a:t>10/11/2010</a:t>
            </a:fld>
            <a:endParaRPr lang="it-IT"/>
          </a:p>
        </p:txBody>
      </p:sp>
      <p:sp>
        <p:nvSpPr>
          <p:cNvPr id="5" name="Segnaposto piè di pagina 4"/>
          <p:cNvSpPr>
            <a:spLocks noGrp="1"/>
          </p:cNvSpPr>
          <p:nvPr>
            <p:ph type="ftr" sz="quarter" idx="11"/>
          </p:nvPr>
        </p:nvSpPr>
        <p:spPr bwMode="auto">
          <a:xfrm rot="5400000">
            <a:off x="7077456" y="4178808"/>
            <a:ext cx="3657600" cy="384048"/>
          </a:xfrm>
        </p:spPr>
        <p:txBody>
          <a:bodyPr/>
          <a:lstStyle/>
          <a:p>
            <a:endParaRPr lang="it-IT"/>
          </a:p>
        </p:txBody>
      </p:sp>
      <p:sp>
        <p:nvSpPr>
          <p:cNvPr id="9" name="Rettangolo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ttangolo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ttangolo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ttangolo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ttore 1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ttore 1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ttore 1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ttore 1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ttangolo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ttore 1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egnaposto numero diapositiva 5"/>
          <p:cNvSpPr>
            <a:spLocks noGrp="1"/>
          </p:cNvSpPr>
          <p:nvPr>
            <p:ph type="sldNum" sz="quarter" idx="12"/>
          </p:nvPr>
        </p:nvSpPr>
        <p:spPr bwMode="auto">
          <a:xfrm>
            <a:off x="1340616" y="4928702"/>
            <a:ext cx="609600" cy="517524"/>
          </a:xfrm>
        </p:spPr>
        <p:txBody>
          <a:bodyPr/>
          <a:lstStyle/>
          <a:p>
            <a:fld id="{B007B441-5312-499D-93C3-6E37886527FA}" type="slidenum">
              <a:rPr lang="it-IT" smtClean="0"/>
              <a:pPr/>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5" name="Segnaposto data 4"/>
          <p:cNvSpPr>
            <a:spLocks noGrp="1"/>
          </p:cNvSpPr>
          <p:nvPr>
            <p:ph type="dt" sz="half" idx="10"/>
          </p:nvPr>
        </p:nvSpPr>
        <p:spPr/>
        <p:txBody>
          <a:bodyPr/>
          <a:lstStyle/>
          <a:p>
            <a:fld id="{4B6055F8-1D02-4417-9241-55C834FD9970}" type="datetimeFigureOut">
              <a:rPr lang="it-IT" smtClean="0"/>
              <a:pPr/>
              <a:t>10/11/2010</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B007B441-5312-499D-93C3-6E37886527FA}" type="slidenum">
              <a:rPr lang="it-IT" smtClean="0"/>
              <a:pPr/>
              <a:t>‹N›</a:t>
            </a:fld>
            <a:endParaRPr lang="it-IT"/>
          </a:p>
        </p:txBody>
      </p:sp>
      <p:sp>
        <p:nvSpPr>
          <p:cNvPr id="9" name="Segnaposto contenuto 8"/>
          <p:cNvSpPr>
            <a:spLocks noGrp="1"/>
          </p:cNvSpPr>
          <p:nvPr>
            <p:ph sz="quarter" idx="1"/>
          </p:nvPr>
        </p:nvSpPr>
        <p:spPr>
          <a:xfrm>
            <a:off x="457200"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1" name="Segnaposto contenuto 10"/>
          <p:cNvSpPr>
            <a:spLocks noGrp="1"/>
          </p:cNvSpPr>
          <p:nvPr>
            <p:ph sz="quarter" idx="2"/>
          </p:nvPr>
        </p:nvSpPr>
        <p:spPr>
          <a:xfrm>
            <a:off x="4270248" y="1600200"/>
            <a:ext cx="3657600" cy="45720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7543800" cy="1143000"/>
          </a:xfrm>
        </p:spPr>
        <p:txBody>
          <a:bodyPr anchor="b"/>
          <a:lstStyle>
            <a:lvl1pPr>
              <a:defRPr/>
            </a:lvl1pPr>
          </a:lstStyle>
          <a:p>
            <a:r>
              <a:rPr kumimoji="0" lang="it-IT" smtClean="0"/>
              <a:t>Fare clic per modificare lo stile del titolo</a:t>
            </a:r>
            <a:endParaRPr kumimoji="0" lang="en-US"/>
          </a:p>
        </p:txBody>
      </p:sp>
      <p:sp>
        <p:nvSpPr>
          <p:cNvPr id="7" name="Segnaposto data 6"/>
          <p:cNvSpPr>
            <a:spLocks noGrp="1"/>
          </p:cNvSpPr>
          <p:nvPr>
            <p:ph type="dt" sz="half" idx="10"/>
          </p:nvPr>
        </p:nvSpPr>
        <p:spPr/>
        <p:txBody>
          <a:bodyPr/>
          <a:lstStyle/>
          <a:p>
            <a:fld id="{4B6055F8-1D02-4417-9241-55C834FD9970}" type="datetimeFigureOut">
              <a:rPr lang="it-IT" smtClean="0"/>
              <a:pPr/>
              <a:t>10/11/2010</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B007B441-5312-499D-93C3-6E37886527FA}" type="slidenum">
              <a:rPr lang="it-IT" smtClean="0"/>
              <a:pPr/>
              <a:t>‹N›</a:t>
            </a:fld>
            <a:endParaRPr lang="it-IT"/>
          </a:p>
        </p:txBody>
      </p:sp>
      <p:sp>
        <p:nvSpPr>
          <p:cNvPr id="11" name="Segnaposto contenuto 10"/>
          <p:cNvSpPr>
            <a:spLocks noGrp="1"/>
          </p:cNvSpPr>
          <p:nvPr>
            <p:ph sz="quarter" idx="2"/>
          </p:nvPr>
        </p:nvSpPr>
        <p:spPr>
          <a:xfrm>
            <a:off x="457200"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3" name="Segnaposto contenuto 12"/>
          <p:cNvSpPr>
            <a:spLocks noGrp="1"/>
          </p:cNvSpPr>
          <p:nvPr>
            <p:ph sz="quarter" idx="4"/>
          </p:nvPr>
        </p:nvSpPr>
        <p:spPr>
          <a:xfrm>
            <a:off x="4371975" y="2362200"/>
            <a:ext cx="3657600" cy="3886200"/>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12" name="Segnaposto testo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
        <p:nvSpPr>
          <p:cNvPr id="14" name="Segnaposto testo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it-IT" smtClean="0"/>
              <a:t>Fare clic per modificare stili del testo dello schema</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6" name="Segnaposto data 5"/>
          <p:cNvSpPr>
            <a:spLocks noGrp="1"/>
          </p:cNvSpPr>
          <p:nvPr>
            <p:ph type="dt" sz="half" idx="10"/>
          </p:nvPr>
        </p:nvSpPr>
        <p:spPr/>
        <p:txBody>
          <a:bodyPr rtlCol="0"/>
          <a:lstStyle/>
          <a:p>
            <a:fld id="{4B6055F8-1D02-4417-9241-55C834FD9970}" type="datetimeFigureOut">
              <a:rPr lang="it-IT" smtClean="0"/>
              <a:pPr/>
              <a:t>10/11/2010</a:t>
            </a:fld>
            <a:endParaRPr lang="it-IT"/>
          </a:p>
        </p:txBody>
      </p:sp>
      <p:sp>
        <p:nvSpPr>
          <p:cNvPr id="7" name="Segnaposto numero diapositiva 6"/>
          <p:cNvSpPr>
            <a:spLocks noGrp="1"/>
          </p:cNvSpPr>
          <p:nvPr>
            <p:ph type="sldNum" sz="quarter" idx="11"/>
          </p:nvPr>
        </p:nvSpPr>
        <p:spPr/>
        <p:txBody>
          <a:bodyPr rtlCol="0"/>
          <a:lstStyle/>
          <a:p>
            <a:fld id="{B007B441-5312-499D-93C3-6E37886527FA}" type="slidenum">
              <a:rPr lang="it-IT" smtClean="0"/>
              <a:pPr/>
              <a:t>‹N›</a:t>
            </a:fld>
            <a:endParaRPr lang="it-IT"/>
          </a:p>
        </p:txBody>
      </p:sp>
      <p:sp>
        <p:nvSpPr>
          <p:cNvPr id="8" name="Segnaposto piè di pagina 7"/>
          <p:cNvSpPr>
            <a:spLocks noGrp="1"/>
          </p:cNvSpPr>
          <p:nvPr>
            <p:ph type="ftr" sz="quarter" idx="12"/>
          </p:nvPr>
        </p:nvSpPr>
        <p:spPr/>
        <p:txBody>
          <a:bodyPr rtlCol="0"/>
          <a:lstStyle/>
          <a:p>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4B6055F8-1D02-4417-9241-55C834FD9970}" type="datetimeFigureOut">
              <a:rPr lang="it-IT" smtClean="0"/>
              <a:pPr/>
              <a:t>10/11/2010</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bg>
      <p:bgRef idx="1001">
        <a:schemeClr val="bg1"/>
      </p:bgRef>
    </p:bg>
    <p:spTree>
      <p:nvGrpSpPr>
        <p:cNvPr id="1" name=""/>
        <p:cNvGrpSpPr/>
        <p:nvPr/>
      </p:nvGrpSpPr>
      <p:grpSpPr>
        <a:xfrm>
          <a:off x="0" y="0"/>
          <a:ext cx="0" cy="0"/>
          <a:chOff x="0" y="0"/>
          <a:chExt cx="0" cy="0"/>
        </a:xfrm>
      </p:grpSpPr>
      <p:sp>
        <p:nvSpPr>
          <p:cNvPr id="10" name="Connettore 1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olo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it-IT" smtClean="0"/>
              <a:t>Fare clic per modificare stili del testo dello schema</a:t>
            </a:r>
          </a:p>
        </p:txBody>
      </p:sp>
      <p:sp>
        <p:nvSpPr>
          <p:cNvPr id="8" name="Connettore 1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ttore 1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ttore 1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ttangolo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ttore 1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egnaposto contenuto 17"/>
          <p:cNvSpPr>
            <a:spLocks noGrp="1"/>
          </p:cNvSpPr>
          <p:nvPr>
            <p:ph sz="quarter" idx="1"/>
          </p:nvPr>
        </p:nvSpPr>
        <p:spPr>
          <a:xfrm>
            <a:off x="304800" y="274320"/>
            <a:ext cx="5638800" cy="6327648"/>
          </a:xfrm>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21" name="Segnaposto data 20"/>
          <p:cNvSpPr>
            <a:spLocks noGrp="1"/>
          </p:cNvSpPr>
          <p:nvPr>
            <p:ph type="dt" sz="half" idx="14"/>
          </p:nvPr>
        </p:nvSpPr>
        <p:spPr/>
        <p:txBody>
          <a:bodyPr rtlCol="0"/>
          <a:lstStyle/>
          <a:p>
            <a:fld id="{4B6055F8-1D02-4417-9241-55C834FD9970}" type="datetimeFigureOut">
              <a:rPr lang="it-IT" smtClean="0"/>
              <a:pPr/>
              <a:t>10/11/2010</a:t>
            </a:fld>
            <a:endParaRPr lang="it-IT"/>
          </a:p>
        </p:txBody>
      </p:sp>
      <p:sp>
        <p:nvSpPr>
          <p:cNvPr id="22" name="Segnaposto numero diapositiva 21"/>
          <p:cNvSpPr>
            <a:spLocks noGrp="1"/>
          </p:cNvSpPr>
          <p:nvPr>
            <p:ph type="sldNum" sz="quarter" idx="15"/>
          </p:nvPr>
        </p:nvSpPr>
        <p:spPr/>
        <p:txBody>
          <a:bodyPr rtlCol="0"/>
          <a:lstStyle/>
          <a:p>
            <a:fld id="{B007B441-5312-499D-93C3-6E37886527FA}" type="slidenum">
              <a:rPr lang="it-IT" smtClean="0"/>
              <a:pPr/>
              <a:t>‹N›</a:t>
            </a:fld>
            <a:endParaRPr lang="it-IT"/>
          </a:p>
        </p:txBody>
      </p:sp>
      <p:sp>
        <p:nvSpPr>
          <p:cNvPr id="23" name="Segnaposto piè di pagina 22"/>
          <p:cNvSpPr>
            <a:spLocks noGrp="1"/>
          </p:cNvSpPr>
          <p:nvPr>
            <p:ph type="ftr" sz="quarter" idx="16"/>
          </p:nvPr>
        </p:nvSpPr>
        <p:spPr/>
        <p:txBody>
          <a:bodyPr rtlCol="0"/>
          <a:lstStyle/>
          <a:p>
            <a:endParaRPr lang="it-IT"/>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Connettore 1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olo 1"/>
          <p:cNvSpPr>
            <a:spLocks noGrp="1"/>
          </p:cNvSpPr>
          <p:nvPr>
            <p:ph type="title"/>
          </p:nvPr>
        </p:nvSpPr>
        <p:spPr>
          <a:xfrm rot="5400000">
            <a:off x="3350133" y="3200400"/>
            <a:ext cx="6309360" cy="457200"/>
          </a:xfrm>
        </p:spPr>
        <p:txBody>
          <a:bodyPr anchor="b"/>
          <a:lstStyle>
            <a:lvl1pPr algn="l">
              <a:buNone/>
              <a:defRPr sz="2000" b="1"/>
            </a:lvl1pPr>
          </a:lstStyle>
          <a:p>
            <a:r>
              <a:rPr kumimoji="0" lang="it-IT" smtClean="0"/>
              <a:t>Fare clic per modificare lo stile del titolo</a:t>
            </a:r>
            <a:endParaRPr kumimoji="0" lang="en-US"/>
          </a:p>
        </p:txBody>
      </p:sp>
      <p:sp>
        <p:nvSpPr>
          <p:cNvPr id="3" name="Segnaposto immagin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it-IT" smtClean="0"/>
              <a:t>Fare clic sull'icona per inserire un'immagine</a:t>
            </a:r>
            <a:endParaRPr kumimoji="0" lang="en-US" dirty="0"/>
          </a:p>
        </p:txBody>
      </p:sp>
      <p:sp>
        <p:nvSpPr>
          <p:cNvPr id="4" name="Segnaposto testo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10" name="Connettore 1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ttangolo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ttore 1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ttore 1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ttore 1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egnaposto data 16"/>
          <p:cNvSpPr>
            <a:spLocks noGrp="1"/>
          </p:cNvSpPr>
          <p:nvPr>
            <p:ph type="dt" sz="half" idx="10"/>
          </p:nvPr>
        </p:nvSpPr>
        <p:spPr/>
        <p:txBody>
          <a:bodyPr rtlCol="0"/>
          <a:lstStyle/>
          <a:p>
            <a:fld id="{4B6055F8-1D02-4417-9241-55C834FD9970}" type="datetimeFigureOut">
              <a:rPr lang="it-IT" smtClean="0"/>
              <a:pPr/>
              <a:t>10/11/2010</a:t>
            </a:fld>
            <a:endParaRPr lang="it-IT"/>
          </a:p>
        </p:txBody>
      </p:sp>
      <p:sp>
        <p:nvSpPr>
          <p:cNvPr id="18" name="Segnaposto numero diapositiva 17"/>
          <p:cNvSpPr>
            <a:spLocks noGrp="1"/>
          </p:cNvSpPr>
          <p:nvPr>
            <p:ph type="sldNum" sz="quarter" idx="11"/>
          </p:nvPr>
        </p:nvSpPr>
        <p:spPr/>
        <p:txBody>
          <a:bodyPr rtlCol="0"/>
          <a:lstStyle/>
          <a:p>
            <a:fld id="{B007B441-5312-499D-93C3-6E37886527FA}" type="slidenum">
              <a:rPr lang="it-IT" smtClean="0"/>
              <a:pPr/>
              <a:t>‹N›</a:t>
            </a:fld>
            <a:endParaRPr lang="it-IT"/>
          </a:p>
        </p:txBody>
      </p:sp>
      <p:sp>
        <p:nvSpPr>
          <p:cNvPr id="21" name="Segnaposto piè di pagina 20"/>
          <p:cNvSpPr>
            <a:spLocks noGrp="1"/>
          </p:cNvSpPr>
          <p:nvPr>
            <p:ph type="ftr" sz="quarter" idx="12"/>
          </p:nvPr>
        </p:nvSpPr>
        <p:spPr/>
        <p:txBody>
          <a:bodyPr rtlCol="0"/>
          <a:lstStyle/>
          <a:p>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10/11/2010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9"/>
            <a:ext cx="1676400" cy="5851525"/>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274638"/>
            <a:ext cx="6019800" cy="5851525"/>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4B6055F8-1D02-4417-9241-55C834FD9970}" type="datetimeFigureOut">
              <a:rPr lang="it-IT" smtClean="0"/>
              <a:pPr/>
              <a:t>10/11/2010</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B007B441-5312-499D-93C3-6E37886527FA}" type="slidenum">
              <a:rPr lang="it-IT" smtClean="0"/>
              <a:pPr/>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olo, testo e contenu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testo 2"/>
          <p:cNvSpPr>
            <a:spLocks noGrp="1"/>
          </p:cNvSpPr>
          <p:nvPr>
            <p:ph type="body" sz="half" idx="1"/>
          </p:nvPr>
        </p:nvSpPr>
        <p:spPr>
          <a:xfrm>
            <a:off x="457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AB751022-9806-4DD5-B33A-7F1DCFA01072}" type="slidenum">
              <a:rPr lang="it-IT"/>
              <a:pPr/>
              <a:t>‹N›</a:t>
            </a:fld>
            <a:endParaRPr lang="it-IT"/>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verTx">
  <p:cSld name="Titolo e contenuto sopra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8229600" cy="2185988"/>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3938588"/>
            <a:ext cx="8229600" cy="2187575"/>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7B6DBEF3-CA9A-454A-8861-627382B7DC49}" type="slidenum">
              <a:rPr lang="it-IT"/>
              <a:pPr/>
              <a:t>‹N›</a:t>
            </a:fld>
            <a:endParaRPr lang="it-IT"/>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x">
  <p:cSld name="Titolo, contenuto e tes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648200" y="1600200"/>
            <a:ext cx="4038600" cy="4525963"/>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a:xfrm>
            <a:off x="457200" y="6245225"/>
            <a:ext cx="2133600" cy="476250"/>
          </a:xfrm>
        </p:spPr>
        <p:txBody>
          <a:bodyPr/>
          <a:lstStyle>
            <a:lvl1pPr>
              <a:defRPr/>
            </a:lvl1pPr>
          </a:lstStyle>
          <a:p>
            <a:endParaRPr lang="it-IT"/>
          </a:p>
        </p:txBody>
      </p:sp>
      <p:sp>
        <p:nvSpPr>
          <p:cNvPr id="6" name="Segnaposto piè di pagina 5"/>
          <p:cNvSpPr>
            <a:spLocks noGrp="1"/>
          </p:cNvSpPr>
          <p:nvPr>
            <p:ph type="ftr" sz="quarter" idx="11"/>
          </p:nvPr>
        </p:nvSpPr>
        <p:spPr>
          <a:xfrm>
            <a:off x="3124200" y="6245225"/>
            <a:ext cx="2895600" cy="476250"/>
          </a:xfrm>
        </p:spPr>
        <p:txBody>
          <a:bodyPr/>
          <a:lstStyle>
            <a:lvl1pPr>
              <a:defRPr/>
            </a:lvl1pPr>
          </a:lstStyle>
          <a:p>
            <a:endParaRPr lang="it-IT"/>
          </a:p>
        </p:txBody>
      </p:sp>
      <p:sp>
        <p:nvSpPr>
          <p:cNvPr id="7" name="Segnaposto numero diapositiva 6"/>
          <p:cNvSpPr>
            <a:spLocks noGrp="1"/>
          </p:cNvSpPr>
          <p:nvPr>
            <p:ph type="sldNum" sz="quarter" idx="12"/>
          </p:nvPr>
        </p:nvSpPr>
        <p:spPr>
          <a:xfrm>
            <a:off x="6553200" y="6245225"/>
            <a:ext cx="2133600" cy="476250"/>
          </a:xfrm>
        </p:spPr>
        <p:txBody>
          <a:bodyPr/>
          <a:lstStyle>
            <a:lvl1pPr>
              <a:defRPr/>
            </a:lvl1pPr>
          </a:lstStyle>
          <a:p>
            <a:fld id="{82A44015-852A-47AB-A27D-4A04F810F41C}" type="slidenum">
              <a:rPr lang="it-IT"/>
              <a:pPr/>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ttore 1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egnaposto titolo 21"/>
          <p:cNvSpPr>
            <a:spLocks noGrp="1"/>
          </p:cNvSpPr>
          <p:nvPr>
            <p:ph type="title"/>
          </p:nvPr>
        </p:nvSpPr>
        <p:spPr>
          <a:xfrm>
            <a:off x="457200" y="274638"/>
            <a:ext cx="7467600" cy="1143000"/>
          </a:xfrm>
          <a:prstGeom prst="rect">
            <a:avLst/>
          </a:prstGeom>
        </p:spPr>
        <p:txBody>
          <a:bodyPr vert="horz" anchor="b">
            <a:normAutofit/>
          </a:bodyPr>
          <a:lstStyle/>
          <a:p>
            <a:r>
              <a:rPr kumimoji="0" lang="it-IT" smtClean="0"/>
              <a:t>Fare clic per modificare lo stile del titolo</a:t>
            </a:r>
            <a:endParaRPr kumimoji="0" lang="en-US"/>
          </a:p>
        </p:txBody>
      </p:sp>
      <p:sp>
        <p:nvSpPr>
          <p:cNvPr id="13" name="Segnaposto testo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4" name="Segnaposto data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B6055F8-1D02-4417-9241-55C834FD9970}" type="datetimeFigureOut">
              <a:rPr lang="it-IT" smtClean="0"/>
              <a:pPr/>
              <a:t>10/11/2010</a:t>
            </a:fld>
            <a:endParaRPr lang="it-IT"/>
          </a:p>
        </p:txBody>
      </p:sp>
      <p:sp>
        <p:nvSpPr>
          <p:cNvPr id="3" name="Segnaposto piè di pagina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it-IT"/>
          </a:p>
        </p:txBody>
      </p:sp>
      <p:sp>
        <p:nvSpPr>
          <p:cNvPr id="7" name="Connettore 1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ttore 1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ttangolo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ttore 1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egnaposto numero diapositiva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007B441-5312-499D-93C3-6E37886527FA}" type="slidenum">
              <a:rPr lang="it-IT" smtClean="0"/>
              <a:pPr/>
              <a:t>‹N›</a:t>
            </a:fld>
            <a:endParaRPr lang="it-IT"/>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fontScale="90000"/>
          </a:bodyPr>
          <a:lstStyle/>
          <a:p>
            <a:r>
              <a:rPr lang="it-IT" b="1" dirty="0" smtClean="0"/>
              <a:t>L. 22 maggio 1978, n. 194</a:t>
            </a:r>
            <a:br>
              <a:rPr lang="it-IT" b="1" dirty="0" smtClean="0"/>
            </a:br>
            <a:r>
              <a:rPr lang="it-IT" b="1" dirty="0" smtClean="0"/>
              <a:t>Norme per la tutela sociale della maternità e  sull'interruzione</a:t>
            </a:r>
            <a:br>
              <a:rPr lang="it-IT" b="1" dirty="0" smtClean="0"/>
            </a:br>
            <a:r>
              <a:rPr lang="it-IT" b="1" dirty="0" smtClean="0"/>
              <a:t>volontaria della gravidanza</a:t>
            </a:r>
            <a:endParaRPr lang="it-IT" dirty="0"/>
          </a:p>
        </p:txBody>
      </p:sp>
      <p:sp>
        <p:nvSpPr>
          <p:cNvPr id="3" name="Sottotitolo 2"/>
          <p:cNvSpPr>
            <a:spLocks noGrp="1"/>
          </p:cNvSpPr>
          <p:nvPr>
            <p:ph type="subTitle" idx="1"/>
          </p:nvPr>
        </p:nvSpPr>
        <p:spPr/>
        <p:txBody>
          <a:bodyPr/>
          <a:lstStyle/>
          <a:p>
            <a:endParaRPr lang="it-IT"/>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332656"/>
            <a:ext cx="8229600" cy="1143000"/>
          </a:xfrm>
        </p:spPr>
        <p:txBody>
          <a:bodyPr>
            <a:noAutofit/>
          </a:bodyPr>
          <a:lstStyle/>
          <a:p>
            <a:r>
              <a:rPr lang="it-IT" sz="2800" b="1" dirty="0" smtClean="0"/>
              <a:t>LA TUTELA DELLA VITA UMANA</a:t>
            </a:r>
            <a:br>
              <a:rPr lang="it-IT" sz="2800" b="1" dirty="0" smtClean="0"/>
            </a:br>
            <a:r>
              <a:rPr lang="it-IT" sz="2800" b="1" dirty="0" smtClean="0"/>
              <a:t>PRENATALE PRIMA DELLA</a:t>
            </a:r>
            <a:br>
              <a:rPr lang="it-IT" sz="2800" b="1" dirty="0" smtClean="0"/>
            </a:br>
            <a:r>
              <a:rPr lang="it-IT" sz="2800" b="1" dirty="0" smtClean="0"/>
              <a:t>LEGGE 194/ 1978</a:t>
            </a:r>
            <a:endParaRPr lang="it-IT" sz="2800" dirty="0"/>
          </a:p>
        </p:txBody>
      </p:sp>
      <p:sp>
        <p:nvSpPr>
          <p:cNvPr id="3" name="Segnaposto contenuto 2"/>
          <p:cNvSpPr>
            <a:spLocks noGrp="1"/>
          </p:cNvSpPr>
          <p:nvPr>
            <p:ph sz="quarter" idx="1"/>
          </p:nvPr>
        </p:nvSpPr>
        <p:spPr>
          <a:xfrm>
            <a:off x="457200" y="2132856"/>
            <a:ext cx="7467600" cy="4341096"/>
          </a:xfrm>
        </p:spPr>
        <p:txBody>
          <a:bodyPr/>
          <a:lstStyle/>
          <a:p>
            <a:r>
              <a:rPr lang="it-IT" dirty="0" smtClean="0"/>
              <a:t>REGOLA:</a:t>
            </a:r>
          </a:p>
          <a:p>
            <a:pPr>
              <a:buNone/>
            </a:pPr>
            <a:r>
              <a:rPr lang="it-IT" dirty="0" smtClean="0"/>
              <a:t>La </a:t>
            </a:r>
            <a:r>
              <a:rPr lang="it-IT" b="1" dirty="0" smtClean="0"/>
              <a:t>protezione penale della vita </a:t>
            </a:r>
            <a:r>
              <a:rPr lang="it-IT" dirty="0" smtClean="0"/>
              <a:t>umana (aborto, infanticidio, omicidio)</a:t>
            </a:r>
            <a:endParaRPr lang="it-IT"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457200" y="548680"/>
            <a:ext cx="7467600" cy="5925272"/>
          </a:xfrm>
        </p:spPr>
        <p:txBody>
          <a:bodyPr>
            <a:normAutofit fontScale="85000" lnSpcReduction="10000"/>
          </a:bodyPr>
          <a:lstStyle/>
          <a:p>
            <a:pPr>
              <a:buNone/>
            </a:pPr>
            <a:r>
              <a:rPr lang="it-IT" dirty="0" smtClean="0"/>
              <a:t>In particolare:</a:t>
            </a:r>
          </a:p>
          <a:p>
            <a:pPr>
              <a:buNone/>
            </a:pPr>
            <a:endParaRPr lang="it-IT" dirty="0" smtClean="0"/>
          </a:p>
          <a:p>
            <a:r>
              <a:rPr lang="it-IT" dirty="0" smtClean="0"/>
              <a:t>Titolo X c.p. “Dei delitti contro l’integrità e la sanità della stirpe” (artt. 545 – 555)</a:t>
            </a:r>
          </a:p>
          <a:p>
            <a:r>
              <a:rPr lang="it-IT" dirty="0" smtClean="0"/>
              <a:t>Art. 545. Aborto di donna non consenziente. “Chiunque cagiona l'aborto di una donna, senza il consenso di lei, è punito con la reclusione da sette a dodici anni.”</a:t>
            </a:r>
          </a:p>
          <a:p>
            <a:endParaRPr lang="it-IT" dirty="0" smtClean="0"/>
          </a:p>
          <a:p>
            <a:r>
              <a:rPr lang="it-IT" dirty="0" smtClean="0"/>
              <a:t>Art. 546. Aborto di donna consenziente «Chiunque cagiona l’aborto di una donna col consenso di lei, è punito con la reclusione da due a cinque anni. La stessa pena si applica alla donna che ha consentito all’aborto. Si applica la disposizione dell’art. precedente: </a:t>
            </a:r>
          </a:p>
          <a:p>
            <a:endParaRPr lang="it-IT" dirty="0" smtClean="0"/>
          </a:p>
          <a:p>
            <a:pPr>
              <a:buNone/>
            </a:pPr>
            <a:r>
              <a:rPr lang="it-IT" dirty="0" smtClean="0"/>
              <a:t>1) se la donna è minore degli anni 14 o, comunque, non ha capacità d’intendere o di volere;</a:t>
            </a:r>
          </a:p>
          <a:p>
            <a:pPr>
              <a:buNone/>
            </a:pPr>
            <a:r>
              <a:rPr lang="it-IT" dirty="0" smtClean="0"/>
              <a:t>2) se il consenso è estorto con la violenza, minaccia o suggestione ovvero è carpito con l’inganno»</a:t>
            </a:r>
            <a:endParaRPr lang="it-IT"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ECCEZIONE:</a:t>
            </a:r>
          </a:p>
          <a:p>
            <a:endParaRPr lang="it-IT" dirty="0" smtClean="0"/>
          </a:p>
          <a:p>
            <a:pPr>
              <a:buNone/>
            </a:pPr>
            <a:r>
              <a:rPr lang="it-IT" dirty="0" smtClean="0"/>
              <a:t>Art. 54/1c.p. STATO </a:t>
            </a:r>
            <a:r>
              <a:rPr lang="it-IT" dirty="0" err="1" smtClean="0"/>
              <a:t>DI</a:t>
            </a:r>
            <a:r>
              <a:rPr lang="it-IT" dirty="0" smtClean="0"/>
              <a:t> NECESSITÀ</a:t>
            </a:r>
          </a:p>
          <a:p>
            <a:pPr>
              <a:buNone/>
            </a:pPr>
            <a:r>
              <a:rPr lang="it-IT" dirty="0" smtClean="0"/>
              <a:t>«Non e' punibile chi ha commesso il fatto per esservi stato costretto dalla necessità di salvare sé od altri dal pericolo attuale di un danno grave alla persona, pericolo da lui non volontariamente causato, ne' altrimenti evitabile, sempre che il fatto sia proporzionato al pericolo»</a:t>
            </a:r>
          </a:p>
          <a:p>
            <a:endParaRPr lang="it-IT"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Qualche tappa storica</a:t>
            </a:r>
            <a:endParaRPr lang="it-IT" dirty="0"/>
          </a:p>
        </p:txBody>
      </p:sp>
      <p:sp>
        <p:nvSpPr>
          <p:cNvPr id="3" name="Segnaposto contenuto 2"/>
          <p:cNvSpPr>
            <a:spLocks noGrp="1"/>
          </p:cNvSpPr>
          <p:nvPr>
            <p:ph sz="quarter" idx="1"/>
          </p:nvPr>
        </p:nvSpPr>
        <p:spPr/>
        <p:txBody>
          <a:bodyPr>
            <a:normAutofit lnSpcReduction="10000"/>
          </a:bodyPr>
          <a:lstStyle/>
          <a:p>
            <a:pPr>
              <a:buFont typeface="Wingdings" pitchFamily="2" charset="2"/>
              <a:buChar char="§"/>
            </a:pPr>
            <a:r>
              <a:rPr lang="it-IT" dirty="0" smtClean="0"/>
              <a:t>La diffusione dell’aborto legale (1920 – 1967; 1973 – 1990) in Europa</a:t>
            </a:r>
          </a:p>
          <a:p>
            <a:pPr>
              <a:buFont typeface="Wingdings" pitchFamily="2" charset="2"/>
              <a:buChar char="§"/>
            </a:pPr>
            <a:r>
              <a:rPr lang="it-IT" dirty="0" smtClean="0"/>
              <a:t>La sentenza </a:t>
            </a:r>
            <a:r>
              <a:rPr lang="it-IT" dirty="0" err="1" smtClean="0"/>
              <a:t>Roe</a:t>
            </a:r>
            <a:r>
              <a:rPr lang="it-IT" dirty="0" smtClean="0"/>
              <a:t> vs. </a:t>
            </a:r>
            <a:r>
              <a:rPr lang="it-IT" dirty="0" err="1" smtClean="0"/>
              <a:t>Wade</a:t>
            </a:r>
            <a:r>
              <a:rPr lang="it-IT" dirty="0" smtClean="0"/>
              <a:t> (1973) (Alta Corte Federale di giustizia, USA)</a:t>
            </a:r>
          </a:p>
          <a:p>
            <a:pPr>
              <a:buFont typeface="Wingdings" pitchFamily="2" charset="2"/>
              <a:buChar char="§"/>
            </a:pPr>
            <a:r>
              <a:rPr lang="it-IT" dirty="0" smtClean="0"/>
              <a:t>Il “</a:t>
            </a:r>
            <a:r>
              <a:rPr lang="it-IT" dirty="0" err="1" smtClean="0"/>
              <a:t>C.I.S.A.</a:t>
            </a:r>
            <a:r>
              <a:rPr lang="it-IT" dirty="0" smtClean="0"/>
              <a:t>” (centro informazioni sterilizzazione e aborto, 1974)</a:t>
            </a:r>
          </a:p>
          <a:p>
            <a:pPr>
              <a:buFont typeface="Wingdings" pitchFamily="2" charset="2"/>
              <a:buChar char="§"/>
            </a:pPr>
            <a:r>
              <a:rPr lang="it-IT" dirty="0" smtClean="0"/>
              <a:t> La vicenda di Seveso</a:t>
            </a:r>
          </a:p>
          <a:p>
            <a:pPr>
              <a:buFont typeface="Wingdings" pitchFamily="2" charset="2"/>
              <a:buChar char="§"/>
            </a:pPr>
            <a:r>
              <a:rPr lang="it-IT" dirty="0" smtClean="0"/>
              <a:t>La richiesta di referendum radicale per liberalizzare l’aborto</a:t>
            </a:r>
          </a:p>
          <a:p>
            <a:pPr>
              <a:buFont typeface="Wingdings" pitchFamily="2" charset="2"/>
              <a:buChar char="§"/>
            </a:pPr>
            <a:r>
              <a:rPr lang="it-IT" dirty="0" smtClean="0"/>
              <a:t> La sentenza costituzionale 27/1975 (estensione dello stato di necessità)</a:t>
            </a:r>
          </a:p>
          <a:p>
            <a:pPr>
              <a:buFont typeface="Wingdings" pitchFamily="2" charset="2"/>
              <a:buChar char="§"/>
            </a:pPr>
            <a:r>
              <a:rPr lang="it-IT" dirty="0" smtClean="0"/>
              <a:t>La vicenda politica (referendum divorzio, governo di solidarietà nazionale)</a:t>
            </a:r>
          </a:p>
          <a:p>
            <a:endParaRPr lang="it-IT"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Rectangle 5"/>
          <p:cNvSpPr>
            <a:spLocks noGrp="1" noChangeArrowheads="1"/>
          </p:cNvSpPr>
          <p:nvPr>
            <p:ph type="title"/>
          </p:nvPr>
        </p:nvSpPr>
        <p:spPr/>
        <p:txBody>
          <a:bodyPr/>
          <a:lstStyle/>
          <a:p>
            <a:r>
              <a:rPr lang="it-IT" i="1" dirty="0" err="1">
                <a:solidFill>
                  <a:schemeClr val="tx1">
                    <a:lumMod val="65000"/>
                    <a:lumOff val="35000"/>
                  </a:schemeClr>
                </a:solidFill>
              </a:rPr>
              <a:t>Roe</a:t>
            </a:r>
            <a:r>
              <a:rPr lang="it-IT" i="1" dirty="0">
                <a:solidFill>
                  <a:schemeClr val="tx1">
                    <a:lumMod val="65000"/>
                    <a:lumOff val="35000"/>
                  </a:schemeClr>
                </a:solidFill>
              </a:rPr>
              <a:t> vs </a:t>
            </a:r>
            <a:r>
              <a:rPr lang="it-IT" i="1" dirty="0" err="1">
                <a:solidFill>
                  <a:schemeClr val="tx1">
                    <a:lumMod val="65000"/>
                    <a:lumOff val="35000"/>
                  </a:schemeClr>
                </a:solidFill>
              </a:rPr>
              <a:t>Wade</a:t>
            </a:r>
            <a:r>
              <a:rPr lang="it-IT" i="1" dirty="0">
                <a:solidFill>
                  <a:schemeClr val="tx1">
                    <a:lumMod val="65000"/>
                    <a:lumOff val="35000"/>
                  </a:schemeClr>
                </a:solidFill>
              </a:rPr>
              <a:t>, 1973</a:t>
            </a:r>
          </a:p>
        </p:txBody>
      </p:sp>
      <p:sp>
        <p:nvSpPr>
          <p:cNvPr id="6150" name="Rectangle 6"/>
          <p:cNvSpPr>
            <a:spLocks noGrp="1" noChangeArrowheads="1"/>
          </p:cNvSpPr>
          <p:nvPr>
            <p:ph type="body" sz="half" idx="1"/>
          </p:nvPr>
        </p:nvSpPr>
        <p:spPr/>
        <p:txBody>
          <a:bodyPr/>
          <a:lstStyle/>
          <a:p>
            <a:pPr>
              <a:buFontTx/>
              <a:buNone/>
            </a:pPr>
            <a:r>
              <a:rPr lang="it-IT" sz="2800" dirty="0"/>
              <a:t>Sentenza Alta Corte Federale di giustizia: apre la legalizzazione dell’aborto in Usa e nel resto del mondo</a:t>
            </a:r>
          </a:p>
          <a:p>
            <a:pPr>
              <a:buFontTx/>
              <a:buNone/>
            </a:pPr>
            <a:r>
              <a:rPr lang="it-IT" sz="2800" dirty="0"/>
              <a:t>Aborto legalizzato per garantire il diritto alla privacy della donna</a:t>
            </a:r>
          </a:p>
        </p:txBody>
      </p:sp>
      <p:pic>
        <p:nvPicPr>
          <p:cNvPr id="6154" name="Picture 10" descr="roe v wade"/>
          <p:cNvPicPr>
            <a:picLocks noGrp="1" noChangeAspect="1" noChangeArrowheads="1"/>
          </p:cNvPicPr>
          <p:nvPr>
            <p:ph sz="half" idx="2"/>
          </p:nvPr>
        </p:nvPicPr>
        <p:blipFill>
          <a:blip r:embed="rId2" cstate="print"/>
          <a:srcRect/>
          <a:stretch>
            <a:fillRect/>
          </a:stretch>
        </p:blipFill>
        <p:spPr>
          <a:xfrm>
            <a:off x="5105400" y="1752600"/>
            <a:ext cx="3205163" cy="4191000"/>
          </a:xfrm>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74638"/>
            <a:ext cx="8229600" cy="715962"/>
          </a:xfrm>
        </p:spPr>
        <p:txBody>
          <a:bodyPr/>
          <a:lstStyle/>
          <a:p>
            <a:r>
              <a:rPr lang="it-IT" sz="4000" dirty="0">
                <a:solidFill>
                  <a:schemeClr val="tx1">
                    <a:lumMod val="65000"/>
                    <a:lumOff val="35000"/>
                  </a:schemeClr>
                </a:solidFill>
              </a:rPr>
              <a:t>Il diritto alla privacy</a:t>
            </a:r>
          </a:p>
        </p:txBody>
      </p:sp>
      <p:sp>
        <p:nvSpPr>
          <p:cNvPr id="17411" name="Rectangle 3"/>
          <p:cNvSpPr>
            <a:spLocks noGrp="1" noChangeArrowheads="1"/>
          </p:cNvSpPr>
          <p:nvPr>
            <p:ph type="body" idx="1"/>
          </p:nvPr>
        </p:nvSpPr>
        <p:spPr/>
        <p:txBody>
          <a:bodyPr/>
          <a:lstStyle/>
          <a:p>
            <a:pPr>
              <a:lnSpc>
                <a:spcPct val="80000"/>
              </a:lnSpc>
            </a:pPr>
            <a:r>
              <a:rPr lang="it-IT" sz="2000" dirty="0"/>
              <a:t>Va inteso come “diritto di essere lasciati in pace”:</a:t>
            </a:r>
          </a:p>
          <a:p>
            <a:pPr>
              <a:lnSpc>
                <a:spcPct val="80000"/>
              </a:lnSpc>
            </a:pPr>
            <a:endParaRPr lang="it-IT" sz="2000" dirty="0"/>
          </a:p>
          <a:p>
            <a:pPr algn="ctr">
              <a:lnSpc>
                <a:spcPct val="80000"/>
              </a:lnSpc>
              <a:buFontTx/>
              <a:buNone/>
            </a:pPr>
            <a:r>
              <a:rPr lang="it-IT" sz="2000" dirty="0"/>
              <a:t> State criminal </a:t>
            </a:r>
            <a:r>
              <a:rPr lang="it-IT" sz="2000" dirty="0" err="1"/>
              <a:t>abortion</a:t>
            </a:r>
            <a:r>
              <a:rPr lang="it-IT" sz="2000" dirty="0"/>
              <a:t> </a:t>
            </a:r>
            <a:r>
              <a:rPr lang="it-IT" sz="2000" dirty="0" err="1"/>
              <a:t>laws</a:t>
            </a:r>
            <a:r>
              <a:rPr lang="it-IT" sz="2000" dirty="0"/>
              <a:t>, </a:t>
            </a:r>
            <a:r>
              <a:rPr lang="it-IT" sz="2000" dirty="0" err="1"/>
              <a:t>like</a:t>
            </a:r>
            <a:r>
              <a:rPr lang="it-IT" sz="2000" dirty="0"/>
              <a:t> </a:t>
            </a:r>
            <a:r>
              <a:rPr lang="it-IT" sz="2000" dirty="0" err="1"/>
              <a:t>those</a:t>
            </a:r>
            <a:r>
              <a:rPr lang="it-IT" sz="2000" dirty="0"/>
              <a:t> </a:t>
            </a:r>
            <a:r>
              <a:rPr lang="it-IT" sz="2000" dirty="0" err="1"/>
              <a:t>involved</a:t>
            </a:r>
            <a:r>
              <a:rPr lang="it-IT" sz="2000" dirty="0"/>
              <a:t> </a:t>
            </a:r>
            <a:r>
              <a:rPr lang="it-IT" sz="2000" dirty="0" err="1"/>
              <a:t>here</a:t>
            </a:r>
            <a:r>
              <a:rPr lang="it-IT" sz="2000" dirty="0"/>
              <a:t>, </a:t>
            </a:r>
            <a:r>
              <a:rPr lang="it-IT" sz="2000" dirty="0" err="1"/>
              <a:t>that</a:t>
            </a:r>
            <a:r>
              <a:rPr lang="it-IT" sz="2000" dirty="0"/>
              <a:t> </a:t>
            </a:r>
            <a:r>
              <a:rPr lang="it-IT" sz="2000" dirty="0" err="1"/>
              <a:t>except</a:t>
            </a:r>
            <a:r>
              <a:rPr lang="it-IT" sz="2000" dirty="0"/>
              <a:t> </a:t>
            </a:r>
            <a:r>
              <a:rPr lang="it-IT" sz="2000" dirty="0" err="1"/>
              <a:t>from</a:t>
            </a:r>
            <a:r>
              <a:rPr lang="it-IT" sz="2000" dirty="0"/>
              <a:t> </a:t>
            </a:r>
            <a:r>
              <a:rPr lang="it-IT" sz="2000" dirty="0" err="1"/>
              <a:t>criminality</a:t>
            </a:r>
            <a:r>
              <a:rPr lang="it-IT" sz="2000" dirty="0"/>
              <a:t> </a:t>
            </a:r>
            <a:r>
              <a:rPr lang="it-IT" sz="2000" dirty="0" err="1"/>
              <a:t>only</a:t>
            </a:r>
            <a:r>
              <a:rPr lang="it-IT" sz="2000" dirty="0"/>
              <a:t> a </a:t>
            </a:r>
            <a:r>
              <a:rPr lang="it-IT" sz="2000" dirty="0" err="1"/>
              <a:t>life-saving</a:t>
            </a:r>
            <a:r>
              <a:rPr lang="it-IT" sz="2000" dirty="0"/>
              <a:t> procedure on the </a:t>
            </a:r>
            <a:r>
              <a:rPr lang="it-IT" sz="2000" dirty="0" err="1"/>
              <a:t>mother</a:t>
            </a:r>
            <a:r>
              <a:rPr lang="it-IT" sz="2000" dirty="0"/>
              <a:t>'s </a:t>
            </a:r>
            <a:r>
              <a:rPr lang="it-IT" sz="2000" dirty="0" err="1"/>
              <a:t>behalf</a:t>
            </a:r>
            <a:r>
              <a:rPr lang="it-IT" sz="2000" dirty="0"/>
              <a:t> </a:t>
            </a:r>
            <a:r>
              <a:rPr lang="it-IT" sz="2000" dirty="0" err="1"/>
              <a:t>without</a:t>
            </a:r>
            <a:r>
              <a:rPr lang="it-IT" sz="2000" dirty="0"/>
              <a:t> </a:t>
            </a:r>
            <a:r>
              <a:rPr lang="it-IT" sz="2000" dirty="0" err="1"/>
              <a:t>regard</a:t>
            </a:r>
            <a:r>
              <a:rPr lang="it-IT" sz="2000" dirty="0"/>
              <a:t> </a:t>
            </a:r>
            <a:r>
              <a:rPr lang="it-IT" sz="2000" dirty="0" err="1"/>
              <a:t>to</a:t>
            </a:r>
            <a:r>
              <a:rPr lang="it-IT" sz="2000" dirty="0"/>
              <a:t> the stage </a:t>
            </a:r>
            <a:r>
              <a:rPr lang="it-IT" sz="2000" dirty="0" err="1"/>
              <a:t>of</a:t>
            </a:r>
            <a:r>
              <a:rPr lang="it-IT" sz="2000" dirty="0"/>
              <a:t> </a:t>
            </a:r>
            <a:r>
              <a:rPr lang="it-IT" sz="2000" dirty="0" err="1"/>
              <a:t>her</a:t>
            </a:r>
            <a:r>
              <a:rPr lang="it-IT" sz="2000" dirty="0"/>
              <a:t> </a:t>
            </a:r>
            <a:r>
              <a:rPr lang="it-IT" sz="2000" dirty="0" err="1"/>
              <a:t>pregnancy</a:t>
            </a:r>
            <a:r>
              <a:rPr lang="it-IT" sz="2000" dirty="0"/>
              <a:t> and </a:t>
            </a:r>
            <a:r>
              <a:rPr lang="it-IT" sz="2000" dirty="0" err="1"/>
              <a:t>other</a:t>
            </a:r>
            <a:r>
              <a:rPr lang="it-IT" sz="2000" dirty="0"/>
              <a:t> </a:t>
            </a:r>
            <a:r>
              <a:rPr lang="it-IT" sz="2000" dirty="0" err="1"/>
              <a:t>interests</a:t>
            </a:r>
            <a:r>
              <a:rPr lang="it-IT" sz="2000" dirty="0"/>
              <a:t> </a:t>
            </a:r>
            <a:r>
              <a:rPr lang="it-IT" sz="2000" dirty="0" err="1"/>
              <a:t>involved</a:t>
            </a:r>
            <a:r>
              <a:rPr lang="it-IT" sz="2000" dirty="0"/>
              <a:t> violate the Due </a:t>
            </a:r>
            <a:r>
              <a:rPr lang="it-IT" sz="2000" dirty="0" err="1"/>
              <a:t>Process</a:t>
            </a:r>
            <a:r>
              <a:rPr lang="it-IT" sz="2000" dirty="0"/>
              <a:t> </a:t>
            </a:r>
            <a:r>
              <a:rPr lang="it-IT" sz="2000" dirty="0" err="1"/>
              <a:t>Clause</a:t>
            </a:r>
            <a:r>
              <a:rPr lang="it-IT" sz="2000" dirty="0"/>
              <a:t> </a:t>
            </a:r>
            <a:r>
              <a:rPr lang="it-IT" sz="2000" dirty="0" err="1"/>
              <a:t>of</a:t>
            </a:r>
            <a:r>
              <a:rPr lang="it-IT" sz="2000" dirty="0"/>
              <a:t> the </a:t>
            </a:r>
            <a:r>
              <a:rPr lang="it-IT" sz="2000" dirty="0" err="1"/>
              <a:t>Fourteenth</a:t>
            </a:r>
            <a:r>
              <a:rPr lang="it-IT" sz="2000" dirty="0"/>
              <a:t> </a:t>
            </a:r>
            <a:r>
              <a:rPr lang="it-IT" sz="2000" dirty="0" err="1"/>
              <a:t>Amendment</a:t>
            </a:r>
            <a:r>
              <a:rPr lang="it-IT" sz="2000" dirty="0"/>
              <a:t>, </a:t>
            </a:r>
            <a:r>
              <a:rPr lang="it-IT" sz="2000" dirty="0" err="1"/>
              <a:t>which</a:t>
            </a:r>
            <a:r>
              <a:rPr lang="it-IT" sz="2000" dirty="0"/>
              <a:t> </a:t>
            </a:r>
            <a:r>
              <a:rPr lang="it-IT" sz="2000" dirty="0" err="1"/>
              <a:t>protects</a:t>
            </a:r>
            <a:r>
              <a:rPr lang="it-IT" sz="2000" dirty="0"/>
              <a:t> </a:t>
            </a:r>
            <a:r>
              <a:rPr lang="it-IT" sz="2000" dirty="0" err="1"/>
              <a:t>against</a:t>
            </a:r>
            <a:r>
              <a:rPr lang="it-IT" sz="2000" dirty="0"/>
              <a:t> state </a:t>
            </a:r>
            <a:r>
              <a:rPr lang="it-IT" sz="2000" dirty="0" err="1"/>
              <a:t>action</a:t>
            </a:r>
            <a:r>
              <a:rPr lang="it-IT" sz="2000" dirty="0"/>
              <a:t> the right </a:t>
            </a:r>
            <a:r>
              <a:rPr lang="it-IT" sz="2000" dirty="0" err="1"/>
              <a:t>to</a:t>
            </a:r>
            <a:r>
              <a:rPr lang="it-IT" sz="2000" dirty="0"/>
              <a:t> privacy, </a:t>
            </a:r>
            <a:r>
              <a:rPr lang="it-IT" sz="2000" dirty="0" err="1"/>
              <a:t>including</a:t>
            </a:r>
            <a:r>
              <a:rPr lang="it-IT" sz="2000" dirty="0"/>
              <a:t> a woman's </a:t>
            </a:r>
            <a:r>
              <a:rPr lang="it-IT" sz="2000" dirty="0" err="1"/>
              <a:t>qualified</a:t>
            </a:r>
            <a:r>
              <a:rPr lang="it-IT" sz="2000" dirty="0"/>
              <a:t> right </a:t>
            </a:r>
            <a:r>
              <a:rPr lang="it-IT" sz="2000" dirty="0" err="1"/>
              <a:t>to</a:t>
            </a:r>
            <a:r>
              <a:rPr lang="it-IT" sz="2000" dirty="0"/>
              <a:t> terminate </a:t>
            </a:r>
            <a:r>
              <a:rPr lang="it-IT" sz="2000" dirty="0" err="1"/>
              <a:t>her</a:t>
            </a:r>
            <a:r>
              <a:rPr lang="it-IT" sz="2000" dirty="0"/>
              <a:t> </a:t>
            </a:r>
            <a:r>
              <a:rPr lang="it-IT" sz="2000" dirty="0" err="1"/>
              <a:t>pregnancy</a:t>
            </a:r>
            <a:r>
              <a:rPr lang="it-IT" sz="2000" dirty="0"/>
              <a:t>. </a:t>
            </a:r>
            <a:r>
              <a:rPr lang="it-IT" sz="2000" dirty="0" err="1"/>
              <a:t>Though</a:t>
            </a:r>
            <a:r>
              <a:rPr lang="it-IT" sz="2000" dirty="0"/>
              <a:t> the State </a:t>
            </a:r>
            <a:r>
              <a:rPr lang="it-IT" sz="2000" dirty="0" err="1"/>
              <a:t>cannot</a:t>
            </a:r>
            <a:r>
              <a:rPr lang="it-IT" sz="2000" dirty="0"/>
              <a:t> </a:t>
            </a:r>
            <a:r>
              <a:rPr lang="it-IT" sz="2000" dirty="0" err="1"/>
              <a:t>override</a:t>
            </a:r>
            <a:r>
              <a:rPr lang="it-IT" sz="2000" dirty="0"/>
              <a:t> </a:t>
            </a:r>
            <a:r>
              <a:rPr lang="it-IT" sz="2000" dirty="0" err="1"/>
              <a:t>that</a:t>
            </a:r>
            <a:r>
              <a:rPr lang="it-IT" sz="2000" dirty="0"/>
              <a:t> right, </a:t>
            </a:r>
            <a:r>
              <a:rPr lang="it-IT" sz="2000" dirty="0" err="1"/>
              <a:t>it</a:t>
            </a:r>
            <a:r>
              <a:rPr lang="it-IT" sz="2000" dirty="0"/>
              <a:t> </a:t>
            </a:r>
            <a:r>
              <a:rPr lang="it-IT" sz="2000" dirty="0" err="1"/>
              <a:t>has</a:t>
            </a:r>
            <a:r>
              <a:rPr lang="it-IT" sz="2000" dirty="0"/>
              <a:t> </a:t>
            </a:r>
            <a:r>
              <a:rPr lang="it-IT" sz="2000" dirty="0" err="1"/>
              <a:t>legitimate</a:t>
            </a:r>
            <a:r>
              <a:rPr lang="it-IT" sz="2000" dirty="0"/>
              <a:t> </a:t>
            </a:r>
            <a:r>
              <a:rPr lang="it-IT" sz="2000" dirty="0" err="1"/>
              <a:t>interests</a:t>
            </a:r>
            <a:r>
              <a:rPr lang="it-IT" sz="2000" dirty="0"/>
              <a:t> in </a:t>
            </a:r>
            <a:r>
              <a:rPr lang="it-IT" sz="2000" dirty="0" err="1"/>
              <a:t>protecting</a:t>
            </a:r>
            <a:r>
              <a:rPr lang="it-IT" sz="2000" dirty="0"/>
              <a:t> </a:t>
            </a:r>
            <a:r>
              <a:rPr lang="it-IT" sz="2000" dirty="0" err="1"/>
              <a:t>both</a:t>
            </a:r>
            <a:r>
              <a:rPr lang="it-IT" sz="2000" dirty="0"/>
              <a:t> the </a:t>
            </a:r>
            <a:r>
              <a:rPr lang="it-IT" sz="2000" dirty="0" err="1"/>
              <a:t>pregnant</a:t>
            </a:r>
            <a:r>
              <a:rPr lang="it-IT" sz="2000" dirty="0"/>
              <a:t> woman's </a:t>
            </a:r>
            <a:r>
              <a:rPr lang="it-IT" sz="2000" dirty="0" err="1"/>
              <a:t>health</a:t>
            </a:r>
            <a:r>
              <a:rPr lang="it-IT" sz="2000" dirty="0"/>
              <a:t> and the </a:t>
            </a:r>
            <a:r>
              <a:rPr lang="it-IT" sz="2000" dirty="0" err="1"/>
              <a:t>potentiality</a:t>
            </a:r>
            <a:r>
              <a:rPr lang="it-IT" sz="2000" dirty="0"/>
              <a:t> </a:t>
            </a:r>
            <a:r>
              <a:rPr lang="it-IT" sz="2000" dirty="0" err="1"/>
              <a:t>of</a:t>
            </a:r>
            <a:r>
              <a:rPr lang="it-IT" sz="2000" dirty="0"/>
              <a:t> </a:t>
            </a:r>
            <a:r>
              <a:rPr lang="it-IT" sz="2000" dirty="0" err="1"/>
              <a:t>human</a:t>
            </a:r>
            <a:r>
              <a:rPr lang="it-IT" sz="2000" dirty="0"/>
              <a:t> life, </a:t>
            </a:r>
            <a:r>
              <a:rPr lang="it-IT" sz="2000" dirty="0" err="1"/>
              <a:t>each</a:t>
            </a:r>
            <a:r>
              <a:rPr lang="it-IT" sz="2000" dirty="0"/>
              <a:t> </a:t>
            </a:r>
            <a:r>
              <a:rPr lang="it-IT" sz="2000" dirty="0" err="1"/>
              <a:t>of</a:t>
            </a:r>
            <a:r>
              <a:rPr lang="it-IT" sz="2000" dirty="0"/>
              <a:t> </a:t>
            </a:r>
            <a:r>
              <a:rPr lang="it-IT" sz="2000" dirty="0" err="1"/>
              <a:t>which</a:t>
            </a:r>
            <a:r>
              <a:rPr lang="it-IT" sz="2000" dirty="0"/>
              <a:t> </a:t>
            </a:r>
            <a:r>
              <a:rPr lang="it-IT" sz="2000" dirty="0" err="1"/>
              <a:t>interests</a:t>
            </a:r>
            <a:r>
              <a:rPr lang="it-IT" sz="2000" dirty="0"/>
              <a:t> </a:t>
            </a:r>
            <a:r>
              <a:rPr lang="it-IT" sz="2000" dirty="0" err="1"/>
              <a:t>grows</a:t>
            </a:r>
            <a:r>
              <a:rPr lang="it-IT" sz="2000" dirty="0"/>
              <a:t> and </a:t>
            </a:r>
            <a:r>
              <a:rPr lang="it-IT" sz="2000" dirty="0" err="1"/>
              <a:t>reaches</a:t>
            </a:r>
            <a:r>
              <a:rPr lang="it-IT" sz="2000" dirty="0"/>
              <a:t> a "</a:t>
            </a:r>
            <a:r>
              <a:rPr lang="it-IT" sz="2000" dirty="0" err="1"/>
              <a:t>compelling</a:t>
            </a:r>
            <a:r>
              <a:rPr lang="it-IT" sz="2000" dirty="0"/>
              <a:t>" </a:t>
            </a:r>
            <a:r>
              <a:rPr lang="it-IT" sz="2000" dirty="0" err="1"/>
              <a:t>point</a:t>
            </a:r>
            <a:r>
              <a:rPr lang="it-IT" sz="2000" dirty="0"/>
              <a:t> at </a:t>
            </a:r>
            <a:r>
              <a:rPr lang="it-IT" sz="2000" dirty="0" err="1"/>
              <a:t>various</a:t>
            </a:r>
            <a:r>
              <a:rPr lang="it-IT" sz="2000" dirty="0"/>
              <a:t> </a:t>
            </a:r>
            <a:r>
              <a:rPr lang="it-IT" sz="2000" dirty="0" err="1"/>
              <a:t>stages</a:t>
            </a:r>
            <a:r>
              <a:rPr lang="it-IT" sz="2000" dirty="0"/>
              <a:t> </a:t>
            </a:r>
            <a:r>
              <a:rPr lang="it-IT" sz="2000" dirty="0" err="1"/>
              <a:t>of</a:t>
            </a:r>
            <a:r>
              <a:rPr lang="it-IT" sz="2000" dirty="0"/>
              <a:t> the woman's </a:t>
            </a:r>
            <a:r>
              <a:rPr lang="it-IT" sz="2000" dirty="0" err="1"/>
              <a:t>approach</a:t>
            </a:r>
            <a:r>
              <a:rPr lang="it-IT" sz="2000" dirty="0"/>
              <a:t> </a:t>
            </a:r>
            <a:r>
              <a:rPr lang="it-IT" sz="2000" dirty="0" err="1"/>
              <a:t>to</a:t>
            </a:r>
            <a:r>
              <a:rPr lang="it-IT" sz="2000" dirty="0"/>
              <a:t> </a:t>
            </a:r>
            <a:r>
              <a:rPr lang="it-IT" sz="2000" dirty="0" err="1"/>
              <a:t>term</a:t>
            </a:r>
            <a:r>
              <a:rPr lang="it-IT" sz="2000" dirty="0"/>
              <a:t>. Pp. 147-164. </a:t>
            </a:r>
            <a:br>
              <a:rPr lang="it-IT" sz="2000" dirty="0"/>
            </a:br>
            <a:endParaRPr lang="it-IT" sz="20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4"/>
          <p:cNvSpPr txBox="1">
            <a:spLocks noChangeArrowheads="1"/>
          </p:cNvSpPr>
          <p:nvPr/>
        </p:nvSpPr>
        <p:spPr bwMode="auto">
          <a:xfrm>
            <a:off x="381000" y="381000"/>
            <a:ext cx="8534400" cy="4154984"/>
          </a:xfrm>
          <a:prstGeom prst="rect">
            <a:avLst/>
          </a:prstGeom>
          <a:noFill/>
          <a:ln w="9525">
            <a:noFill/>
            <a:miter lim="800000"/>
            <a:headEnd/>
            <a:tailEnd/>
          </a:ln>
          <a:effectLst/>
        </p:spPr>
        <p:txBody>
          <a:bodyPr>
            <a:spAutoFit/>
          </a:bodyPr>
          <a:lstStyle/>
          <a:p>
            <a:pPr>
              <a:spcBef>
                <a:spcPct val="50000"/>
              </a:spcBef>
              <a:buFontTx/>
              <a:buChar char="•"/>
            </a:pPr>
            <a:r>
              <a:rPr lang="it-IT" sz="2400" dirty="0" smtClean="0"/>
              <a:t> </a:t>
            </a:r>
            <a:r>
              <a:rPr lang="it-IT" sz="2400" dirty="0"/>
              <a:t>La Corte ha inoltre stabilito che in caso di pericolo per la salute della donna, l'aborto è legale anche </a:t>
            </a:r>
            <a:r>
              <a:rPr lang="it-IT" sz="2400" dirty="0" err="1" smtClean="0"/>
              <a:t>oltrepassatil</a:t>
            </a:r>
            <a:r>
              <a:rPr lang="it-IT" sz="2400" dirty="0" smtClean="0"/>
              <a:t> </a:t>
            </a:r>
            <a:r>
              <a:rPr lang="it-IT" sz="2400" dirty="0"/>
              <a:t>punto oltre il quale il feto è in grado di sopravvivere al di fuori dell'utero materno </a:t>
            </a:r>
          </a:p>
          <a:p>
            <a:pPr>
              <a:spcBef>
                <a:spcPct val="50000"/>
              </a:spcBef>
              <a:buFontTx/>
              <a:buChar char="•"/>
            </a:pPr>
            <a:endParaRPr lang="it-IT" sz="2400" dirty="0"/>
          </a:p>
          <a:p>
            <a:pPr>
              <a:spcBef>
                <a:spcPct val="50000"/>
              </a:spcBef>
              <a:buFontTx/>
              <a:buChar char="•"/>
            </a:pPr>
            <a:r>
              <a:rPr lang="it-IT" dirty="0" smtClean="0"/>
              <a:t> </a:t>
            </a:r>
            <a:r>
              <a:rPr lang="it-IT" sz="2400" dirty="0" smtClean="0"/>
              <a:t>L'aborto è possibile per qualsiasi ragione la donna lo voglia fino al punto in cui il feto diventa in grado di sopravvivere al di fuori dell'utero materno, anche con l'ausilio di un supporto artificiale (intorno ai 7 mesi, 28 settimane o prima 24sima settimana</a:t>
            </a:r>
            <a:r>
              <a:rPr lang="it-IT" sz="2400" dirty="0" smtClean="0">
                <a:solidFill>
                  <a:schemeClr val="bg1"/>
                </a:solidFill>
              </a:rPr>
              <a:t>).</a:t>
            </a:r>
            <a:endParaRPr lang="it-IT" sz="2400" dirty="0">
              <a:solidFill>
                <a:schemeClr val="bg1"/>
              </a:solidFill>
            </a:endParaRPr>
          </a:p>
        </p:txBody>
      </p:sp>
      <p:pic>
        <p:nvPicPr>
          <p:cNvPr id="10247" name="Picture 7" descr="usa e aborto"/>
          <p:cNvPicPr>
            <a:picLocks noChangeAspect="1" noChangeArrowheads="1"/>
          </p:cNvPicPr>
          <p:nvPr/>
        </p:nvPicPr>
        <p:blipFill>
          <a:blip r:embed="rId2" cstate="print"/>
          <a:srcRect/>
          <a:stretch>
            <a:fillRect/>
          </a:stretch>
        </p:blipFill>
        <p:spPr bwMode="auto">
          <a:xfrm>
            <a:off x="5004048" y="4437112"/>
            <a:ext cx="3775720" cy="2213169"/>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6" name="Rectangle 6"/>
          <p:cNvSpPr>
            <a:spLocks noGrp="1" noChangeArrowheads="1"/>
          </p:cNvSpPr>
          <p:nvPr>
            <p:ph type="body" sz="half" idx="2"/>
          </p:nvPr>
        </p:nvSpPr>
        <p:spPr>
          <a:xfrm>
            <a:off x="457200" y="3352800"/>
            <a:ext cx="8229600" cy="2773363"/>
          </a:xfrm>
        </p:spPr>
        <p:txBody>
          <a:bodyPr/>
          <a:lstStyle/>
          <a:p>
            <a:pPr algn="ctr">
              <a:lnSpc>
                <a:spcPct val="90000"/>
              </a:lnSpc>
              <a:buFontTx/>
              <a:buNone/>
            </a:pPr>
            <a:r>
              <a:rPr lang="it-IT" sz="2000" dirty="0"/>
              <a:t>    15 gennaio 2005 Norma </a:t>
            </a:r>
            <a:r>
              <a:rPr lang="it-IT" sz="2000" dirty="0" err="1"/>
              <a:t>McCorvey</a:t>
            </a:r>
            <a:r>
              <a:rPr lang="it-IT" sz="2000" dirty="0"/>
              <a:t> nota come Jane </a:t>
            </a:r>
            <a:r>
              <a:rPr lang="it-IT" sz="2000" dirty="0" err="1"/>
              <a:t>Roe</a:t>
            </a:r>
            <a:r>
              <a:rPr lang="it-IT" sz="2000" dirty="0"/>
              <a:t> dichiara: </a:t>
            </a:r>
          </a:p>
          <a:p>
            <a:pPr algn="ctr">
              <a:lnSpc>
                <a:spcPct val="90000"/>
              </a:lnSpc>
              <a:buFontTx/>
              <a:buNone/>
            </a:pPr>
            <a:r>
              <a:rPr lang="it-IT" sz="2000" dirty="0"/>
              <a:t>     “Accettai, ma era una bugia: in cambio di sei dollari l’ora divenni […] la tuttofare: prendevo appuntamenti, spiegavo alle clienti che il loro non era un bambino, ma solo ‘una mestruazione mancata’. </a:t>
            </a:r>
          </a:p>
          <a:p>
            <a:pPr algn="ctr">
              <a:lnSpc>
                <a:spcPct val="90000"/>
              </a:lnSpc>
              <a:buFontTx/>
              <a:buNone/>
            </a:pPr>
            <a:r>
              <a:rPr lang="it-IT" sz="2000" dirty="0"/>
              <a:t>    Spesso mentivamo sulla durata della gravidanza perché oltre le dieci settimane le pazienti dovevano pagare il doppio. Poi quando andavo nella cella frigorifera e vedevo i pezzi, le gambe e le teste dei feti conficcati a quattro o cinque in una giara, tornavo a casa e mi ubriacavo. […] </a:t>
            </a:r>
          </a:p>
          <a:p>
            <a:pPr algn="ctr">
              <a:lnSpc>
                <a:spcPct val="90000"/>
              </a:lnSpc>
            </a:pPr>
            <a:endParaRPr lang="it-IT" sz="2000" dirty="0"/>
          </a:p>
          <a:p>
            <a:pPr>
              <a:lnSpc>
                <a:spcPct val="90000"/>
              </a:lnSpc>
              <a:buFontTx/>
              <a:buNone/>
            </a:pPr>
            <a:endParaRPr lang="it-IT" sz="2000" dirty="0"/>
          </a:p>
        </p:txBody>
      </p:sp>
      <p:pic>
        <p:nvPicPr>
          <p:cNvPr id="15367" name="Picture 7" descr="i eas wong norma mc curtney aborto"/>
          <p:cNvPicPr>
            <a:picLocks noGrp="1" noChangeAspect="1" noChangeArrowheads="1"/>
          </p:cNvPicPr>
          <p:nvPr>
            <p:ph sz="half" idx="1"/>
          </p:nvPr>
        </p:nvPicPr>
        <p:blipFill>
          <a:blip r:embed="rId2" cstate="print"/>
          <a:srcRect/>
          <a:stretch>
            <a:fillRect/>
          </a:stretch>
        </p:blipFill>
        <p:spPr>
          <a:xfrm>
            <a:off x="3810000" y="152400"/>
            <a:ext cx="2014538" cy="2895600"/>
          </a:xfrm>
          <a:noFill/>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5"/>
          <p:cNvSpPr>
            <a:spLocks noGrp="1" noChangeArrowheads="1"/>
          </p:cNvSpPr>
          <p:nvPr>
            <p:ph type="body" sz="half" idx="1"/>
          </p:nvPr>
        </p:nvSpPr>
        <p:spPr>
          <a:xfrm>
            <a:off x="457200" y="457200"/>
            <a:ext cx="4038600" cy="6172200"/>
          </a:xfrm>
        </p:spPr>
        <p:txBody>
          <a:bodyPr/>
          <a:lstStyle/>
          <a:p>
            <a:pPr>
              <a:lnSpc>
                <a:spcPct val="80000"/>
              </a:lnSpc>
            </a:pPr>
            <a:r>
              <a:rPr lang="it-IT" sz="2400" dirty="0"/>
              <a:t>“Una delle confessioni che devo fare è che nel 1973 ho mentito, dichiarando di essere rimasta incinta dopo essere stata violentata da una banda. Sarah </a:t>
            </a:r>
            <a:r>
              <a:rPr lang="it-IT" sz="2400" dirty="0" err="1"/>
              <a:t>Weddington</a:t>
            </a:r>
            <a:r>
              <a:rPr lang="it-IT" sz="2400" dirty="0"/>
              <a:t> ci basò buona parte della mozione, sapendo che gli americani sarebbero certo stati a favore dell’interruzione della gravidanza per una donna stuprata. Ma non era vero. Avevo mentito. La legge che ha ucciso milioni di vite era nata da una bugia”.</a:t>
            </a:r>
            <a:r>
              <a:rPr lang="it-IT" sz="2000" dirty="0"/>
              <a:t> </a:t>
            </a:r>
            <a:r>
              <a:rPr lang="it-IT" sz="1400" i="1" dirty="0"/>
              <a:t>Paladina dell’aborto fa causa agli Usa per abolire l’aborto</a:t>
            </a:r>
            <a:r>
              <a:rPr lang="it-IT" sz="1400" dirty="0"/>
              <a:t>, “Il Giornale”, 17.1.2005 </a:t>
            </a:r>
          </a:p>
        </p:txBody>
      </p:sp>
      <p:pic>
        <p:nvPicPr>
          <p:cNvPr id="18441" name="Picture 9" descr="jane roe"/>
          <p:cNvPicPr>
            <a:picLocks noGrp="1" noChangeAspect="1" noChangeArrowheads="1"/>
          </p:cNvPicPr>
          <p:nvPr>
            <p:ph sz="half" idx="2"/>
          </p:nvPr>
        </p:nvPicPr>
        <p:blipFill>
          <a:blip r:embed="rId2" cstate="print"/>
          <a:srcRect/>
          <a:stretch>
            <a:fillRect/>
          </a:stretch>
        </p:blipFill>
        <p:spPr>
          <a:xfrm>
            <a:off x="5562600" y="990600"/>
            <a:ext cx="3024188" cy="4495800"/>
          </a:xfrm>
          <a:noFill/>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5" name="Rectangle 7"/>
          <p:cNvSpPr>
            <a:spLocks noGrp="1" noChangeArrowheads="1"/>
          </p:cNvSpPr>
          <p:nvPr>
            <p:ph type="title"/>
          </p:nvPr>
        </p:nvSpPr>
        <p:spPr/>
        <p:txBody>
          <a:bodyPr>
            <a:normAutofit fontScale="90000"/>
          </a:bodyPr>
          <a:lstStyle/>
          <a:p>
            <a:r>
              <a:rPr lang="it-IT" sz="4000" i="1">
                <a:solidFill>
                  <a:schemeClr val="bg1"/>
                </a:solidFill>
              </a:rPr>
              <a:t>Lo Stato del South Dakota contro la Roe vs Wade</a:t>
            </a:r>
          </a:p>
        </p:txBody>
      </p:sp>
      <p:sp>
        <p:nvSpPr>
          <p:cNvPr id="12297" name="Rectangle 9"/>
          <p:cNvSpPr>
            <a:spLocks noGrp="1" noChangeArrowheads="1"/>
          </p:cNvSpPr>
          <p:nvPr>
            <p:ph type="body" sz="half" idx="2"/>
          </p:nvPr>
        </p:nvSpPr>
        <p:spPr/>
        <p:txBody>
          <a:bodyPr>
            <a:normAutofit lnSpcReduction="10000"/>
          </a:bodyPr>
          <a:lstStyle/>
          <a:p>
            <a:r>
              <a:rPr lang="it-IT" sz="2400" dirty="0"/>
              <a:t>6 marzo 2006 Stato del South Dakota, il governatore, Mike </a:t>
            </a:r>
            <a:r>
              <a:rPr lang="it-IT" sz="2400" dirty="0" err="1"/>
              <a:t>Rounds</a:t>
            </a:r>
            <a:r>
              <a:rPr lang="it-IT" sz="2400" dirty="0"/>
              <a:t>, firma e promulga una legge che vieta l’aborto volontario,“Legge per la difesa della salute delle donne e della vita umana” (</a:t>
            </a:r>
            <a:r>
              <a:rPr lang="it-IT" sz="2400" i="1" dirty="0"/>
              <a:t>South Dakota Women’s </a:t>
            </a:r>
            <a:r>
              <a:rPr lang="it-IT" sz="2400" i="1" dirty="0" err="1"/>
              <a:t>Health</a:t>
            </a:r>
            <a:r>
              <a:rPr lang="it-IT" sz="2400" i="1" dirty="0"/>
              <a:t> and </a:t>
            </a:r>
            <a:r>
              <a:rPr lang="it-IT" sz="2400" i="1" dirty="0" err="1"/>
              <a:t>Human</a:t>
            </a:r>
            <a:r>
              <a:rPr lang="it-IT" sz="2400" i="1" dirty="0"/>
              <a:t> Life </a:t>
            </a:r>
            <a:r>
              <a:rPr lang="it-IT" sz="2400" i="1" dirty="0" err="1"/>
              <a:t>Protection</a:t>
            </a:r>
            <a:r>
              <a:rPr lang="it-IT" sz="2400" i="1" dirty="0"/>
              <a:t> </a:t>
            </a:r>
            <a:r>
              <a:rPr lang="it-IT" sz="2400" i="1" dirty="0" err="1"/>
              <a:t>Act</a:t>
            </a:r>
            <a:r>
              <a:rPr lang="it-IT" sz="2400" dirty="0"/>
              <a:t>). </a:t>
            </a:r>
          </a:p>
        </p:txBody>
      </p:sp>
      <p:pic>
        <p:nvPicPr>
          <p:cNvPr id="12298" name="Picture 10" descr="south dakota banning abortion"/>
          <p:cNvPicPr>
            <a:picLocks noGrp="1" noChangeAspect="1" noChangeArrowheads="1"/>
          </p:cNvPicPr>
          <p:nvPr>
            <p:ph sz="half" idx="1"/>
          </p:nvPr>
        </p:nvPicPr>
        <p:blipFill>
          <a:blip r:embed="rId2" cstate="print"/>
          <a:srcRect/>
          <a:stretch>
            <a:fillRect/>
          </a:stretch>
        </p:blipFill>
        <p:spPr>
          <a:xfrm>
            <a:off x="1016000" y="1447800"/>
            <a:ext cx="2903538" cy="4800600"/>
          </a:xfrm>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Text Box 4"/>
          <p:cNvSpPr txBox="1">
            <a:spLocks noChangeArrowheads="1"/>
          </p:cNvSpPr>
          <p:nvPr/>
        </p:nvSpPr>
        <p:spPr bwMode="auto">
          <a:xfrm>
            <a:off x="533400" y="228600"/>
            <a:ext cx="8153400" cy="6155531"/>
          </a:xfrm>
          <a:prstGeom prst="rect">
            <a:avLst/>
          </a:prstGeom>
          <a:noFill/>
          <a:ln w="9525">
            <a:noFill/>
            <a:miter lim="800000"/>
            <a:headEnd/>
            <a:tailEnd/>
          </a:ln>
          <a:effectLst/>
        </p:spPr>
        <p:txBody>
          <a:bodyPr>
            <a:spAutoFit/>
          </a:bodyPr>
          <a:lstStyle/>
          <a:p>
            <a:pPr>
              <a:spcBef>
                <a:spcPct val="50000"/>
              </a:spcBef>
            </a:pPr>
            <a:endParaRPr lang="it-IT" sz="2400" dirty="0">
              <a:solidFill>
                <a:schemeClr val="bg1"/>
              </a:solidFill>
            </a:endParaRPr>
          </a:p>
          <a:p>
            <a:pPr>
              <a:spcBef>
                <a:spcPct val="50000"/>
              </a:spcBef>
            </a:pPr>
            <a:endParaRPr lang="it-IT" sz="2400" dirty="0">
              <a:solidFill>
                <a:schemeClr val="bg1"/>
              </a:solidFill>
            </a:endParaRPr>
          </a:p>
          <a:p>
            <a:pPr>
              <a:spcBef>
                <a:spcPct val="50000"/>
              </a:spcBef>
            </a:pPr>
            <a:r>
              <a:rPr lang="it-IT" sz="2400" dirty="0"/>
              <a:t>La legge</a:t>
            </a:r>
          </a:p>
          <a:p>
            <a:pPr>
              <a:spcBef>
                <a:spcPct val="50000"/>
              </a:spcBef>
              <a:buFontTx/>
              <a:buChar char="•"/>
            </a:pPr>
            <a:r>
              <a:rPr lang="it-IT" sz="2400" dirty="0"/>
              <a:t> tutela i diritti, gli interessi e la salute della donna e del suo bambino; </a:t>
            </a:r>
          </a:p>
          <a:p>
            <a:pPr>
              <a:spcBef>
                <a:spcPct val="50000"/>
              </a:spcBef>
              <a:buFontTx/>
              <a:buChar char="•"/>
            </a:pPr>
            <a:r>
              <a:rPr lang="it-IT" sz="2400" dirty="0"/>
              <a:t> proibisce la somministrazione, la prescrizione o la vendita di sostanze o preparati farmaceutici aventi effetto abortivo.</a:t>
            </a:r>
          </a:p>
          <a:p>
            <a:pPr algn="ctr">
              <a:spcBef>
                <a:spcPct val="50000"/>
              </a:spcBef>
            </a:pPr>
            <a:r>
              <a:rPr lang="it-IT" sz="2400" dirty="0"/>
              <a:t>Vieta quindi qualunque pratica diretta ad interrompere la vita di un essere umano non ancora nato, pena la reclusione fino 5 anni. </a:t>
            </a:r>
          </a:p>
          <a:p>
            <a:pPr algn="ctr">
              <a:spcBef>
                <a:spcPct val="50000"/>
              </a:spcBef>
            </a:pPr>
            <a:r>
              <a:rPr lang="it-IT" sz="1400" dirty="0"/>
              <a:t>(La sanzione non si applica in caso di rischio per la vita della madre, fermo restando che è dovere del medico porre in essere tutte le comprovate pratiche mediche elettive a favore di madre e figlio)</a:t>
            </a:r>
          </a:p>
          <a:p>
            <a:pPr algn="ctr">
              <a:spcBef>
                <a:spcPct val="50000"/>
              </a:spcBef>
            </a:pPr>
            <a:endParaRPr lang="it-IT" sz="1400" dirty="0"/>
          </a:p>
        </p:txBody>
      </p:sp>
      <p:pic>
        <p:nvPicPr>
          <p:cNvPr id="20485" name="Picture 5" descr="south dakota abortion ban"/>
          <p:cNvPicPr>
            <a:picLocks noChangeAspect="1" noChangeArrowheads="1"/>
          </p:cNvPicPr>
          <p:nvPr/>
        </p:nvPicPr>
        <p:blipFill>
          <a:blip r:embed="rId2" cstate="print"/>
          <a:srcRect/>
          <a:stretch>
            <a:fillRect/>
          </a:stretch>
        </p:blipFill>
        <p:spPr bwMode="auto">
          <a:xfrm>
            <a:off x="6553200" y="355600"/>
            <a:ext cx="1981200" cy="1425575"/>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a:xfrm>
            <a:off x="457200" y="1196752"/>
            <a:ext cx="7467600" cy="5277200"/>
          </a:xfrm>
        </p:spPr>
        <p:txBody>
          <a:bodyPr>
            <a:normAutofit/>
          </a:bodyPr>
          <a:lstStyle/>
          <a:p>
            <a:r>
              <a:rPr lang="it-IT" dirty="0" smtClean="0"/>
              <a:t>«La ritrovata natura popolare del partito induce a chiudere nel riserbo delle coscienze alcune valutazioni rigorose, alcune posizioni di principio che erano  proprie della nostra esperienza in una fase diversa della vita sociale, ma che fanno ostacolo ora alla facilità di contatto con le masse e alla cooperazione politica. Vi sono cose che la moderna coscienza pubblica attribuisce alla sfera privata e rifiuta siano regolate dalla legislazione e oggetto dell’intervento dello Stato. Prevarranno dunque la duttilità e la tolleranza»</a:t>
            </a:r>
          </a:p>
          <a:p>
            <a:endParaRPr lang="it-IT" dirty="0" smtClean="0"/>
          </a:p>
          <a:p>
            <a:pPr algn="r">
              <a:buNone/>
            </a:pPr>
            <a:r>
              <a:rPr lang="it-IT" sz="1800" i="1" dirty="0" smtClean="0"/>
              <a:t>(Aldo Moro, Consiglio Nazionale DC, luglio 1975, in Il Popolo del 21 luglio 1975)</a:t>
            </a:r>
            <a:endParaRPr lang="it-IT" sz="1800" i="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2400" b="1" dirty="0" smtClean="0"/>
              <a:t>IL CONTENUTO</a:t>
            </a:r>
            <a:br>
              <a:rPr lang="it-IT" sz="2400" b="1" dirty="0" smtClean="0"/>
            </a:br>
            <a:r>
              <a:rPr lang="it-IT" sz="2400" b="1" dirty="0" smtClean="0"/>
              <a:t>A) Disciplina tripartita dell’IVG:</a:t>
            </a:r>
            <a:br>
              <a:rPr lang="it-IT" sz="2400" b="1" dirty="0" smtClean="0"/>
            </a:br>
            <a:r>
              <a:rPr lang="it-IT" sz="2400" b="1" dirty="0" smtClean="0"/>
              <a:t>A1) entro i primi 90 </a:t>
            </a:r>
            <a:r>
              <a:rPr lang="it-IT" sz="2400" b="1" dirty="0" err="1" smtClean="0"/>
              <a:t>gg</a:t>
            </a:r>
            <a:endParaRPr lang="it-IT" sz="2400" dirty="0"/>
          </a:p>
        </p:txBody>
      </p:sp>
      <p:sp>
        <p:nvSpPr>
          <p:cNvPr id="3" name="Segnaposto contenuto 2"/>
          <p:cNvSpPr>
            <a:spLocks noGrp="1"/>
          </p:cNvSpPr>
          <p:nvPr>
            <p:ph sz="quarter" idx="1"/>
          </p:nvPr>
        </p:nvSpPr>
        <p:spPr/>
        <p:txBody>
          <a:bodyPr>
            <a:normAutofit/>
          </a:bodyPr>
          <a:lstStyle/>
          <a:p>
            <a:r>
              <a:rPr lang="it-IT" dirty="0" smtClean="0"/>
              <a:t>La donna che accusi circostanze per le quali la prosecuzione della gravidanza il parto o la maternità comportano un serio pericolo per la sua salute fisica o psichica in relazione</a:t>
            </a:r>
          </a:p>
          <a:p>
            <a:pPr>
              <a:buNone/>
            </a:pPr>
            <a:endParaRPr lang="it-IT" dirty="0" smtClean="0"/>
          </a:p>
          <a:p>
            <a:pPr>
              <a:buNone/>
            </a:pPr>
            <a:r>
              <a:rPr lang="it-IT" dirty="0" smtClean="0"/>
              <a:t>1. Allo  stato di salute </a:t>
            </a:r>
          </a:p>
          <a:p>
            <a:pPr>
              <a:buNone/>
            </a:pPr>
            <a:r>
              <a:rPr lang="it-IT" dirty="0" smtClean="0"/>
              <a:t>2. condizioni economiche</a:t>
            </a:r>
          </a:p>
          <a:p>
            <a:pPr>
              <a:buNone/>
            </a:pPr>
            <a:r>
              <a:rPr lang="it-IT" dirty="0" smtClean="0"/>
              <a:t>3. sociali o familiari</a:t>
            </a:r>
          </a:p>
          <a:p>
            <a:pPr>
              <a:buNone/>
            </a:pPr>
            <a:r>
              <a:rPr lang="it-IT" dirty="0" smtClean="0"/>
              <a:t>4. alle circostanze in cui è avvenuto il concepimento</a:t>
            </a:r>
          </a:p>
          <a:p>
            <a:pPr>
              <a:buNone/>
            </a:pPr>
            <a:r>
              <a:rPr lang="it-IT" dirty="0" smtClean="0"/>
              <a:t>5. a previsioni di anomalie o malformazioni del concepito</a:t>
            </a:r>
            <a:endParaRPr lang="it-IT"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sp>
        <p:nvSpPr>
          <p:cNvPr id="3" name="Segnaposto contenuto 2"/>
          <p:cNvSpPr>
            <a:spLocks noGrp="1"/>
          </p:cNvSpPr>
          <p:nvPr>
            <p:ph sz="quarter" idx="1"/>
          </p:nvPr>
        </p:nvSpPr>
        <p:spPr/>
        <p:txBody>
          <a:bodyPr/>
          <a:lstStyle/>
          <a:p>
            <a:r>
              <a:rPr lang="it-IT" dirty="0" smtClean="0"/>
              <a:t>si rivolge:</a:t>
            </a:r>
          </a:p>
          <a:p>
            <a:endParaRPr lang="it-IT" dirty="0" smtClean="0"/>
          </a:p>
          <a:p>
            <a:pPr>
              <a:buFont typeface="Wingdings" pitchFamily="2" charset="2"/>
              <a:buChar char="§"/>
            </a:pPr>
            <a:r>
              <a:rPr lang="it-IT" dirty="0" smtClean="0"/>
              <a:t> al medico di un consultorio pubblico</a:t>
            </a:r>
          </a:p>
          <a:p>
            <a:pPr>
              <a:buFont typeface="Wingdings" pitchFamily="2" charset="2"/>
              <a:buChar char="§"/>
            </a:pPr>
            <a:r>
              <a:rPr lang="it-IT" dirty="0" smtClean="0"/>
              <a:t>o al medico di una struttura sociosanitaria abilitata dalla regione</a:t>
            </a:r>
          </a:p>
          <a:p>
            <a:pPr>
              <a:buFont typeface="Wingdings" pitchFamily="2" charset="2"/>
              <a:buChar char="§"/>
            </a:pPr>
            <a:r>
              <a:rPr lang="it-IT" dirty="0" smtClean="0"/>
              <a:t> o a un medico di sua fiducia.</a:t>
            </a:r>
            <a:endParaRPr lang="it-IT"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dirty="0"/>
          </a:p>
        </p:txBody>
      </p:sp>
      <p:sp>
        <p:nvSpPr>
          <p:cNvPr id="3" name="Segnaposto contenuto 2"/>
          <p:cNvSpPr>
            <a:spLocks noGrp="1"/>
          </p:cNvSpPr>
          <p:nvPr>
            <p:ph sz="quarter" idx="1"/>
          </p:nvPr>
        </p:nvSpPr>
        <p:spPr/>
        <p:txBody>
          <a:bodyPr>
            <a:normAutofit/>
          </a:bodyPr>
          <a:lstStyle/>
          <a:p>
            <a:r>
              <a:rPr lang="it-IT" dirty="0" smtClean="0"/>
              <a:t>Accertamenti medici</a:t>
            </a:r>
          </a:p>
          <a:p>
            <a:endParaRPr lang="it-IT" dirty="0" smtClean="0"/>
          </a:p>
          <a:p>
            <a:r>
              <a:rPr lang="it-IT" dirty="0" smtClean="0"/>
              <a:t> Il colloquio “preventivo-dissuasivo”: </a:t>
            </a:r>
          </a:p>
          <a:p>
            <a:endParaRPr lang="it-IT" dirty="0" smtClean="0"/>
          </a:p>
          <a:p>
            <a:pPr>
              <a:buFontTx/>
              <a:buChar char="-"/>
            </a:pPr>
            <a:r>
              <a:rPr lang="it-IT" dirty="0" smtClean="0"/>
              <a:t>- esaminare (con la donna e con il padre del concepito, ove la donna lo consenta) le possibili soluzioni dei problemi proposti </a:t>
            </a:r>
          </a:p>
          <a:p>
            <a:pPr>
              <a:buFontTx/>
              <a:buChar char="-"/>
            </a:pPr>
            <a:r>
              <a:rPr lang="it-IT" dirty="0" smtClean="0"/>
              <a:t>- aiutarla a rimuovere le cause </a:t>
            </a:r>
          </a:p>
          <a:p>
            <a:pPr>
              <a:buFontTx/>
              <a:buChar char="-"/>
            </a:pPr>
            <a:r>
              <a:rPr lang="it-IT" dirty="0" smtClean="0"/>
              <a:t>- Promuovere interventi atti a sostenere e aiutare la donna durante la gravidanza e dopo il parto</a:t>
            </a:r>
            <a:endParaRPr lang="it-IT" dirty="0"/>
          </a:p>
        </p:txBody>
      </p:sp>
      <p:pic>
        <p:nvPicPr>
          <p:cNvPr id="1026" name="Picture 2"/>
          <p:cNvPicPr>
            <a:picLocks noChangeAspect="1" noChangeArrowheads="1"/>
          </p:cNvPicPr>
          <p:nvPr/>
        </p:nvPicPr>
        <p:blipFill>
          <a:blip r:embed="rId2" cstate="print"/>
          <a:srcRect/>
          <a:stretch>
            <a:fillRect/>
          </a:stretch>
        </p:blipFill>
        <p:spPr bwMode="auto">
          <a:xfrm>
            <a:off x="5796136" y="0"/>
            <a:ext cx="2880320" cy="214760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r>
              <a:rPr lang="it-IT" dirty="0" smtClean="0"/>
              <a:t>Il rilascio del documento  (firmato anche dalla donna, attestante lo  stato di gravidanza e l'avvenuta richiesta) che è titolo per IVG</a:t>
            </a:r>
          </a:p>
          <a:p>
            <a:endParaRPr lang="it-IT" dirty="0" smtClean="0"/>
          </a:p>
          <a:p>
            <a:r>
              <a:rPr lang="it-IT" dirty="0" smtClean="0"/>
              <a:t>attesa di 7 gg.</a:t>
            </a:r>
          </a:p>
          <a:p>
            <a:endParaRPr lang="it-IT" dirty="0" smtClean="0"/>
          </a:p>
          <a:p>
            <a:r>
              <a:rPr lang="it-IT" dirty="0" smtClean="0"/>
              <a:t>La donna può presentarsi presso una delle sedi autorizzate.</a:t>
            </a:r>
            <a:endParaRPr lang="it-IT"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segue</a:t>
            </a:r>
            <a:endParaRPr lang="it-IT" dirty="0"/>
          </a:p>
        </p:txBody>
      </p:sp>
      <p:sp>
        <p:nvSpPr>
          <p:cNvPr id="3" name="Segnaposto contenuto 2"/>
          <p:cNvSpPr>
            <a:spLocks noGrp="1"/>
          </p:cNvSpPr>
          <p:nvPr>
            <p:ph sz="quarter" idx="1"/>
          </p:nvPr>
        </p:nvSpPr>
        <p:spPr/>
        <p:txBody>
          <a:bodyPr/>
          <a:lstStyle/>
          <a:p>
            <a:r>
              <a:rPr lang="it-IT" b="1" dirty="0" smtClean="0"/>
              <a:t>Procedura d’urgenza</a:t>
            </a:r>
          </a:p>
          <a:p>
            <a:endParaRPr lang="it-IT" b="1" dirty="0" smtClean="0"/>
          </a:p>
          <a:p>
            <a:pPr>
              <a:buFont typeface="Wingdings" pitchFamily="2" charset="2"/>
              <a:buChar char="§"/>
            </a:pPr>
            <a:r>
              <a:rPr lang="it-IT" dirty="0" smtClean="0"/>
              <a:t>Viene meno colloquio e attesa 7 gg.</a:t>
            </a:r>
          </a:p>
          <a:p>
            <a:pPr>
              <a:buFont typeface="Wingdings" pitchFamily="2" charset="2"/>
              <a:buChar char="§"/>
            </a:pPr>
            <a:endParaRPr lang="it-IT" dirty="0" smtClean="0"/>
          </a:p>
          <a:p>
            <a:pPr>
              <a:buFont typeface="Wingdings" pitchFamily="2" charset="2"/>
              <a:buChar char="§"/>
            </a:pPr>
            <a:r>
              <a:rPr lang="it-IT" dirty="0" smtClean="0"/>
              <a:t>Rilascio di un certificato con cui la donna può presentarsi ad una delle sedi autorizzate a praticare la interruzione della gravidanza.</a:t>
            </a:r>
            <a:endParaRPr lang="it-IT"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b="1" dirty="0" smtClean="0"/>
              <a:t>L’IVG della minorenne (entro i primi 90 gg.)</a:t>
            </a:r>
          </a:p>
          <a:p>
            <a:pPr>
              <a:buNone/>
            </a:pPr>
            <a:r>
              <a:rPr lang="it-IT" dirty="0" smtClean="0"/>
              <a:t>Art. 12: assenso dei genitori o del tutore</a:t>
            </a:r>
          </a:p>
          <a:p>
            <a:pPr>
              <a:buNone/>
            </a:pPr>
            <a:endParaRPr lang="it-IT" dirty="0" smtClean="0"/>
          </a:p>
          <a:p>
            <a:pPr>
              <a:buNone/>
            </a:pPr>
            <a:r>
              <a:rPr lang="it-IT" dirty="0" smtClean="0"/>
              <a:t>TUTTAVIA se ne può PRESCINDERE se:</a:t>
            </a:r>
          </a:p>
          <a:p>
            <a:pPr>
              <a:buFont typeface="Wingdings" pitchFamily="2" charset="2"/>
              <a:buChar char="§"/>
            </a:pPr>
            <a:r>
              <a:rPr lang="it-IT" dirty="0" smtClean="0"/>
              <a:t>motivi che impediscono</a:t>
            </a:r>
          </a:p>
          <a:p>
            <a:pPr>
              <a:buFont typeface="Wingdings" pitchFamily="2" charset="2"/>
              <a:buChar char="§"/>
            </a:pPr>
            <a:r>
              <a:rPr lang="it-IT" dirty="0" smtClean="0"/>
              <a:t>motivi che sconsigliano</a:t>
            </a:r>
          </a:p>
          <a:p>
            <a:pPr>
              <a:buFont typeface="Wingdings" pitchFamily="2" charset="2"/>
              <a:buChar char="§"/>
            </a:pPr>
            <a:r>
              <a:rPr lang="it-IT" dirty="0" smtClean="0"/>
              <a:t>rifiuto</a:t>
            </a:r>
          </a:p>
          <a:p>
            <a:pPr>
              <a:buFont typeface="Wingdings" pitchFamily="2" charset="2"/>
              <a:buChar char="§"/>
            </a:pPr>
            <a:r>
              <a:rPr lang="it-IT" dirty="0" smtClean="0"/>
              <a:t>parere difforme</a:t>
            </a:r>
            <a:endParaRPr lang="it-IT"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smtClean="0"/>
              <a:t>Il medico è tenuto a:</a:t>
            </a:r>
          </a:p>
          <a:p>
            <a:endParaRPr lang="it-IT" dirty="0" smtClean="0"/>
          </a:p>
          <a:p>
            <a:pPr>
              <a:buFont typeface="Wingdings" pitchFamily="2" charset="2"/>
              <a:buChar char="§"/>
            </a:pPr>
            <a:r>
              <a:rPr lang="it-IT" dirty="0" smtClean="0"/>
              <a:t>svolgere il colloquio</a:t>
            </a:r>
          </a:p>
          <a:p>
            <a:pPr>
              <a:buFont typeface="Wingdings" pitchFamily="2" charset="2"/>
              <a:buChar char="§"/>
            </a:pPr>
            <a:r>
              <a:rPr lang="it-IT" dirty="0" smtClean="0"/>
              <a:t>fare una relazione al giudice tutelare (entro 7 gg.)</a:t>
            </a:r>
          </a:p>
          <a:p>
            <a:pPr>
              <a:buFont typeface="Wingdings" pitchFamily="2" charset="2"/>
              <a:buChar char="§"/>
            </a:pPr>
            <a:r>
              <a:rPr lang="it-IT" dirty="0" smtClean="0"/>
              <a:t>Il giudice tutelare parla con la minore (entro 5 </a:t>
            </a:r>
            <a:r>
              <a:rPr lang="it-IT" dirty="0" err="1" smtClean="0"/>
              <a:t>gg</a:t>
            </a:r>
            <a:r>
              <a:rPr lang="it-IT" dirty="0" smtClean="0"/>
              <a:t>)</a:t>
            </a:r>
          </a:p>
          <a:p>
            <a:pPr>
              <a:buFont typeface="Wingdings" pitchFamily="2" charset="2"/>
              <a:buChar char="§"/>
            </a:pPr>
            <a:r>
              <a:rPr lang="it-IT" dirty="0" smtClean="0"/>
              <a:t>può autorizzarla all’IVG</a:t>
            </a:r>
          </a:p>
          <a:p>
            <a:pPr>
              <a:buFont typeface="Wingdings" pitchFamily="2" charset="2"/>
              <a:buChar char="§"/>
            </a:pPr>
            <a:r>
              <a:rPr lang="it-IT" dirty="0" smtClean="0"/>
              <a:t>Se c’è urgenza non vengono sentiti né i genitori, né il tutore, né il giudice tutelare</a:t>
            </a:r>
            <a:endParaRPr lang="it-IT"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A2) IVG dopo i primi novanta gg.</a:t>
            </a:r>
            <a:endParaRPr lang="it-IT" dirty="0"/>
          </a:p>
        </p:txBody>
      </p:sp>
      <p:sp>
        <p:nvSpPr>
          <p:cNvPr id="3" name="Segnaposto contenuto 2"/>
          <p:cNvSpPr>
            <a:spLocks noGrp="1"/>
          </p:cNvSpPr>
          <p:nvPr>
            <p:ph sz="quarter" idx="1"/>
          </p:nvPr>
        </p:nvSpPr>
        <p:spPr/>
        <p:txBody>
          <a:bodyPr/>
          <a:lstStyle/>
          <a:p>
            <a:r>
              <a:rPr lang="it-IT" dirty="0" smtClean="0"/>
              <a:t>a) grave pericolo per la vita della donna</a:t>
            </a:r>
          </a:p>
          <a:p>
            <a:endParaRPr lang="it-IT" dirty="0" smtClean="0"/>
          </a:p>
          <a:p>
            <a:r>
              <a:rPr lang="it-IT" dirty="0" smtClean="0"/>
              <a:t>b) grave pericolo per la salute fisica o psichica della donna determinato da accertati processi patologici, tra cui quelli relativi a rilevanti anomalie o malformazioni del nascituro.</a:t>
            </a:r>
            <a:endParaRPr lang="it-IT"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188640"/>
            <a:ext cx="8229600" cy="1143000"/>
          </a:xfrm>
        </p:spPr>
        <p:txBody>
          <a:bodyPr>
            <a:noAutofit/>
          </a:bodyPr>
          <a:lstStyle/>
          <a:p>
            <a:r>
              <a:rPr lang="it-IT" sz="2800" b="1" dirty="0" smtClean="0"/>
              <a:t>A3) IVG quando sussiste la possibilità di vita </a:t>
            </a:r>
            <a:r>
              <a:rPr lang="it-IT" sz="2800" dirty="0" smtClean="0"/>
              <a:t>autonoma del feto</a:t>
            </a:r>
            <a:endParaRPr lang="it-IT" sz="2800" dirty="0"/>
          </a:p>
        </p:txBody>
      </p:sp>
      <p:sp>
        <p:nvSpPr>
          <p:cNvPr id="3" name="Segnaposto contenuto 2"/>
          <p:cNvSpPr>
            <a:spLocks noGrp="1"/>
          </p:cNvSpPr>
          <p:nvPr>
            <p:ph sz="quarter" idx="1"/>
          </p:nvPr>
        </p:nvSpPr>
        <p:spPr/>
        <p:txBody>
          <a:bodyPr/>
          <a:lstStyle/>
          <a:p>
            <a:pPr>
              <a:buFont typeface="Wingdings" pitchFamily="2" charset="2"/>
              <a:buChar char="§"/>
            </a:pPr>
            <a:r>
              <a:rPr lang="it-IT" dirty="0" smtClean="0"/>
              <a:t>solo nel caso di grave pericolo per la vita della donna</a:t>
            </a:r>
          </a:p>
          <a:p>
            <a:pPr>
              <a:buFont typeface="Wingdings" pitchFamily="2" charset="2"/>
              <a:buChar char="§"/>
            </a:pPr>
            <a:endParaRPr lang="it-IT" dirty="0" smtClean="0"/>
          </a:p>
          <a:p>
            <a:pPr>
              <a:buFont typeface="Wingdings" pitchFamily="2" charset="2"/>
              <a:buChar char="§"/>
            </a:pPr>
            <a:r>
              <a:rPr lang="it-IT" dirty="0" smtClean="0"/>
              <a:t>il medico che esegue l'intervento deve adottare ogni misura idonea a salvaguardare la vita del feto.</a:t>
            </a:r>
            <a:endParaRPr lang="it-IT"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b="1" dirty="0" smtClean="0"/>
              <a:t>B) TENUE “PREFERENZA</a:t>
            </a:r>
            <a:br>
              <a:rPr lang="it-IT" b="1" dirty="0" smtClean="0"/>
            </a:br>
            <a:r>
              <a:rPr lang="it-IT" b="1" dirty="0" smtClean="0"/>
              <a:t>PER LA NASCITA</a:t>
            </a:r>
            <a:endParaRPr lang="it-IT" dirty="0"/>
          </a:p>
        </p:txBody>
      </p:sp>
      <p:sp>
        <p:nvSpPr>
          <p:cNvPr id="3" name="Segnaposto contenuto 2"/>
          <p:cNvSpPr>
            <a:spLocks noGrp="1"/>
          </p:cNvSpPr>
          <p:nvPr>
            <p:ph sz="quarter" idx="1"/>
          </p:nvPr>
        </p:nvSpPr>
        <p:spPr>
          <a:xfrm>
            <a:off x="457200" y="1916832"/>
            <a:ext cx="7467600" cy="4557120"/>
          </a:xfrm>
        </p:spPr>
        <p:txBody>
          <a:bodyPr/>
          <a:lstStyle/>
          <a:p>
            <a:r>
              <a:rPr lang="it-IT" dirty="0" smtClean="0"/>
              <a:t>Il </a:t>
            </a:r>
            <a:r>
              <a:rPr lang="it-IT" b="1" dirty="0" smtClean="0"/>
              <a:t>PRESUPPOSTO dichiarato (al </a:t>
            </a:r>
            <a:r>
              <a:rPr lang="it-IT" dirty="0" smtClean="0"/>
              <a:t>di là dell’applicazione/interpretazione) della L. 194 non è l’autodeterminazione della donna, né la negazione dell’umanità del concepito, ma la  tutela della salute della donna</a:t>
            </a:r>
            <a:endParaRPr lang="it-IT"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Gli articoli della legge</a:t>
            </a:r>
            <a:endParaRPr lang="it-IT" dirty="0"/>
          </a:p>
        </p:txBody>
      </p:sp>
      <p:sp>
        <p:nvSpPr>
          <p:cNvPr id="3" name="Segnaposto contenuto 2"/>
          <p:cNvSpPr>
            <a:spLocks noGrp="1"/>
          </p:cNvSpPr>
          <p:nvPr>
            <p:ph sz="quarter" idx="1"/>
          </p:nvPr>
        </p:nvSpPr>
        <p:spPr/>
        <p:txBody>
          <a:bodyPr>
            <a:normAutofit/>
          </a:bodyPr>
          <a:lstStyle/>
          <a:p>
            <a:r>
              <a:rPr lang="it-IT" b="1" dirty="0" smtClean="0"/>
              <a:t>ART. 1</a:t>
            </a:r>
          </a:p>
          <a:p>
            <a:pPr>
              <a:buFont typeface="Wingdings" pitchFamily="2" charset="2"/>
              <a:buChar char="§"/>
            </a:pPr>
            <a:r>
              <a:rPr lang="it-IT" dirty="0" smtClean="0"/>
              <a:t>garantisce il diritto alla procreazione cosciente e responsabile,</a:t>
            </a:r>
          </a:p>
          <a:p>
            <a:pPr>
              <a:buFont typeface="Wingdings" pitchFamily="2" charset="2"/>
              <a:buChar char="§"/>
            </a:pPr>
            <a:r>
              <a:rPr lang="it-IT" dirty="0" smtClean="0"/>
              <a:t>riconosce il valore sociale della maternità e </a:t>
            </a:r>
          </a:p>
          <a:p>
            <a:pPr>
              <a:buFont typeface="Wingdings" pitchFamily="2" charset="2"/>
              <a:buChar char="§"/>
            </a:pPr>
            <a:r>
              <a:rPr lang="it-IT" b="1" dirty="0" smtClean="0"/>
              <a:t>tutela la vita umana dal suo inizio</a:t>
            </a:r>
          </a:p>
          <a:p>
            <a:pPr>
              <a:buNone/>
            </a:pPr>
            <a:endParaRPr lang="it-IT" b="1" dirty="0" smtClean="0"/>
          </a:p>
          <a:p>
            <a:pPr>
              <a:buNone/>
            </a:pPr>
            <a:r>
              <a:rPr lang="it-IT" dirty="0" smtClean="0"/>
              <a:t>(NB: III posto; non diritto alla vita ma tutela della vita; omesso momento di inizio)</a:t>
            </a:r>
            <a:endParaRPr lang="it-IT"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buFont typeface="Wingdings" pitchFamily="2" charset="2"/>
              <a:buChar char="§"/>
            </a:pPr>
            <a:r>
              <a:rPr lang="it-IT" dirty="0" smtClean="0"/>
              <a:t>L’IVG </a:t>
            </a:r>
            <a:r>
              <a:rPr lang="it-IT" b="1" dirty="0" smtClean="0"/>
              <a:t>non è mezzo per il controllo delle nascite</a:t>
            </a:r>
          </a:p>
          <a:p>
            <a:pPr>
              <a:buFont typeface="Wingdings" pitchFamily="2" charset="2"/>
              <a:buChar char="§"/>
            </a:pPr>
            <a:endParaRPr lang="it-IT" b="1" dirty="0" smtClean="0"/>
          </a:p>
          <a:p>
            <a:pPr>
              <a:buFont typeface="Wingdings" pitchFamily="2" charset="2"/>
              <a:buChar char="§"/>
            </a:pPr>
            <a:r>
              <a:rPr lang="it-IT" dirty="0" smtClean="0"/>
              <a:t> </a:t>
            </a:r>
            <a:r>
              <a:rPr lang="it-IT" b="1" dirty="0" smtClean="0"/>
              <a:t>Stato, regioni, enti locali: iniziative </a:t>
            </a:r>
            <a:r>
              <a:rPr lang="it-IT" dirty="0" smtClean="0"/>
              <a:t>necessarie per </a:t>
            </a:r>
            <a:r>
              <a:rPr lang="it-IT" b="1" dirty="0" smtClean="0"/>
              <a:t>evitare che l’aborto sia </a:t>
            </a:r>
            <a:r>
              <a:rPr lang="it-IT" dirty="0" smtClean="0"/>
              <a:t>usato ai fini della </a:t>
            </a:r>
            <a:r>
              <a:rPr lang="it-IT" b="1" dirty="0" smtClean="0"/>
              <a:t>limitazione delle nascite</a:t>
            </a:r>
            <a:endParaRPr lang="it-IT"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10000"/>
          </a:bodyPr>
          <a:lstStyle/>
          <a:p>
            <a:r>
              <a:rPr lang="it-IT" dirty="0" smtClean="0"/>
              <a:t>Art. 2</a:t>
            </a:r>
          </a:p>
          <a:p>
            <a:pPr>
              <a:buNone/>
            </a:pPr>
            <a:r>
              <a:rPr lang="it-IT" dirty="0" smtClean="0"/>
              <a:t> I Consultori:</a:t>
            </a:r>
          </a:p>
          <a:p>
            <a:pPr>
              <a:buNone/>
            </a:pPr>
            <a:r>
              <a:rPr lang="it-IT" dirty="0" smtClean="0"/>
              <a:t>[…]</a:t>
            </a:r>
          </a:p>
          <a:p>
            <a:pPr>
              <a:buNone/>
            </a:pPr>
            <a:endParaRPr lang="it-IT" dirty="0" smtClean="0"/>
          </a:p>
          <a:p>
            <a:pPr>
              <a:buFont typeface="Wingdings" pitchFamily="2" charset="2"/>
              <a:buChar char="§"/>
            </a:pPr>
            <a:r>
              <a:rPr lang="it-IT" dirty="0" smtClean="0"/>
              <a:t>Assistono la donna in stato di gravidanza, contribuendo a far superare le cause che potrebbero indurre la donna all’IVG</a:t>
            </a:r>
          </a:p>
          <a:p>
            <a:pPr>
              <a:buFont typeface="Wingdings" pitchFamily="2" charset="2"/>
              <a:buChar char="§"/>
            </a:pPr>
            <a:r>
              <a:rPr lang="it-IT" dirty="0" smtClean="0"/>
              <a:t>Interventi speciali per problemi particolari</a:t>
            </a:r>
          </a:p>
          <a:p>
            <a:pPr>
              <a:buFont typeface="Wingdings" pitchFamily="2" charset="2"/>
              <a:buChar char="§"/>
            </a:pPr>
            <a:r>
              <a:rPr lang="it-IT" dirty="0" smtClean="0"/>
              <a:t>Possono avvalersi […] della collaborazione di idonee formazioni sociali di base e di associazioni di volontariato, che possono anche aiutare la maternità difficile dopo la nascita.</a:t>
            </a:r>
          </a:p>
          <a:p>
            <a:pPr>
              <a:buNone/>
            </a:pPr>
            <a:r>
              <a:rPr lang="it-IT" dirty="0" smtClean="0"/>
              <a:t>[…]</a:t>
            </a:r>
            <a:endParaRPr lang="it-IT"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fontScale="92500" lnSpcReduction="20000"/>
          </a:bodyPr>
          <a:lstStyle/>
          <a:p>
            <a:r>
              <a:rPr lang="it-IT" dirty="0" smtClean="0"/>
              <a:t>Art. 5</a:t>
            </a:r>
          </a:p>
          <a:p>
            <a:pPr>
              <a:buNone/>
            </a:pPr>
            <a:r>
              <a:rPr lang="it-IT" dirty="0" smtClean="0"/>
              <a:t>Colloquio dissuasivo</a:t>
            </a:r>
          </a:p>
          <a:p>
            <a:pPr>
              <a:buNone/>
            </a:pPr>
            <a:r>
              <a:rPr lang="it-IT" dirty="0" smtClean="0"/>
              <a:t>Attesa 7giorni</a:t>
            </a:r>
          </a:p>
          <a:p>
            <a:pPr>
              <a:buNone/>
            </a:pPr>
            <a:endParaRPr lang="it-IT" b="1" dirty="0" smtClean="0"/>
          </a:p>
          <a:p>
            <a:pPr>
              <a:buNone/>
            </a:pPr>
            <a:r>
              <a:rPr lang="it-IT" b="1" dirty="0" smtClean="0"/>
              <a:t>INOLTRE:</a:t>
            </a:r>
          </a:p>
          <a:p>
            <a:endParaRPr lang="it-IT" dirty="0" smtClean="0"/>
          </a:p>
          <a:p>
            <a:pPr>
              <a:buNone/>
            </a:pPr>
            <a:endParaRPr lang="it-IT" dirty="0" smtClean="0"/>
          </a:p>
          <a:p>
            <a:r>
              <a:rPr lang="it-IT" dirty="0" smtClean="0"/>
              <a:t>Lavori preparatori (7 giugno 1977)</a:t>
            </a:r>
          </a:p>
          <a:p>
            <a:pPr>
              <a:buNone/>
            </a:pPr>
            <a:r>
              <a:rPr lang="it-IT" dirty="0" smtClean="0"/>
              <a:t>Giurisprudenza costituzionale (“il bilanciamento tra detti diritti fondamentali, quando siano entrambi esposti a  pericolo, si trova nella salvaguardia della vita e della salute della madre, dovendosi peraltro operare in modo che sia salvata, quando ciò sia possibile, la vita del feto”, sent. 35/1997</a:t>
            </a:r>
            <a:endParaRPr lang="it-IT"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b="1" dirty="0" smtClean="0"/>
              <a:t>art. 9 L. 194/1978</a:t>
            </a:r>
          </a:p>
          <a:p>
            <a:pPr>
              <a:buNone/>
            </a:pPr>
            <a:r>
              <a:rPr lang="it-IT" b="1" dirty="0" smtClean="0"/>
              <a:t>La </a:t>
            </a:r>
            <a:r>
              <a:rPr lang="it-IT" b="1" dirty="0" err="1" smtClean="0"/>
              <a:t>ratio</a:t>
            </a:r>
            <a:r>
              <a:rPr lang="it-IT" b="1" dirty="0" smtClean="0"/>
              <a:t> …</a:t>
            </a:r>
          </a:p>
          <a:p>
            <a:pPr>
              <a:buFont typeface="Wingdings" pitchFamily="2" charset="2"/>
              <a:buChar char="§"/>
            </a:pPr>
            <a:r>
              <a:rPr lang="it-IT" dirty="0" smtClean="0"/>
              <a:t>Esigenza di politica legislativa</a:t>
            </a:r>
          </a:p>
          <a:p>
            <a:pPr>
              <a:buFont typeface="Wingdings" pitchFamily="2" charset="2"/>
              <a:buChar char="§"/>
            </a:pPr>
            <a:endParaRPr lang="it-IT" dirty="0" smtClean="0"/>
          </a:p>
          <a:p>
            <a:pPr>
              <a:buFont typeface="Wingdings" pitchFamily="2" charset="2"/>
              <a:buChar char="§"/>
            </a:pPr>
            <a:r>
              <a:rPr lang="it-IT" dirty="0" smtClean="0"/>
              <a:t>Preferenza per la nascita, carattere eccezionale IVG, tutela costituzionale concepito, tentativo di recuperare la legalità costituzionale Riconoscimento istanze individuali (diritto all’obiezione di coscienza)</a:t>
            </a:r>
            <a:endParaRPr lang="it-IT"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r>
              <a:rPr lang="it-IT" dirty="0" smtClean="0"/>
              <a:t>Forma e destinatari</a:t>
            </a:r>
          </a:p>
          <a:p>
            <a:pPr>
              <a:buNone/>
            </a:pPr>
            <a:r>
              <a:rPr lang="it-IT" dirty="0" smtClean="0"/>
              <a:t>• </a:t>
            </a:r>
            <a:r>
              <a:rPr lang="it-IT" i="1" dirty="0" smtClean="0"/>
              <a:t>Dichiarazione scritta unilaterale </a:t>
            </a:r>
            <a:r>
              <a:rPr lang="it-IT" i="1" dirty="0" err="1" smtClean="0"/>
              <a:t>recettizia</a:t>
            </a:r>
            <a:r>
              <a:rPr lang="it-IT" i="1" dirty="0" smtClean="0"/>
              <a:t> </a:t>
            </a:r>
            <a:r>
              <a:rPr lang="it-IT" dirty="0" smtClean="0"/>
              <a:t>(non motivata) </a:t>
            </a:r>
            <a:r>
              <a:rPr lang="it-IT" i="1" dirty="0" smtClean="0"/>
              <a:t>rivolta al:</a:t>
            </a:r>
          </a:p>
          <a:p>
            <a:pPr>
              <a:buNone/>
            </a:pPr>
            <a:r>
              <a:rPr lang="it-IT" dirty="0" smtClean="0"/>
              <a:t>1) Medico provinciale (Presidente USL o Dirigente del servizio igiene e profilassi)</a:t>
            </a:r>
          </a:p>
          <a:p>
            <a:pPr>
              <a:buNone/>
            </a:pPr>
            <a:r>
              <a:rPr lang="it-IT" dirty="0" smtClean="0"/>
              <a:t>2) Direttore sanitario </a:t>
            </a:r>
          </a:p>
          <a:p>
            <a:pPr>
              <a:buNone/>
            </a:pPr>
            <a:r>
              <a:rPr lang="it-IT" dirty="0" smtClean="0"/>
              <a:t>• </a:t>
            </a:r>
            <a:r>
              <a:rPr lang="it-IT" i="1" dirty="0" smtClean="0"/>
              <a:t>entro un mese da</a:t>
            </a:r>
          </a:p>
          <a:p>
            <a:pPr>
              <a:buNone/>
            </a:pPr>
            <a:r>
              <a:rPr lang="it-IT" dirty="0" smtClean="0"/>
              <a:t>1) entrata in vigore della Legge</a:t>
            </a:r>
          </a:p>
          <a:p>
            <a:pPr>
              <a:buNone/>
            </a:pPr>
            <a:r>
              <a:rPr lang="it-IT" dirty="0" smtClean="0"/>
              <a:t>2) dal conseguimento dell’abilitazione</a:t>
            </a:r>
          </a:p>
          <a:p>
            <a:pPr>
              <a:buNone/>
            </a:pPr>
            <a:r>
              <a:rPr lang="it-IT" dirty="0" smtClean="0"/>
              <a:t>3) dall’assunzione presso ente autorizzato</a:t>
            </a:r>
          </a:p>
          <a:p>
            <a:pPr>
              <a:buNone/>
            </a:pPr>
            <a:r>
              <a:rPr lang="it-IT" dirty="0" smtClean="0"/>
              <a:t>4) stipulazione di convenzione con enti.</a:t>
            </a:r>
            <a:endParaRPr lang="it-IT"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buNone/>
            </a:pPr>
            <a:r>
              <a:rPr lang="it-IT" dirty="0" smtClean="0"/>
              <a:t>… segue</a:t>
            </a:r>
          </a:p>
          <a:p>
            <a:pPr>
              <a:buNone/>
            </a:pPr>
            <a:endParaRPr lang="it-IT" dirty="0" smtClean="0"/>
          </a:p>
          <a:p>
            <a:r>
              <a:rPr lang="it-IT" dirty="0" smtClean="0"/>
              <a:t>• </a:t>
            </a:r>
            <a:r>
              <a:rPr lang="it-IT" dirty="0" err="1" smtClean="0"/>
              <a:t>Odc</a:t>
            </a:r>
            <a:r>
              <a:rPr lang="it-IT" dirty="0" smtClean="0"/>
              <a:t> fuori dei termini (tardiva): effetti dopo un mese dalla presentazione</a:t>
            </a:r>
          </a:p>
          <a:p>
            <a:endParaRPr lang="it-IT" dirty="0" smtClean="0"/>
          </a:p>
          <a:p>
            <a:r>
              <a:rPr lang="it-IT" dirty="0" smtClean="0"/>
              <a:t>• Revoca: esplicita e per </a:t>
            </a:r>
            <a:r>
              <a:rPr lang="it-IT" i="1" dirty="0" err="1" smtClean="0"/>
              <a:t>facta</a:t>
            </a:r>
            <a:r>
              <a:rPr lang="it-IT" i="1" dirty="0" smtClean="0"/>
              <a:t> </a:t>
            </a:r>
            <a:r>
              <a:rPr lang="it-IT" i="1" dirty="0" err="1" smtClean="0"/>
              <a:t>concludentia</a:t>
            </a:r>
            <a:r>
              <a:rPr lang="it-IT" i="1" dirty="0" smtClean="0"/>
              <a:t> </a:t>
            </a:r>
            <a:r>
              <a:rPr lang="it-IT" dirty="0" smtClean="0"/>
              <a:t>(decadenza)</a:t>
            </a:r>
            <a:endParaRPr lang="it-IT"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a:bodyPr>
          <a:lstStyle/>
          <a:p>
            <a:pPr>
              <a:buNone/>
            </a:pPr>
            <a:r>
              <a:rPr lang="it-IT" dirty="0" smtClean="0"/>
              <a:t>I soggetti legittimati a sollevare </a:t>
            </a:r>
            <a:r>
              <a:rPr lang="it-IT" dirty="0" err="1" smtClean="0"/>
              <a:t>odc</a:t>
            </a:r>
            <a:r>
              <a:rPr lang="it-IT" dirty="0" smtClean="0"/>
              <a:t> ex art. 9</a:t>
            </a:r>
          </a:p>
          <a:p>
            <a:endParaRPr lang="it-IT" dirty="0" smtClean="0"/>
          </a:p>
          <a:p>
            <a:r>
              <a:rPr lang="it-IT" dirty="0" smtClean="0"/>
              <a:t>• </a:t>
            </a:r>
            <a:r>
              <a:rPr lang="it-IT" i="1" dirty="0" smtClean="0"/>
              <a:t>Personale sanitario ed esercente le attività ausiliarie ( R.D. 27. 7. 1934 n. 1265)</a:t>
            </a:r>
          </a:p>
          <a:p>
            <a:r>
              <a:rPr lang="it-IT" dirty="0" smtClean="0"/>
              <a:t>• Personale Sanitario: medici (specialisti e non, dipendenti e non)</a:t>
            </a:r>
          </a:p>
          <a:p>
            <a:r>
              <a:rPr lang="it-IT" dirty="0" smtClean="0"/>
              <a:t>• Esercente att. ausiliarie: a)esercenti professioni sanitarie </a:t>
            </a:r>
            <a:r>
              <a:rPr lang="it-IT" dirty="0" err="1" smtClean="0"/>
              <a:t>aus.b</a:t>
            </a:r>
            <a:r>
              <a:rPr lang="it-IT" dirty="0" smtClean="0"/>
              <a:t>) </a:t>
            </a:r>
            <a:r>
              <a:rPr lang="it-IT" dirty="0" err="1" smtClean="0"/>
              <a:t>eserc</a:t>
            </a:r>
            <a:r>
              <a:rPr lang="it-IT" dirty="0" smtClean="0"/>
              <a:t>. arti </a:t>
            </a:r>
            <a:r>
              <a:rPr lang="it-IT" dirty="0" err="1" smtClean="0"/>
              <a:t>aus</a:t>
            </a:r>
            <a:r>
              <a:rPr lang="it-IT" dirty="0" smtClean="0"/>
              <a:t>. alle professioni sanitarie c) tutti coloro che possono essere in qualche modo coinvolti in una procedura o in un intervento.</a:t>
            </a:r>
            <a:endParaRPr lang="it-IT"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buNone/>
            </a:pPr>
            <a:r>
              <a:rPr lang="it-IT" dirty="0" smtClean="0"/>
              <a:t>...segue: legittimità controversa</a:t>
            </a:r>
          </a:p>
          <a:p>
            <a:pPr>
              <a:buNone/>
            </a:pPr>
            <a:endParaRPr lang="it-IT" dirty="0" smtClean="0"/>
          </a:p>
          <a:p>
            <a:r>
              <a:rPr lang="it-IT" dirty="0" smtClean="0"/>
              <a:t>• Personale </a:t>
            </a:r>
            <a:r>
              <a:rPr lang="it-IT" dirty="0" err="1" smtClean="0"/>
              <a:t>igienico-organizzativo</a:t>
            </a:r>
            <a:r>
              <a:rPr lang="it-IT" dirty="0" smtClean="0"/>
              <a:t> (primario del servizio </a:t>
            </a:r>
            <a:r>
              <a:rPr lang="it-IT" dirty="0" err="1" smtClean="0"/>
              <a:t>Ostetrico-ginecologico</a:t>
            </a:r>
            <a:r>
              <a:rPr lang="it-IT" dirty="0" smtClean="0"/>
              <a:t>, direttore e vice direttore Sanitario)</a:t>
            </a:r>
          </a:p>
          <a:p>
            <a:endParaRPr lang="it-IT" dirty="0" smtClean="0"/>
          </a:p>
          <a:p>
            <a:r>
              <a:rPr lang="it-IT" dirty="0" smtClean="0"/>
              <a:t>• personale amministrativo (organi di gestione)</a:t>
            </a:r>
            <a:endParaRPr lang="it-IT"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buNone/>
            </a:pPr>
            <a:r>
              <a:rPr lang="it-IT" dirty="0" smtClean="0"/>
              <a:t>Oggetto dell’</a:t>
            </a:r>
            <a:r>
              <a:rPr lang="it-IT" dirty="0" err="1" smtClean="0"/>
              <a:t>odc</a:t>
            </a:r>
            <a:r>
              <a:rPr lang="it-IT" dirty="0" smtClean="0"/>
              <a:t> ex art. 9</a:t>
            </a:r>
          </a:p>
          <a:p>
            <a:endParaRPr lang="it-IT" dirty="0" smtClean="0"/>
          </a:p>
          <a:p>
            <a:r>
              <a:rPr lang="it-IT" dirty="0" smtClean="0"/>
              <a:t>• Procedure e interventi ex artt. 5 e 7</a:t>
            </a:r>
          </a:p>
          <a:p>
            <a:r>
              <a:rPr lang="it-IT" dirty="0" smtClean="0"/>
              <a:t>• attività specificatamente e necessariamente dirette a determinare l’IVG</a:t>
            </a:r>
          </a:p>
          <a:p>
            <a:endParaRPr lang="it-IT" dirty="0" smtClean="0"/>
          </a:p>
          <a:p>
            <a:pPr>
              <a:buNone/>
            </a:pPr>
            <a:r>
              <a:rPr lang="it-IT" dirty="0" smtClean="0"/>
              <a:t>Non esonero:</a:t>
            </a:r>
          </a:p>
          <a:p>
            <a:r>
              <a:rPr lang="it-IT" dirty="0" smtClean="0"/>
              <a:t>• assistenza antecedente e conseguente all’IVG</a:t>
            </a:r>
          </a:p>
          <a:p>
            <a:r>
              <a:rPr lang="it-IT" dirty="0" smtClean="0"/>
              <a:t>• salvare la vita della donna in imminente pericolo</a:t>
            </a:r>
            <a:endParaRPr lang="it-IT"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buNone/>
            </a:pPr>
            <a:r>
              <a:rPr lang="it-IT" dirty="0" smtClean="0"/>
              <a:t>Le procedure</a:t>
            </a:r>
          </a:p>
          <a:p>
            <a:pPr>
              <a:buNone/>
            </a:pPr>
            <a:endParaRPr lang="it-IT" dirty="0" smtClean="0"/>
          </a:p>
          <a:p>
            <a:r>
              <a:rPr lang="it-IT" dirty="0" smtClean="0"/>
              <a:t>• Medico: a) del consultorio b) della struttura socio-san. 3) di fiducia</a:t>
            </a:r>
          </a:p>
          <a:p>
            <a:r>
              <a:rPr lang="it-IT" dirty="0" smtClean="0"/>
              <a:t>• Il colloquio</a:t>
            </a:r>
          </a:p>
          <a:p>
            <a:r>
              <a:rPr lang="it-IT" dirty="0" smtClean="0"/>
              <a:t>• Il rilascio del documento</a:t>
            </a:r>
          </a:p>
          <a:p>
            <a:r>
              <a:rPr lang="it-IT" dirty="0" smtClean="0"/>
              <a:t>• L’attesa di sette giorni</a:t>
            </a:r>
          </a:p>
          <a:p>
            <a:r>
              <a:rPr lang="it-IT" dirty="0" smtClean="0"/>
              <a:t>• Il certificato attestante l’urgenza</a:t>
            </a:r>
            <a:endParaRPr lang="it-IT"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buNone/>
            </a:pPr>
            <a:r>
              <a:rPr lang="it-IT" dirty="0" err="1" smtClean="0"/>
              <a:t>…segue</a:t>
            </a:r>
            <a:endParaRPr lang="it-IT" dirty="0" smtClean="0"/>
          </a:p>
          <a:p>
            <a:pPr>
              <a:buNone/>
            </a:pPr>
            <a:endParaRPr lang="it-IT" dirty="0" smtClean="0"/>
          </a:p>
          <a:p>
            <a:r>
              <a:rPr lang="it-IT" dirty="0" smtClean="0"/>
              <a:t>• Il collegamento tra il colloquio e il rilascio del documento</a:t>
            </a:r>
          </a:p>
          <a:p>
            <a:endParaRPr lang="it-IT" dirty="0" smtClean="0"/>
          </a:p>
          <a:p>
            <a:r>
              <a:rPr lang="it-IT" dirty="0" smtClean="0"/>
              <a:t>• il collegamento tra la fase documentale- </a:t>
            </a:r>
            <a:r>
              <a:rPr lang="it-IT" dirty="0" err="1" smtClean="0"/>
              <a:t>certificativa</a:t>
            </a:r>
            <a:r>
              <a:rPr lang="it-IT" dirty="0" smtClean="0"/>
              <a:t> e la fase esecutiva</a:t>
            </a:r>
            <a:endParaRPr lang="it-IT"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buNone/>
            </a:pPr>
            <a:r>
              <a:rPr lang="it-IT" dirty="0" smtClean="0"/>
              <a:t>Aspetti controversi circa l’oggetto</a:t>
            </a:r>
          </a:p>
          <a:p>
            <a:pPr>
              <a:buNone/>
            </a:pPr>
            <a:endParaRPr lang="it-IT" dirty="0" smtClean="0"/>
          </a:p>
          <a:p>
            <a:r>
              <a:rPr lang="it-IT" dirty="0" smtClean="0"/>
              <a:t>• Problema del raccordo tra 1° comma e 3° comma art. 9</a:t>
            </a:r>
          </a:p>
          <a:p>
            <a:r>
              <a:rPr lang="it-IT" dirty="0" smtClean="0"/>
              <a:t>• procedure e interventi - procedure e attività specificatamente e necessariamente dirette a determinare - assistenza antecedente e conseguente.</a:t>
            </a:r>
          </a:p>
          <a:p>
            <a:r>
              <a:rPr lang="it-IT" dirty="0" smtClean="0"/>
              <a:t>• Interpretazione restrittiva e estensiva</a:t>
            </a:r>
            <a:endParaRPr lang="it-IT"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buNone/>
            </a:pPr>
            <a:r>
              <a:rPr lang="it-IT" dirty="0" smtClean="0"/>
              <a:t>Le attività specificatamente e necessariamente dirette e l’assistenza antecedente</a:t>
            </a:r>
          </a:p>
          <a:p>
            <a:pPr>
              <a:buNone/>
            </a:pPr>
            <a:endParaRPr lang="it-IT" dirty="0" smtClean="0"/>
          </a:p>
          <a:p>
            <a:r>
              <a:rPr lang="it-IT" dirty="0" smtClean="0"/>
              <a:t>• Interpretazione restrittiva: aspetto oggettivo</a:t>
            </a:r>
          </a:p>
          <a:p>
            <a:r>
              <a:rPr lang="it-IT" dirty="0" smtClean="0"/>
              <a:t>• Interpretazione estensiva: destinazione concreta, nesso causale, aspetto soggettivo, aspetto oggettivo</a:t>
            </a:r>
          </a:p>
          <a:p>
            <a:r>
              <a:rPr lang="it-IT" dirty="0" smtClean="0"/>
              <a:t>• Differenza tra il concetto di </a:t>
            </a:r>
            <a:r>
              <a:rPr lang="it-IT" i="1" dirty="0" smtClean="0"/>
              <a:t>attività dirette e </a:t>
            </a:r>
            <a:r>
              <a:rPr lang="it-IT" dirty="0" smtClean="0"/>
              <a:t>quello di </a:t>
            </a:r>
            <a:r>
              <a:rPr lang="it-IT" i="1" dirty="0" smtClean="0"/>
              <a:t>assistenza antecedente</a:t>
            </a:r>
            <a:endParaRPr lang="it-IT"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buNone/>
            </a:pPr>
            <a:r>
              <a:rPr lang="it-IT" dirty="0" smtClean="0"/>
              <a:t>L’assistenza conseguente</a:t>
            </a:r>
          </a:p>
          <a:p>
            <a:pPr>
              <a:buNone/>
            </a:pPr>
            <a:endParaRPr lang="it-IT" dirty="0" smtClean="0"/>
          </a:p>
          <a:p>
            <a:r>
              <a:rPr lang="it-IT" dirty="0" smtClean="0"/>
              <a:t>• E’ coperta dall’obiezione se è prevista preventivamente al fine di realizzare l’IVG  secondo l’ordinario protocollo</a:t>
            </a:r>
          </a:p>
          <a:p>
            <a:endParaRPr lang="it-IT" dirty="0" smtClean="0"/>
          </a:p>
          <a:p>
            <a:r>
              <a:rPr lang="it-IT" i="1" dirty="0" err="1" smtClean="0"/>
              <a:t>Conditio</a:t>
            </a:r>
            <a:r>
              <a:rPr lang="it-IT" i="1" dirty="0" smtClean="0"/>
              <a:t> </a:t>
            </a:r>
            <a:r>
              <a:rPr lang="it-IT" i="1" dirty="0" err="1" smtClean="0"/>
              <a:t>sine</a:t>
            </a:r>
            <a:r>
              <a:rPr lang="it-IT" i="1" dirty="0" smtClean="0"/>
              <a:t> qua non</a:t>
            </a:r>
            <a:r>
              <a:rPr lang="it-IT" dirty="0" smtClean="0"/>
              <a:t>: </a:t>
            </a:r>
            <a:r>
              <a:rPr lang="it-IT" dirty="0" err="1" smtClean="0"/>
              <a:t>non</a:t>
            </a:r>
            <a:r>
              <a:rPr lang="it-IT" dirty="0" smtClean="0"/>
              <a:t> si inizia un’attività di IVG se non si prevede anche tutta la fase  conclusiva e le eventuali implicazioni</a:t>
            </a:r>
            <a:endParaRPr lang="it-IT"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
            </a:r>
            <a:br>
              <a:rPr lang="it-IT" dirty="0" smtClean="0"/>
            </a:br>
            <a:r>
              <a:rPr lang="it-IT" dirty="0" smtClean="0"/>
              <a:t/>
            </a:r>
            <a:br>
              <a:rPr lang="it-IT" dirty="0" smtClean="0"/>
            </a:br>
            <a:r>
              <a:rPr lang="it-IT" dirty="0" smtClean="0"/>
              <a:t>ORIENTAMENTI CULTURALI</a:t>
            </a:r>
            <a:br>
              <a:rPr lang="it-IT" dirty="0" smtClean="0"/>
            </a:br>
            <a:endParaRPr lang="it-IT" dirty="0"/>
          </a:p>
        </p:txBody>
      </p:sp>
      <p:sp>
        <p:nvSpPr>
          <p:cNvPr id="3" name="Segnaposto contenuto 2"/>
          <p:cNvSpPr>
            <a:spLocks noGrp="1"/>
          </p:cNvSpPr>
          <p:nvPr>
            <p:ph sz="quarter" idx="1"/>
          </p:nvPr>
        </p:nvSpPr>
        <p:spPr/>
        <p:txBody>
          <a:bodyPr>
            <a:normAutofit/>
          </a:bodyPr>
          <a:lstStyle/>
          <a:p>
            <a:r>
              <a:rPr lang="it-IT" dirty="0" smtClean="0"/>
              <a:t>Autodeterminazione: aborto come diritto, cancellazione del concepito</a:t>
            </a:r>
          </a:p>
          <a:p>
            <a:pPr>
              <a:buNone/>
            </a:pPr>
            <a:endParaRPr lang="it-IT" dirty="0" smtClean="0"/>
          </a:p>
          <a:p>
            <a:r>
              <a:rPr lang="it-IT" dirty="0" smtClean="0"/>
              <a:t>Salute: aborto servizio sanitario pubblico, agnosticismo sul concepito</a:t>
            </a:r>
          </a:p>
          <a:p>
            <a:endParaRPr lang="it-IT" dirty="0" smtClean="0"/>
          </a:p>
          <a:p>
            <a:r>
              <a:rPr lang="it-IT" dirty="0" smtClean="0"/>
              <a:t>Socializzazione: aborto dramma da evitare, vita valore in senso “statistico”</a:t>
            </a:r>
          </a:p>
          <a:p>
            <a:pPr>
              <a:buFont typeface="Wingdings" pitchFamily="2" charset="2"/>
              <a:buChar char="§"/>
            </a:pPr>
            <a:endParaRPr lang="it-IT"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normAutofit lnSpcReduction="10000"/>
          </a:bodyPr>
          <a:lstStyle/>
          <a:p>
            <a:r>
              <a:rPr lang="it-IT" dirty="0" smtClean="0"/>
              <a:t>Diffusione “aborto medico” e “farmacologico”:</a:t>
            </a:r>
          </a:p>
          <a:p>
            <a:endParaRPr lang="it-IT" dirty="0" smtClean="0"/>
          </a:p>
          <a:p>
            <a:pPr>
              <a:buNone/>
            </a:pPr>
            <a:r>
              <a:rPr lang="it-IT" dirty="0" smtClean="0"/>
              <a:t>«E’ motivo di preoccupazione il diffondersi probabile di metodiche impropriamente chiamate contraccettive che in realtà impediscono la fecondazione dell’ovulo e che perciò non vanno catalogate nel campo della contraccezione … Queste metodiche … sfuggono perciò ad ogni controllo, anche se violano la L. 194 il cui art. 1 non distingue tra tutela della vita prima e dopo  l’impianto e possono aumentare in modo non   verificabile l’</a:t>
            </a:r>
            <a:r>
              <a:rPr lang="it-IT" dirty="0" err="1" smtClean="0"/>
              <a:t>abortività</a:t>
            </a:r>
            <a:r>
              <a:rPr lang="it-IT" dirty="0" smtClean="0"/>
              <a:t> clandestina »</a:t>
            </a:r>
          </a:p>
          <a:p>
            <a:pPr algn="r">
              <a:buNone/>
            </a:pPr>
            <a:r>
              <a:rPr lang="it-IT" sz="1800" i="1" dirty="0" smtClean="0"/>
              <a:t>(Ministro della Sanità, 1994)</a:t>
            </a:r>
            <a:endParaRPr lang="it-IT" sz="1800" i="1"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sp>
        <p:nvSpPr>
          <p:cNvPr id="3" name="Segnaposto contenuto 2"/>
          <p:cNvSpPr>
            <a:spLocks noGrp="1"/>
          </p:cNvSpPr>
          <p:nvPr>
            <p:ph sz="quarter" idx="1"/>
          </p:nvPr>
        </p:nvSpPr>
        <p:spPr/>
        <p:txBody>
          <a:bodyPr/>
          <a:lstStyle/>
          <a:p>
            <a:pPr>
              <a:buNone/>
            </a:pPr>
            <a:r>
              <a:rPr lang="it-IT" dirty="0" smtClean="0"/>
              <a:t>«La relegazione di una donna nella solitudine (materiale o morale) dinanzi all’impegno della maternità è violazione radicale della dignità umana della donna e del figlio e nel contempo rappresenta il fallimento dei vincoli solidaristici fondamentali della convivenza civile»</a:t>
            </a:r>
          </a:p>
          <a:p>
            <a:pPr algn="r">
              <a:buNone/>
            </a:pPr>
            <a:r>
              <a:rPr lang="it-IT" sz="1800" i="1" dirty="0" smtClean="0"/>
              <a:t>(CNB, 2006)</a:t>
            </a:r>
            <a:endParaRPr lang="it-IT" sz="1800" i="1"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
          </p:nvPr>
        </p:nvSpPr>
        <p:spPr>
          <a:xfrm>
            <a:off x="457200" y="548680"/>
            <a:ext cx="7467600" cy="5925272"/>
          </a:xfrm>
        </p:spPr>
        <p:txBody>
          <a:bodyPr>
            <a:normAutofit lnSpcReduction="10000"/>
          </a:bodyPr>
          <a:lstStyle/>
          <a:p>
            <a:pPr>
              <a:buNone/>
            </a:pPr>
            <a:r>
              <a:rPr lang="it-IT" b="1" dirty="0" smtClean="0"/>
              <a:t>“Alcuni esempi di “equivocità” della legge 194 che hanno consentito (previsto e accettato) il modo con cui fino ad oggi la legge è stata applicata”.</a:t>
            </a:r>
          </a:p>
          <a:p>
            <a:pPr>
              <a:buNone/>
            </a:pPr>
            <a:endParaRPr lang="it-IT" b="1" dirty="0" smtClean="0"/>
          </a:p>
          <a:p>
            <a:r>
              <a:rPr lang="it-IT" dirty="0" smtClean="0"/>
              <a:t>Art. 1 “Lo Stato […] tutela la vita umana fin dal suo inizio”</a:t>
            </a:r>
          </a:p>
          <a:p>
            <a:r>
              <a:rPr lang="it-IT" dirty="0" smtClean="0"/>
              <a:t>Art. 2 in collegamento con art. 5/3 e 4: ambiguità funzioni </a:t>
            </a:r>
            <a:r>
              <a:rPr lang="it-IT" dirty="0" err="1" smtClean="0"/>
              <a:t>consultoriali</a:t>
            </a:r>
            <a:r>
              <a:rPr lang="it-IT" dirty="0" smtClean="0"/>
              <a:t>, passaggio da consultorio può essere evitato, questione ODC, non controllo su attività prevenzione post-concepimento, personale non “selezionato” in ordine alla difesa della vita</a:t>
            </a:r>
          </a:p>
          <a:p>
            <a:r>
              <a:rPr lang="it-IT" dirty="0" smtClean="0"/>
              <a:t> Art. 4 e 5: cause amplissime valutate dalla</a:t>
            </a:r>
          </a:p>
          <a:p>
            <a:r>
              <a:rPr lang="it-IT" dirty="0" smtClean="0"/>
              <a:t>donna</a:t>
            </a:r>
            <a:endParaRPr lang="it-IT"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oggia">
  <a:themeElements>
    <a:clrScheme name="Loggia">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Loggia">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Loggi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201</TotalTime>
  <Words>2442</Words>
  <Application>Microsoft Office PowerPoint</Application>
  <PresentationFormat>Presentazione su schermo (4:3)</PresentationFormat>
  <Paragraphs>218</Paragraphs>
  <Slides>42</Slides>
  <Notes>1</Notes>
  <HiddenSlides>0</HiddenSlides>
  <MMClips>0</MMClips>
  <ScaleCrop>false</ScaleCrop>
  <HeadingPairs>
    <vt:vector size="4" baseType="variant">
      <vt:variant>
        <vt:lpstr>Tema</vt:lpstr>
      </vt:variant>
      <vt:variant>
        <vt:i4>1</vt:i4>
      </vt:variant>
      <vt:variant>
        <vt:lpstr>Titoli diapositive</vt:lpstr>
      </vt:variant>
      <vt:variant>
        <vt:i4>42</vt:i4>
      </vt:variant>
    </vt:vector>
  </HeadingPairs>
  <TitlesOfParts>
    <vt:vector size="43" baseType="lpstr">
      <vt:lpstr>Loggia</vt:lpstr>
      <vt:lpstr>L. 22 maggio 1978, n. 194 Norme per la tutela sociale della maternità e  sull'interruzione volontaria della gravidanza</vt:lpstr>
      <vt:lpstr>LA TUTELA DELLA VITA UMANA PRENATALE PRIMA DELLA LEGGE 194/ 1978</vt:lpstr>
      <vt:lpstr>Diapositiva 3</vt:lpstr>
      <vt:lpstr>Diapositiva 4</vt:lpstr>
      <vt:lpstr>Qualche tappa storica</vt:lpstr>
      <vt:lpstr>Roe vs Wade, 1973</vt:lpstr>
      <vt:lpstr>Il diritto alla privacy</vt:lpstr>
      <vt:lpstr>Diapositiva 8</vt:lpstr>
      <vt:lpstr>Diapositiva 9</vt:lpstr>
      <vt:lpstr>Diapositiva 10</vt:lpstr>
      <vt:lpstr>Lo Stato del South Dakota contro la Roe vs Wade</vt:lpstr>
      <vt:lpstr>Diapositiva 12</vt:lpstr>
      <vt:lpstr>Diapositiva 13</vt:lpstr>
      <vt:lpstr>IL CONTENUTO A) Disciplina tripartita dell’IVG: A1) entro i primi 90 gg</vt:lpstr>
      <vt:lpstr>segue</vt:lpstr>
      <vt:lpstr>Diapositiva 16</vt:lpstr>
      <vt:lpstr>Diapositiva 17</vt:lpstr>
      <vt:lpstr>segue</vt:lpstr>
      <vt:lpstr>Diapositiva 19</vt:lpstr>
      <vt:lpstr>Diapositiva 20</vt:lpstr>
      <vt:lpstr>A2) IVG dopo i primi novanta gg.</vt:lpstr>
      <vt:lpstr>A3) IVG quando sussiste la possibilità di vita autonoma del feto</vt:lpstr>
      <vt:lpstr>B) TENUE “PREFERENZA PER LA NASCITA</vt:lpstr>
      <vt:lpstr>Gli articoli della legge</vt:lpstr>
      <vt:lpstr>Diapositiva 25</vt:lpstr>
      <vt:lpstr>Diapositiva 26</vt:lpstr>
      <vt:lpstr>Diapositiva 27</vt:lpstr>
      <vt:lpstr>Diapositiva 28</vt:lpstr>
      <vt:lpstr>Diapositiva 29</vt:lpstr>
      <vt:lpstr>Diapositiva 30</vt:lpstr>
      <vt:lpstr>Diapositiva 31</vt:lpstr>
      <vt:lpstr>Diapositiva 32</vt:lpstr>
      <vt:lpstr>Diapositiva 33</vt:lpstr>
      <vt:lpstr>Diapositiva 34</vt:lpstr>
      <vt:lpstr>Diapositiva 35</vt:lpstr>
      <vt:lpstr>Diapositiva 36</vt:lpstr>
      <vt:lpstr>Diapositiva 37</vt:lpstr>
      <vt:lpstr>Diapositiva 38</vt:lpstr>
      <vt:lpstr>  ORIENTAMENTI CULTURALI </vt:lpstr>
      <vt:lpstr>Diapositiva 40</vt:lpstr>
      <vt:lpstr>Diapositiva 41</vt:lpstr>
      <vt:lpstr>Diapositiva 42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 22 maggio 1978, n. 194 Norme per la tutela sociale della maternità e sull'interruzione volontaria della gravidanza</dc:title>
  <dc:creator>standard</dc:creator>
  <cp:lastModifiedBy>standard</cp:lastModifiedBy>
  <cp:revision>25</cp:revision>
  <dcterms:created xsi:type="dcterms:W3CDTF">2010-11-04T11:16:14Z</dcterms:created>
  <dcterms:modified xsi:type="dcterms:W3CDTF">2010-11-10T14:58:15Z</dcterms:modified>
</cp:coreProperties>
</file>