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85" r:id="rId7"/>
    <p:sldId id="261" r:id="rId8"/>
    <p:sldId id="262" r:id="rId9"/>
    <p:sldId id="286" r:id="rId10"/>
    <p:sldId id="289" r:id="rId11"/>
    <p:sldId id="287" r:id="rId12"/>
    <p:sldId id="263" r:id="rId13"/>
    <p:sldId id="264" r:id="rId14"/>
    <p:sldId id="288" r:id="rId15"/>
    <p:sldId id="265" r:id="rId16"/>
    <p:sldId id="266" r:id="rId17"/>
    <p:sldId id="267" r:id="rId18"/>
    <p:sldId id="290" r:id="rId19"/>
    <p:sldId id="291" r:id="rId20"/>
    <p:sldId id="268" r:id="rId21"/>
    <p:sldId id="292" r:id="rId22"/>
    <p:sldId id="269" r:id="rId23"/>
    <p:sldId id="272" r:id="rId24"/>
    <p:sldId id="273" r:id="rId25"/>
    <p:sldId id="270" r:id="rId26"/>
    <p:sldId id="271" r:id="rId27"/>
    <p:sldId id="274" r:id="rId28"/>
    <p:sldId id="293" r:id="rId29"/>
    <p:sldId id="294" r:id="rId30"/>
    <p:sldId id="277" r:id="rId31"/>
    <p:sldId id="278" r:id="rId32"/>
    <p:sldId id="279" r:id="rId33"/>
    <p:sldId id="280" r:id="rId34"/>
    <p:sldId id="281" r:id="rId35"/>
    <p:sldId id="282" r:id="rId36"/>
    <p:sldId id="300" r:id="rId37"/>
    <p:sldId id="284" r:id="rId38"/>
    <p:sldId id="295" r:id="rId39"/>
    <p:sldId id="296" r:id="rId40"/>
    <p:sldId id="297" r:id="rId41"/>
    <p:sldId id="298" r:id="rId42"/>
    <p:sldId id="299" r:id="rId43"/>
    <p:sldId id="301" r:id="rId44"/>
    <p:sldId id="283" r:id="rId45"/>
    <p:sldId id="275" r:id="rId4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1"/>
      </p:bgRef>
    </p:bg>
    <p:spTree>
      <p:nvGrpSpPr>
        <p:cNvPr id="1" name=""/>
        <p:cNvGrpSpPr/>
        <p:nvPr/>
      </p:nvGrpSpPr>
      <p:grpSpPr>
        <a:xfrm>
          <a:off x="0" y="0"/>
          <a:ext cx="0" cy="0"/>
          <a:chOff x="0" y="0"/>
          <a:chExt cx="0" cy="0"/>
        </a:xfrm>
      </p:grpSpPr>
      <p:sp>
        <p:nvSpPr>
          <p:cNvPr id="8" name="Titolo 7"/>
          <p:cNvSpPr>
            <a:spLocks noGrp="1"/>
          </p:cNvSpPr>
          <p:nvPr>
            <p:ph type="ctrTitle"/>
          </p:nvPr>
        </p:nvSpPr>
        <p:spPr>
          <a:xfrm>
            <a:off x="2286000" y="3124200"/>
            <a:ext cx="6172200" cy="1894362"/>
          </a:xfrm>
        </p:spPr>
        <p:txBody>
          <a:bodyPr/>
          <a:lstStyle>
            <a:lvl1pPr>
              <a:defRPr b="1"/>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bwMode="auto">
          <a:xfrm rot="5400000">
            <a:off x="7764621" y="1174097"/>
            <a:ext cx="2286000" cy="381000"/>
          </a:xfrm>
        </p:spPr>
        <p:txBody>
          <a:bodyPr/>
          <a:lstStyle/>
          <a:p>
            <a:fld id="{4B6055F8-1D02-4417-9241-55C834FD9970}" type="datetimeFigureOut">
              <a:rPr lang="it-IT" smtClean="0"/>
              <a:pPr/>
              <a:t>20/10/2010</a:t>
            </a:fld>
            <a:endParaRPr lang="it-IT"/>
          </a:p>
        </p:txBody>
      </p:sp>
      <p:sp>
        <p:nvSpPr>
          <p:cNvPr id="17" name="Segnaposto piè di pagina 16"/>
          <p:cNvSpPr>
            <a:spLocks noGrp="1"/>
          </p:cNvSpPr>
          <p:nvPr>
            <p:ph type="ftr" sz="quarter" idx="11"/>
          </p:nvPr>
        </p:nvSpPr>
        <p:spPr bwMode="auto">
          <a:xfrm rot="5400000">
            <a:off x="7077269" y="4181669"/>
            <a:ext cx="3657600" cy="384048"/>
          </a:xfrm>
        </p:spPr>
        <p:txBody>
          <a:bodyPr/>
          <a:lstStyle/>
          <a:p>
            <a:endParaRPr lang="it-IT"/>
          </a:p>
        </p:txBody>
      </p:sp>
      <p:sp>
        <p:nvSpPr>
          <p:cNvPr id="10" name="Rettangolo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ttangolo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ttangolo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ttore 1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ttore 1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ttore 1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ttangolo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egnaposto numero diapositiva 28"/>
          <p:cNvSpPr>
            <a:spLocks noGrp="1"/>
          </p:cNvSpPr>
          <p:nvPr>
            <p:ph type="sldNum" sz="quarter" idx="12"/>
          </p:nvPr>
        </p:nvSpPr>
        <p:spPr bwMode="auto">
          <a:xfrm>
            <a:off x="1325544" y="4928702"/>
            <a:ext cx="609600" cy="517524"/>
          </a:xfrm>
        </p:spPr>
        <p:txBody>
          <a:bodyPr/>
          <a:lstStyle/>
          <a:p>
            <a:fld id="{B007B441-5312-499D-93C3-6E37886527FA}"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8" name="Segnaposto contenuto 7"/>
          <p:cNvSpPr>
            <a:spLocks noGrp="1"/>
          </p:cNvSpPr>
          <p:nvPr>
            <p:ph sz="quarter" idx="1"/>
          </p:nvPr>
        </p:nvSpPr>
        <p:spPr>
          <a:xfrm>
            <a:off x="457200" y="1600200"/>
            <a:ext cx="7467600" cy="487375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4"/>
          </p:nvPr>
        </p:nvSpPr>
        <p:spPr/>
        <p:txBody>
          <a:bodyPr rtlCol="0"/>
          <a:lstStyle/>
          <a:p>
            <a:fld id="{4B6055F8-1D02-4417-9241-55C834FD9970}" type="datetimeFigureOut">
              <a:rPr lang="it-IT" smtClean="0"/>
              <a:pPr/>
              <a:t>20/10/2010</a:t>
            </a:fld>
            <a:endParaRPr lang="it-IT"/>
          </a:p>
        </p:txBody>
      </p:sp>
      <p:sp>
        <p:nvSpPr>
          <p:cNvPr id="9" name="Segnaposto numero diapositiva 8"/>
          <p:cNvSpPr>
            <a:spLocks noGrp="1"/>
          </p:cNvSpPr>
          <p:nvPr>
            <p:ph type="sldNum" sz="quarter" idx="15"/>
          </p:nvPr>
        </p:nvSpPr>
        <p:spPr/>
        <p:txBody>
          <a:bodyPr rtlCol="0"/>
          <a:lstStyle/>
          <a:p>
            <a:fld id="{B007B441-5312-499D-93C3-6E37886527FA}" type="slidenum">
              <a:rPr lang="it-IT" smtClean="0"/>
              <a:pPr/>
              <a:t>‹N›</a:t>
            </a:fld>
            <a:endParaRPr lang="it-IT"/>
          </a:p>
        </p:txBody>
      </p:sp>
      <p:sp>
        <p:nvSpPr>
          <p:cNvPr id="10" name="Segnaposto piè di pagina 9"/>
          <p:cNvSpPr>
            <a:spLocks noGrp="1"/>
          </p:cNvSpPr>
          <p:nvPr>
            <p:ph type="ftr" sz="quarter" idx="16"/>
          </p:nvPr>
        </p:nvSpPr>
        <p:spPr/>
        <p:txBody>
          <a:bodyPr rtlCol="0"/>
          <a:lstStyle/>
          <a:p>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286000" y="2895600"/>
            <a:ext cx="6172200" cy="2053590"/>
          </a:xfrm>
        </p:spPr>
        <p:txBody>
          <a:bodyPr/>
          <a:lstStyle>
            <a:lvl1pPr algn="l">
              <a:buNone/>
              <a:defRPr sz="3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bwMode="auto">
          <a:xfrm rot="5400000">
            <a:off x="7763256" y="1170432"/>
            <a:ext cx="2286000" cy="381000"/>
          </a:xfrm>
        </p:spPr>
        <p:txBody>
          <a:bodyPr/>
          <a:lstStyle/>
          <a:p>
            <a:fld id="{4B6055F8-1D02-4417-9241-55C834FD9970}" type="datetimeFigureOut">
              <a:rPr lang="it-IT" smtClean="0"/>
              <a:pPr/>
              <a:t>20/10/2010</a:t>
            </a:fld>
            <a:endParaRPr lang="it-IT"/>
          </a:p>
        </p:txBody>
      </p:sp>
      <p:sp>
        <p:nvSpPr>
          <p:cNvPr id="5" name="Segnaposto piè di pagina 4"/>
          <p:cNvSpPr>
            <a:spLocks noGrp="1"/>
          </p:cNvSpPr>
          <p:nvPr>
            <p:ph type="ftr" sz="quarter" idx="11"/>
          </p:nvPr>
        </p:nvSpPr>
        <p:spPr bwMode="auto">
          <a:xfrm rot="5400000">
            <a:off x="7077456" y="4178808"/>
            <a:ext cx="3657600" cy="384048"/>
          </a:xfrm>
        </p:spPr>
        <p:txBody>
          <a:bodyPr/>
          <a:lstStyle/>
          <a:p>
            <a:endParaRPr lang="it-IT"/>
          </a:p>
        </p:txBody>
      </p:sp>
      <p:sp>
        <p:nvSpPr>
          <p:cNvPr id="9" name="Rettangolo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ttore 1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ttore 1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ttangolo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ttore 1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egnaposto numero diapositiva 5"/>
          <p:cNvSpPr>
            <a:spLocks noGrp="1"/>
          </p:cNvSpPr>
          <p:nvPr>
            <p:ph type="sldNum" sz="quarter" idx="12"/>
          </p:nvPr>
        </p:nvSpPr>
        <p:spPr bwMode="auto">
          <a:xfrm>
            <a:off x="1340616" y="4928702"/>
            <a:ext cx="609600" cy="517524"/>
          </a:xfrm>
        </p:spPr>
        <p:txBody>
          <a:bodyPr/>
          <a:lstStyle/>
          <a:p>
            <a:fld id="{B007B441-5312-499D-93C3-6E37886527FA}"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p:txBody>
          <a:bodyPr/>
          <a:lstStyle/>
          <a:p>
            <a:fld id="{4B6055F8-1D02-4417-9241-55C834FD9970}" type="datetimeFigureOut">
              <a:rPr lang="it-IT" smtClean="0"/>
              <a:pPr/>
              <a:t>20/10/2010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
        <p:nvSpPr>
          <p:cNvPr id="9" name="Segnaposto contenuto 8"/>
          <p:cNvSpPr>
            <a:spLocks noGrp="1"/>
          </p:cNvSpPr>
          <p:nvPr>
            <p:ph sz="quarter" idx="1"/>
          </p:nvPr>
        </p:nvSpPr>
        <p:spPr>
          <a:xfrm>
            <a:off x="457200" y="1600200"/>
            <a:ext cx="3657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1" name="Segnaposto contenuto 10"/>
          <p:cNvSpPr>
            <a:spLocks noGrp="1"/>
          </p:cNvSpPr>
          <p:nvPr>
            <p:ph sz="quarter" idx="2"/>
          </p:nvPr>
        </p:nvSpPr>
        <p:spPr>
          <a:xfrm>
            <a:off x="4270248" y="1600200"/>
            <a:ext cx="3657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7543800" cy="1143000"/>
          </a:xfrm>
        </p:spPr>
        <p:txBody>
          <a:bodyPr anchor="b"/>
          <a:lstStyle>
            <a:lvl1pPr>
              <a:defRPr/>
            </a:lvl1pPr>
          </a:lstStyle>
          <a:p>
            <a:r>
              <a:rPr kumimoji="0" lang="it-IT" smtClean="0"/>
              <a:t>Fare clic per modificare lo stile del titolo</a:t>
            </a:r>
            <a:endParaRPr kumimoji="0" lang="en-US"/>
          </a:p>
        </p:txBody>
      </p:sp>
      <p:sp>
        <p:nvSpPr>
          <p:cNvPr id="7" name="Segnaposto data 6"/>
          <p:cNvSpPr>
            <a:spLocks noGrp="1"/>
          </p:cNvSpPr>
          <p:nvPr>
            <p:ph type="dt" sz="half" idx="10"/>
          </p:nvPr>
        </p:nvSpPr>
        <p:spPr/>
        <p:txBody>
          <a:bodyPr/>
          <a:lstStyle/>
          <a:p>
            <a:fld id="{4B6055F8-1D02-4417-9241-55C834FD9970}" type="datetimeFigureOut">
              <a:rPr lang="it-IT" smtClean="0"/>
              <a:pPr/>
              <a:t>20/10/2010</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B007B441-5312-499D-93C3-6E37886527FA}" type="slidenum">
              <a:rPr lang="it-IT" smtClean="0"/>
              <a:pPr/>
              <a:t>‹N›</a:t>
            </a:fld>
            <a:endParaRPr lang="it-IT"/>
          </a:p>
        </p:txBody>
      </p:sp>
      <p:sp>
        <p:nvSpPr>
          <p:cNvPr id="11" name="Segnaposto contenuto 10"/>
          <p:cNvSpPr>
            <a:spLocks noGrp="1"/>
          </p:cNvSpPr>
          <p:nvPr>
            <p:ph sz="quarter" idx="2"/>
          </p:nvPr>
        </p:nvSpPr>
        <p:spPr>
          <a:xfrm>
            <a:off x="457200" y="2362200"/>
            <a:ext cx="36576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quarter" idx="4"/>
          </p:nvPr>
        </p:nvSpPr>
        <p:spPr>
          <a:xfrm>
            <a:off x="4371975" y="2362200"/>
            <a:ext cx="36576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testo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
        <p:nvSpPr>
          <p:cNvPr id="14" name="Segnaposto testo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6" name="Segnaposto data 5"/>
          <p:cNvSpPr>
            <a:spLocks noGrp="1"/>
          </p:cNvSpPr>
          <p:nvPr>
            <p:ph type="dt" sz="half" idx="10"/>
          </p:nvPr>
        </p:nvSpPr>
        <p:spPr/>
        <p:txBody>
          <a:bodyPr rtlCol="0"/>
          <a:lstStyle/>
          <a:p>
            <a:fld id="{4B6055F8-1D02-4417-9241-55C834FD9970}" type="datetimeFigureOut">
              <a:rPr lang="it-IT" smtClean="0"/>
              <a:pPr/>
              <a:t>20/10/2010</a:t>
            </a:fld>
            <a:endParaRPr lang="it-IT"/>
          </a:p>
        </p:txBody>
      </p:sp>
      <p:sp>
        <p:nvSpPr>
          <p:cNvPr id="7" name="Segnaposto numero diapositiva 6"/>
          <p:cNvSpPr>
            <a:spLocks noGrp="1"/>
          </p:cNvSpPr>
          <p:nvPr>
            <p:ph type="sldNum" sz="quarter" idx="11"/>
          </p:nvPr>
        </p:nvSpPr>
        <p:spPr/>
        <p:txBody>
          <a:bodyPr rtlCol="0"/>
          <a:lstStyle/>
          <a:p>
            <a:fld id="{B007B441-5312-499D-93C3-6E37886527FA}" type="slidenum">
              <a:rPr lang="it-IT" smtClean="0"/>
              <a:pPr/>
              <a:t>‹N›</a:t>
            </a:fld>
            <a:endParaRPr lang="it-IT"/>
          </a:p>
        </p:txBody>
      </p:sp>
      <p:sp>
        <p:nvSpPr>
          <p:cNvPr id="8" name="Segnaposto piè di pagina 7"/>
          <p:cNvSpPr>
            <a:spLocks noGrp="1"/>
          </p:cNvSpPr>
          <p:nvPr>
            <p:ph type="ftr" sz="quarter" idx="12"/>
          </p:nvPr>
        </p:nvSpPr>
        <p:spPr/>
        <p:txBody>
          <a:bodyPr rtlCol="0"/>
          <a:lstStyle/>
          <a:p>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B6055F8-1D02-4417-9241-55C834FD9970}" type="datetimeFigureOut">
              <a:rPr lang="it-IT" smtClean="0"/>
              <a:pPr/>
              <a:t>20/10/2010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olo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Connettore 1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ttore 1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ttore 1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ttangolo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Segnaposto contenuto 17"/>
          <p:cNvSpPr>
            <a:spLocks noGrp="1"/>
          </p:cNvSpPr>
          <p:nvPr>
            <p:ph sz="quarter" idx="1"/>
          </p:nvPr>
        </p:nvSpPr>
        <p:spPr>
          <a:xfrm>
            <a:off x="304800" y="274320"/>
            <a:ext cx="5638800" cy="6327648"/>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1" name="Segnaposto data 20"/>
          <p:cNvSpPr>
            <a:spLocks noGrp="1"/>
          </p:cNvSpPr>
          <p:nvPr>
            <p:ph type="dt" sz="half" idx="14"/>
          </p:nvPr>
        </p:nvSpPr>
        <p:spPr/>
        <p:txBody>
          <a:bodyPr rtlCol="0"/>
          <a:lstStyle/>
          <a:p>
            <a:fld id="{4B6055F8-1D02-4417-9241-55C834FD9970}" type="datetimeFigureOut">
              <a:rPr lang="it-IT" smtClean="0"/>
              <a:pPr/>
              <a:t>20/10/2010</a:t>
            </a:fld>
            <a:endParaRPr lang="it-IT"/>
          </a:p>
        </p:txBody>
      </p:sp>
      <p:sp>
        <p:nvSpPr>
          <p:cNvPr id="22" name="Segnaposto numero diapositiva 21"/>
          <p:cNvSpPr>
            <a:spLocks noGrp="1"/>
          </p:cNvSpPr>
          <p:nvPr>
            <p:ph type="sldNum" sz="quarter" idx="15"/>
          </p:nvPr>
        </p:nvSpPr>
        <p:spPr/>
        <p:txBody>
          <a:bodyPr rtlCol="0"/>
          <a:lstStyle/>
          <a:p>
            <a:fld id="{B007B441-5312-499D-93C3-6E37886527FA}" type="slidenum">
              <a:rPr lang="it-IT" smtClean="0"/>
              <a:pPr/>
              <a:t>‹N›</a:t>
            </a:fld>
            <a:endParaRPr lang="it-IT"/>
          </a:p>
        </p:txBody>
      </p:sp>
      <p:sp>
        <p:nvSpPr>
          <p:cNvPr id="23" name="Segnaposto piè di pagina 22"/>
          <p:cNvSpPr>
            <a:spLocks noGrp="1"/>
          </p:cNvSpPr>
          <p:nvPr>
            <p:ph type="ftr" sz="quarter" idx="16"/>
          </p:nvPr>
        </p:nvSpPr>
        <p:spPr/>
        <p:txBody>
          <a:bodyPr rtlCol="0"/>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Connettore 1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olo 1"/>
          <p:cNvSpPr>
            <a:spLocks noGrp="1"/>
          </p:cNvSpPr>
          <p:nvPr>
            <p:ph type="title"/>
          </p:nvPr>
        </p:nvSpPr>
        <p:spPr>
          <a:xfrm rot="5400000">
            <a:off x="3350133" y="3200400"/>
            <a:ext cx="6309360" cy="457200"/>
          </a:xfrm>
        </p:spPr>
        <p:txBody>
          <a:bodyPr anchor="b"/>
          <a:lstStyle>
            <a:lvl1pPr algn="l">
              <a:buNone/>
              <a:defRPr sz="2000" b="1"/>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10" name="Connettore 1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ttangolo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ttore 1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ttore 1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ttore 1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egnaposto data 16"/>
          <p:cNvSpPr>
            <a:spLocks noGrp="1"/>
          </p:cNvSpPr>
          <p:nvPr>
            <p:ph type="dt" sz="half" idx="10"/>
          </p:nvPr>
        </p:nvSpPr>
        <p:spPr/>
        <p:txBody>
          <a:bodyPr rtlCol="0"/>
          <a:lstStyle/>
          <a:p>
            <a:fld id="{4B6055F8-1D02-4417-9241-55C834FD9970}" type="datetimeFigureOut">
              <a:rPr lang="it-IT" smtClean="0"/>
              <a:pPr/>
              <a:t>20/10/2010</a:t>
            </a:fld>
            <a:endParaRPr lang="it-IT"/>
          </a:p>
        </p:txBody>
      </p:sp>
      <p:sp>
        <p:nvSpPr>
          <p:cNvPr id="18" name="Segnaposto numero diapositiva 17"/>
          <p:cNvSpPr>
            <a:spLocks noGrp="1"/>
          </p:cNvSpPr>
          <p:nvPr>
            <p:ph type="sldNum" sz="quarter" idx="11"/>
          </p:nvPr>
        </p:nvSpPr>
        <p:spPr/>
        <p:txBody>
          <a:bodyPr rtlCol="0"/>
          <a:lstStyle/>
          <a:p>
            <a:fld id="{B007B441-5312-499D-93C3-6E37886527FA}" type="slidenum">
              <a:rPr lang="it-IT" smtClean="0"/>
              <a:pPr/>
              <a:t>‹N›</a:t>
            </a:fld>
            <a:endParaRPr lang="it-IT"/>
          </a:p>
        </p:txBody>
      </p:sp>
      <p:sp>
        <p:nvSpPr>
          <p:cNvPr id="21" name="Segnaposto piè di pagina 20"/>
          <p:cNvSpPr>
            <a:spLocks noGrp="1"/>
          </p:cNvSpPr>
          <p:nvPr>
            <p:ph type="ftr" sz="quarter" idx="12"/>
          </p:nvPr>
        </p:nvSpPr>
        <p:spPr/>
        <p:txBody>
          <a:bodyPr rtlCol="0"/>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B6055F8-1D02-4417-9241-55C834FD9970}" type="datetimeFigureOut">
              <a:rPr lang="it-IT" smtClean="0"/>
              <a:pPr/>
              <a:t>20/10/2010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9"/>
            <a:ext cx="16764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B6055F8-1D02-4417-9241-55C834FD9970}" type="datetimeFigureOut">
              <a:rPr lang="it-IT" smtClean="0"/>
              <a:pPr/>
              <a:t>20/10/2010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ttore 1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egnaposto titolo 21"/>
          <p:cNvSpPr>
            <a:spLocks noGrp="1"/>
          </p:cNvSpPr>
          <p:nvPr>
            <p:ph type="title"/>
          </p:nvPr>
        </p:nvSpPr>
        <p:spPr>
          <a:xfrm>
            <a:off x="457200" y="274638"/>
            <a:ext cx="7467600" cy="1143000"/>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4B6055F8-1D02-4417-9241-55C834FD9970}" type="datetimeFigureOut">
              <a:rPr lang="it-IT" smtClean="0"/>
              <a:pPr/>
              <a:t>20/10/2010</a:t>
            </a:fld>
            <a:endParaRPr lang="it-IT"/>
          </a:p>
        </p:txBody>
      </p:sp>
      <p:sp>
        <p:nvSpPr>
          <p:cNvPr id="3" name="Segnaposto piè di pagina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it-IT"/>
          </a:p>
        </p:txBody>
      </p:sp>
      <p:sp>
        <p:nvSpPr>
          <p:cNvPr id="7" name="Connettore 1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ttore 1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ttangolo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egnaposto numero diapositiva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007B441-5312-499D-93C3-6E37886527FA}"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t>Modelli interpretativi </a:t>
            </a:r>
            <a:br>
              <a:rPr lang="it-IT" dirty="0" smtClean="0"/>
            </a:br>
            <a:r>
              <a:rPr lang="it-IT" dirty="0" smtClean="0"/>
              <a:t>in bioetica</a:t>
            </a:r>
            <a:endParaRPr lang="it-IT" dirty="0"/>
          </a:p>
        </p:txBody>
      </p:sp>
      <p:sp>
        <p:nvSpPr>
          <p:cNvPr id="3" name="Sottotitolo 2"/>
          <p:cNvSpPr>
            <a:spLocks noGrp="1"/>
          </p:cNvSpPr>
          <p:nvPr>
            <p:ph type="subTitle" idx="1"/>
          </p:nvPr>
        </p:nvSpPr>
        <p:spPr/>
        <p:txBody>
          <a:bodyPr/>
          <a:lstStyle/>
          <a:p>
            <a:endParaRPr lang="it-IT"/>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Il crocevia di tutte le discussioni in BIOETICA </a:t>
            </a:r>
            <a:endParaRPr lang="it-IT" dirty="0"/>
          </a:p>
        </p:txBody>
      </p:sp>
      <p:sp>
        <p:nvSpPr>
          <p:cNvPr id="3" name="Segnaposto contenuto 2"/>
          <p:cNvSpPr>
            <a:spLocks noGrp="1"/>
          </p:cNvSpPr>
          <p:nvPr>
            <p:ph sz="quarter" idx="1"/>
          </p:nvPr>
        </p:nvSpPr>
        <p:spPr>
          <a:xfrm>
            <a:off x="457200" y="2060848"/>
            <a:ext cx="7467600" cy="4413104"/>
          </a:xfrm>
        </p:spPr>
        <p:txBody>
          <a:bodyPr>
            <a:normAutofit/>
          </a:bodyPr>
          <a:lstStyle/>
          <a:p>
            <a:r>
              <a:rPr lang="it-IT" dirty="0" smtClean="0"/>
              <a:t>La cd Legge di Hume</a:t>
            </a:r>
          </a:p>
          <a:p>
            <a:pPr>
              <a:buNone/>
            </a:pPr>
            <a:r>
              <a:rPr lang="it-IT" dirty="0" smtClean="0"/>
              <a:t>I fatti sono conoscibili, descrivibili con il verbo all’indicativo (</a:t>
            </a:r>
            <a:r>
              <a:rPr lang="it-IT" i="1" dirty="0" err="1" smtClean="0"/>
              <a:t>is</a:t>
            </a:r>
            <a:r>
              <a:rPr lang="it-IT" dirty="0" smtClean="0"/>
              <a:t>) e sono dimostrabili scientificamente</a:t>
            </a:r>
          </a:p>
          <a:p>
            <a:pPr>
              <a:buNone/>
            </a:pPr>
            <a:endParaRPr lang="it-IT" dirty="0" smtClean="0"/>
          </a:p>
          <a:p>
            <a:r>
              <a:rPr lang="it-IT" dirty="0" smtClean="0"/>
              <a:t>La fallacia naturalistica (Moore)</a:t>
            </a:r>
          </a:p>
          <a:p>
            <a:pPr>
              <a:buNone/>
            </a:pPr>
            <a:r>
              <a:rPr lang="it-IT" dirty="0" smtClean="0"/>
              <a:t>I valori e le norme morali sono solo dei presupposti e danno luogo a giudizi prescrittivi (</a:t>
            </a:r>
            <a:r>
              <a:rPr lang="it-IT" i="1" dirty="0" err="1" smtClean="0"/>
              <a:t>ought</a:t>
            </a:r>
            <a:r>
              <a:rPr lang="it-IT" dirty="0" smtClean="0"/>
              <a:t>) indimostrabili</a:t>
            </a: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pPr algn="ctr"/>
            <a:r>
              <a:rPr lang="it-IT" dirty="0" smtClean="0"/>
              <a:t>Una grande divisione</a:t>
            </a:r>
            <a:endParaRPr lang="it-IT" dirty="0"/>
          </a:p>
        </p:txBody>
      </p:sp>
      <p:sp>
        <p:nvSpPr>
          <p:cNvPr id="5" name="Segnaposto contenuto 4"/>
          <p:cNvSpPr>
            <a:spLocks noGrp="1"/>
          </p:cNvSpPr>
          <p:nvPr>
            <p:ph sz="quarter" idx="1"/>
          </p:nvPr>
        </p:nvSpPr>
        <p:spPr>
          <a:xfrm>
            <a:off x="457200" y="1988840"/>
            <a:ext cx="3657600" cy="4183360"/>
          </a:xfrm>
        </p:spPr>
        <p:txBody>
          <a:bodyPr/>
          <a:lstStyle/>
          <a:p>
            <a:r>
              <a:rPr lang="it-IT" sz="3200" dirty="0" smtClean="0"/>
              <a:t>Cognitivist</a:t>
            </a:r>
            <a:r>
              <a:rPr lang="it-IT" dirty="0" smtClean="0"/>
              <a:t>i</a:t>
            </a:r>
          </a:p>
          <a:p>
            <a:endParaRPr lang="it-IT" dirty="0" smtClean="0"/>
          </a:p>
          <a:p>
            <a:pPr>
              <a:buNone/>
            </a:pPr>
            <a:r>
              <a:rPr lang="it-IT" dirty="0" smtClean="0"/>
              <a:t>Fondazione razionale e oggettiva ai valori e alle norme</a:t>
            </a:r>
            <a:endParaRPr lang="it-IT" dirty="0"/>
          </a:p>
        </p:txBody>
      </p:sp>
      <p:sp>
        <p:nvSpPr>
          <p:cNvPr id="6" name="Segnaposto contenuto 5"/>
          <p:cNvSpPr>
            <a:spLocks noGrp="1"/>
          </p:cNvSpPr>
          <p:nvPr>
            <p:ph sz="quarter" idx="2"/>
          </p:nvPr>
        </p:nvSpPr>
        <p:spPr>
          <a:xfrm>
            <a:off x="4270248" y="1988840"/>
            <a:ext cx="3657600" cy="4183360"/>
          </a:xfrm>
        </p:spPr>
        <p:txBody>
          <a:bodyPr/>
          <a:lstStyle/>
          <a:p>
            <a:r>
              <a:rPr lang="it-IT" sz="3200" dirty="0" smtClean="0"/>
              <a:t>Non cognitivisti</a:t>
            </a:r>
          </a:p>
          <a:p>
            <a:endParaRPr lang="it-IT" dirty="0" smtClean="0"/>
          </a:p>
          <a:p>
            <a:pPr>
              <a:buNone/>
            </a:pPr>
            <a:r>
              <a:rPr lang="it-IT" dirty="0" smtClean="0"/>
              <a:t>I valori non possono essere oggetto di conoscenza e di affermazioni come “vero” e “falso”</a:t>
            </a: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p:txBody>
          <a:bodyPr>
            <a:normAutofit/>
          </a:bodyPr>
          <a:lstStyle/>
          <a:p>
            <a:r>
              <a:rPr lang="it-IT" dirty="0" smtClean="0"/>
              <a:t>Fondazione dei modelli della BIOETICA</a:t>
            </a:r>
            <a:endParaRPr lang="it-IT" dirty="0"/>
          </a:p>
        </p:txBody>
      </p:sp>
      <p:sp>
        <p:nvSpPr>
          <p:cNvPr id="6" name="Segnaposto contenuto 5"/>
          <p:cNvSpPr>
            <a:spLocks noGrp="1"/>
          </p:cNvSpPr>
          <p:nvPr>
            <p:ph sz="quarter" idx="1"/>
          </p:nvPr>
        </p:nvSpPr>
        <p:spPr>
          <a:xfrm>
            <a:off x="457200" y="1916832"/>
            <a:ext cx="8229600" cy="4464496"/>
          </a:xfrm>
        </p:spPr>
        <p:txBody>
          <a:bodyPr>
            <a:normAutofit fontScale="85000" lnSpcReduction="10000"/>
          </a:bodyPr>
          <a:lstStyle/>
          <a:p>
            <a:r>
              <a:rPr lang="it-IT" dirty="0" smtClean="0"/>
              <a:t>Fondazione DESCRITTIVA-NATURALISTICA </a:t>
            </a:r>
          </a:p>
          <a:p>
            <a:pPr>
              <a:buNone/>
            </a:pPr>
            <a:r>
              <a:rPr lang="it-IT" i="1" dirty="0" smtClean="0"/>
              <a:t>“è” quindi deve”</a:t>
            </a:r>
            <a:r>
              <a:rPr lang="it-IT" dirty="0" smtClean="0"/>
              <a:t> …. </a:t>
            </a:r>
            <a:r>
              <a:rPr lang="it-IT" b="1" dirty="0" smtClean="0"/>
              <a:t>il modello </a:t>
            </a:r>
            <a:r>
              <a:rPr lang="it-IT" b="1" dirty="0" err="1" smtClean="0"/>
              <a:t>socio-biologista</a:t>
            </a:r>
            <a:endParaRPr lang="it-IT" b="1" dirty="0" smtClean="0"/>
          </a:p>
          <a:p>
            <a:pPr>
              <a:buNone/>
            </a:pPr>
            <a:endParaRPr lang="it-IT" b="1" dirty="0" smtClean="0"/>
          </a:p>
          <a:p>
            <a:r>
              <a:rPr lang="it-IT" dirty="0" smtClean="0"/>
              <a:t>Fondazione SOGGETTIVISTA-IRRAZIONALISTA</a:t>
            </a:r>
          </a:p>
          <a:p>
            <a:pPr>
              <a:buNone/>
            </a:pPr>
            <a:r>
              <a:rPr lang="it-IT" dirty="0" smtClean="0"/>
              <a:t>“</a:t>
            </a:r>
            <a:r>
              <a:rPr lang="it-IT" i="1" dirty="0" err="1" smtClean="0"/>
              <a:t>is</a:t>
            </a:r>
            <a:r>
              <a:rPr lang="it-IT" i="1" dirty="0" smtClean="0"/>
              <a:t> &amp; </a:t>
            </a:r>
            <a:r>
              <a:rPr lang="it-IT" i="1" dirty="0" err="1" smtClean="0"/>
              <a:t>ought</a:t>
            </a:r>
            <a:r>
              <a:rPr lang="it-IT" dirty="0" smtClean="0"/>
              <a:t>” (la fallacia naturalistica) …. </a:t>
            </a:r>
            <a:r>
              <a:rPr lang="it-IT" b="1" dirty="0" smtClean="0"/>
              <a:t>il modello </a:t>
            </a:r>
            <a:r>
              <a:rPr lang="it-IT" b="1" dirty="0" err="1" smtClean="0"/>
              <a:t>liberal-radicale</a:t>
            </a:r>
            <a:r>
              <a:rPr lang="it-IT" b="1" dirty="0" smtClean="0"/>
              <a:t> </a:t>
            </a:r>
          </a:p>
          <a:p>
            <a:pPr>
              <a:buNone/>
            </a:pPr>
            <a:endParaRPr lang="it-IT" b="1" dirty="0" smtClean="0"/>
          </a:p>
          <a:p>
            <a:r>
              <a:rPr lang="it-IT" dirty="0" smtClean="0"/>
              <a:t>Fondazione INTERSOGGETTIVA-RAZIONALISTA</a:t>
            </a:r>
          </a:p>
          <a:p>
            <a:pPr>
              <a:buNone/>
            </a:pPr>
            <a:r>
              <a:rPr lang="it-IT" dirty="0" smtClean="0"/>
              <a:t>“la razionalità pratica” …. </a:t>
            </a:r>
            <a:r>
              <a:rPr lang="it-IT" b="1" dirty="0" smtClean="0"/>
              <a:t>il modello </a:t>
            </a:r>
            <a:r>
              <a:rPr lang="it-IT" b="1" dirty="0" err="1" smtClean="0"/>
              <a:t>pragmatico-utilitarista</a:t>
            </a:r>
            <a:endParaRPr lang="it-IT" b="1" dirty="0" smtClean="0"/>
          </a:p>
          <a:p>
            <a:pPr>
              <a:buNone/>
            </a:pPr>
            <a:endParaRPr lang="it-IT" b="1" dirty="0" smtClean="0"/>
          </a:p>
          <a:p>
            <a:r>
              <a:rPr lang="it-IT" dirty="0" smtClean="0"/>
              <a:t>Fondazione OGGETTIVISTA-RAZIONALISTA</a:t>
            </a:r>
          </a:p>
          <a:p>
            <a:pPr>
              <a:buNone/>
            </a:pPr>
            <a:r>
              <a:rPr lang="it-IT" dirty="0" smtClean="0"/>
              <a:t>“la ragione aperta alla metafisica” </a:t>
            </a:r>
            <a:r>
              <a:rPr lang="it-IT" b="1" dirty="0" smtClean="0"/>
              <a:t>…. il modello personalista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ETICA DESCRITTIVA</a:t>
            </a:r>
            <a:br>
              <a:rPr lang="it-IT" dirty="0" smtClean="0"/>
            </a:br>
            <a:r>
              <a:rPr lang="it-IT" dirty="0" smtClean="0"/>
              <a:t>Il modello </a:t>
            </a:r>
            <a:r>
              <a:rPr lang="it-IT" dirty="0" err="1" smtClean="0"/>
              <a:t>socio-biologista</a:t>
            </a:r>
            <a:r>
              <a:rPr lang="it-IT" dirty="0" smtClean="0"/>
              <a:t>. 1</a:t>
            </a:r>
            <a:endParaRPr lang="it-IT" dirty="0"/>
          </a:p>
        </p:txBody>
      </p:sp>
      <p:sp>
        <p:nvSpPr>
          <p:cNvPr id="3" name="Segnaposto contenuto 2"/>
          <p:cNvSpPr>
            <a:spLocks noGrp="1"/>
          </p:cNvSpPr>
          <p:nvPr>
            <p:ph sz="quarter" idx="1"/>
          </p:nvPr>
        </p:nvSpPr>
        <p:spPr>
          <a:xfrm>
            <a:off x="457200" y="1916832"/>
            <a:ext cx="8229600" cy="4209331"/>
          </a:xfrm>
        </p:spPr>
        <p:txBody>
          <a:bodyPr>
            <a:normAutofit fontScale="92500" lnSpcReduction="20000"/>
          </a:bodyPr>
          <a:lstStyle/>
          <a:p>
            <a:r>
              <a:rPr lang="it-IT" dirty="0" smtClean="0"/>
              <a:t>La scelta dei valori scaturisca dall’osservazione empirica: il giudizio morale si fonda sulla descrizione dei fatti</a:t>
            </a:r>
          </a:p>
          <a:p>
            <a:endParaRPr lang="it-IT" dirty="0" smtClean="0"/>
          </a:p>
          <a:p>
            <a:r>
              <a:rPr lang="it-IT" dirty="0" smtClean="0"/>
              <a:t>La società nella sua evoluzione produce e cambia valori e norme (evoluzionismo di Darwin, sociologismo di Weber, </a:t>
            </a:r>
            <a:r>
              <a:rPr lang="it-IT" dirty="0" err="1" smtClean="0"/>
              <a:t>sociobiologismo</a:t>
            </a:r>
            <a:r>
              <a:rPr lang="it-IT" dirty="0" smtClean="0"/>
              <a:t> di Wilson)</a:t>
            </a:r>
          </a:p>
          <a:p>
            <a:endParaRPr lang="it-IT" dirty="0" smtClean="0"/>
          </a:p>
          <a:p>
            <a:pPr>
              <a:buNone/>
            </a:pPr>
            <a:r>
              <a:rPr lang="it-IT" dirty="0" smtClean="0"/>
              <a:t>	</a:t>
            </a:r>
            <a:r>
              <a:rPr lang="it-IT" sz="2200" dirty="0" smtClean="0"/>
              <a:t>- come gli organismi delle diverse specie si evolvono nel tempo, secondo un processo di selezione naturale che “premia” la specie che più si adegua all’evoluzione, così si evolve la società: l’uomo è soggetto a questa evoluzione.</a:t>
            </a:r>
          </a:p>
          <a:p>
            <a:pPr>
              <a:buNone/>
            </a:pPr>
            <a:r>
              <a:rPr lang="it-IT" sz="2200" dirty="0" smtClean="0"/>
              <a:t>	- così come le specie sono mutevoli, così pure la società e la cultura sono soggette a questa evoluzione.</a:t>
            </a:r>
          </a:p>
          <a:p>
            <a:pPr>
              <a:buNone/>
            </a:pPr>
            <a:endParaRPr lang="it-IT"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ETICA DESCRITTIVA</a:t>
            </a:r>
            <a:br>
              <a:rPr lang="it-IT" dirty="0" smtClean="0"/>
            </a:br>
            <a:r>
              <a:rPr lang="it-IT" dirty="0" smtClean="0"/>
              <a:t>Il modello </a:t>
            </a:r>
            <a:r>
              <a:rPr lang="it-IT" dirty="0" err="1" smtClean="0"/>
              <a:t>socio-biologista</a:t>
            </a:r>
            <a:r>
              <a:rPr lang="it-IT" dirty="0" smtClean="0"/>
              <a:t>. 1</a:t>
            </a:r>
            <a:endParaRPr lang="it-IT" dirty="0"/>
          </a:p>
        </p:txBody>
      </p:sp>
      <p:sp>
        <p:nvSpPr>
          <p:cNvPr id="3" name="Segnaposto contenuto 2"/>
          <p:cNvSpPr>
            <a:spLocks noGrp="1"/>
          </p:cNvSpPr>
          <p:nvPr>
            <p:ph sz="quarter" idx="1"/>
          </p:nvPr>
        </p:nvSpPr>
        <p:spPr/>
        <p:txBody>
          <a:bodyPr/>
          <a:lstStyle/>
          <a:p>
            <a:r>
              <a:rPr lang="it-IT" dirty="0" smtClean="0"/>
              <a:t>L’etica è una forma di adattamento ad una situazione che evolve</a:t>
            </a:r>
          </a:p>
          <a:p>
            <a:endParaRPr lang="it-IT" dirty="0" smtClean="0"/>
          </a:p>
          <a:p>
            <a:r>
              <a:rPr lang="it-IT" dirty="0" smtClean="0"/>
              <a:t>Le norme ed i principi sono buoni solo in funzione del momento storico o della società nella quale e dalla quale promanano: la società evolve producendo valori e norme funzionali al suo sviluppo</a:t>
            </a:r>
          </a:p>
          <a:p>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ETICA DESCRITTIVA</a:t>
            </a:r>
            <a:br>
              <a:rPr lang="it-IT" dirty="0" smtClean="0"/>
            </a:br>
            <a:r>
              <a:rPr lang="it-IT" dirty="0" smtClean="0"/>
              <a:t>Il modello </a:t>
            </a:r>
            <a:r>
              <a:rPr lang="it-IT" dirty="0" err="1" smtClean="0"/>
              <a:t>socio-biologista</a:t>
            </a:r>
            <a:r>
              <a:rPr lang="it-IT" dirty="0" smtClean="0"/>
              <a:t>. 2</a:t>
            </a:r>
            <a:endParaRPr lang="it-IT" dirty="0"/>
          </a:p>
        </p:txBody>
      </p:sp>
      <p:sp>
        <p:nvSpPr>
          <p:cNvPr id="3" name="Segnaposto contenuto 2"/>
          <p:cNvSpPr>
            <a:spLocks noGrp="1"/>
          </p:cNvSpPr>
          <p:nvPr>
            <p:ph sz="quarter" idx="1"/>
          </p:nvPr>
        </p:nvSpPr>
        <p:spPr>
          <a:xfrm>
            <a:off x="457200" y="1844824"/>
            <a:ext cx="8229600" cy="4752528"/>
          </a:xfrm>
        </p:spPr>
        <p:txBody>
          <a:bodyPr>
            <a:normAutofit/>
          </a:bodyPr>
          <a:lstStyle/>
          <a:p>
            <a:r>
              <a:rPr lang="it-IT" dirty="0" smtClean="0"/>
              <a:t>Implicazioni per la BIOETICA:</a:t>
            </a:r>
          </a:p>
          <a:p>
            <a:endParaRPr lang="it-IT" dirty="0" smtClean="0"/>
          </a:p>
          <a:p>
            <a:pPr>
              <a:buNone/>
            </a:pPr>
            <a:r>
              <a:rPr lang="it-IT" dirty="0" smtClean="0"/>
              <a:t>Favorire la selezione naturale:</a:t>
            </a:r>
          </a:p>
          <a:p>
            <a:pPr>
              <a:buNone/>
            </a:pPr>
            <a:endParaRPr lang="it-IT" dirty="0" smtClean="0"/>
          </a:p>
          <a:p>
            <a:pPr>
              <a:buNone/>
            </a:pPr>
            <a:r>
              <a:rPr lang="it-IT" dirty="0" smtClean="0"/>
              <a:t>- In senso POSITIVO: modificazioni genetiche migliorative</a:t>
            </a:r>
          </a:p>
          <a:p>
            <a:pPr>
              <a:buNone/>
            </a:pPr>
            <a:r>
              <a:rPr lang="it-IT" dirty="0" smtClean="0"/>
              <a:t>-in senso NEGATIVO: eliminare soggetti con malattie incurabili</a:t>
            </a:r>
          </a:p>
          <a:p>
            <a:pPr>
              <a:buNone/>
            </a:pPr>
            <a:r>
              <a:rPr lang="it-IT" dirty="0" smtClean="0"/>
              <a:t> </a:t>
            </a:r>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7467600" cy="922114"/>
          </a:xfrm>
        </p:spPr>
        <p:txBody>
          <a:bodyPr/>
          <a:lstStyle/>
          <a:p>
            <a:r>
              <a:rPr lang="it-IT" dirty="0" smtClean="0"/>
              <a:t>Osservazioni critiche</a:t>
            </a:r>
            <a:endParaRPr lang="it-IT" dirty="0"/>
          </a:p>
        </p:txBody>
      </p:sp>
      <p:sp>
        <p:nvSpPr>
          <p:cNvPr id="3" name="Segnaposto contenuto 2"/>
          <p:cNvSpPr>
            <a:spLocks noGrp="1"/>
          </p:cNvSpPr>
          <p:nvPr>
            <p:ph sz="quarter" idx="1"/>
          </p:nvPr>
        </p:nvSpPr>
        <p:spPr/>
        <p:txBody>
          <a:bodyPr>
            <a:normAutofit/>
          </a:bodyPr>
          <a:lstStyle/>
          <a:p>
            <a:r>
              <a:rPr lang="it-IT" dirty="0" smtClean="0"/>
              <a:t>Il </a:t>
            </a:r>
            <a:r>
              <a:rPr lang="it-IT" dirty="0" err="1" smtClean="0"/>
              <a:t>socio-storico-biologismo</a:t>
            </a:r>
            <a:r>
              <a:rPr lang="it-IT" dirty="0" smtClean="0"/>
              <a:t> appoggiandosi sull’evoluzione sociale nella produzione di regole di comportamento lascia aperto il problema di ciò che non è soggetto all’evoluzione e quello relativo alla “storicità” assegnata a taluni valori e comportamenti che sono invece alla base di una società che si dice civile e democratica.</a:t>
            </a:r>
          </a:p>
          <a:p>
            <a:endParaRPr lang="it-IT" dirty="0" smtClean="0"/>
          </a:p>
          <a:p>
            <a:r>
              <a:rPr lang="it-IT" dirty="0" smtClean="0"/>
              <a:t>Morte, sofferenza, solidarietà … non sono soggetti all’evoluzione ma accompagnano l’uomo da sempre e sempre lo accompagneranno</a:t>
            </a:r>
          </a:p>
          <a:p>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ETICA SOGGETTIVISTA</a:t>
            </a:r>
            <a:br>
              <a:rPr lang="it-IT" dirty="0" smtClean="0"/>
            </a:br>
            <a:r>
              <a:rPr lang="it-IT" dirty="0" smtClean="0"/>
              <a:t>modello </a:t>
            </a:r>
            <a:r>
              <a:rPr lang="it-IT" dirty="0" err="1" smtClean="0"/>
              <a:t>liberal-radicale</a:t>
            </a:r>
            <a:r>
              <a:rPr lang="it-IT" dirty="0" smtClean="0"/>
              <a:t>.1</a:t>
            </a:r>
            <a:endParaRPr lang="it-IT" dirty="0"/>
          </a:p>
        </p:txBody>
      </p:sp>
      <p:sp>
        <p:nvSpPr>
          <p:cNvPr id="3" name="Segnaposto contenuto 2"/>
          <p:cNvSpPr>
            <a:spLocks noGrp="1"/>
          </p:cNvSpPr>
          <p:nvPr>
            <p:ph sz="quarter" idx="1"/>
          </p:nvPr>
        </p:nvSpPr>
        <p:spPr/>
        <p:txBody>
          <a:bodyPr>
            <a:normAutofit lnSpcReduction="10000"/>
          </a:bodyPr>
          <a:lstStyle/>
          <a:p>
            <a:r>
              <a:rPr lang="it-IT" dirty="0" smtClean="0"/>
              <a:t>Idea della libertà individuale come principio fondamentale dell’agire etico:</a:t>
            </a:r>
          </a:p>
          <a:p>
            <a:endParaRPr lang="it-IT" dirty="0" smtClean="0"/>
          </a:p>
          <a:p>
            <a:pPr>
              <a:buNone/>
            </a:pPr>
            <a:r>
              <a:rPr lang="it-IT" dirty="0" smtClean="0"/>
              <a:t>“la sola libertà che meriti questo nome è quella di perseguire il nostro bene a nostro modo, purché non cerchiamo di privare gli altri del loro o li ostacoliamo nella loro ricerca. Ciascuno è l’unico autentico guardiano della propria salute, sia fisica, sia mentale, sia spirituale: Gli uomini traggono maggior vantaggio dal permettere a ciascuno di vivere come gli sembra meglio, che dal costringerlo a vivere come sembra meglio agli altri</a:t>
            </a:r>
            <a:r>
              <a:rPr lang="it-IT" sz="1800" i="1" dirty="0" smtClean="0"/>
              <a:t>”  (JS </a:t>
            </a:r>
            <a:r>
              <a:rPr lang="it-IT" sz="1800" i="1" dirty="0" err="1" smtClean="0"/>
              <a:t>Mill</a:t>
            </a:r>
            <a:r>
              <a:rPr lang="it-IT" sz="1800" i="1" dirty="0" smtClean="0"/>
              <a:t> Saggio sulla libertà, 1859) </a:t>
            </a:r>
            <a:endParaRPr lang="it-IT" sz="1800" i="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soggettivismo morale</a:t>
            </a:r>
            <a:br>
              <a:rPr lang="it-IT" dirty="0" smtClean="0"/>
            </a:br>
            <a:r>
              <a:rPr lang="it-IT" dirty="0" smtClean="0"/>
              <a:t>il principio fondamentale </a:t>
            </a:r>
            <a:r>
              <a:rPr lang="it-IT" dirty="0" err="1" smtClean="0"/>
              <a:t>è…</a:t>
            </a:r>
            <a:endParaRPr lang="it-IT" dirty="0"/>
          </a:p>
        </p:txBody>
      </p:sp>
      <p:sp>
        <p:nvSpPr>
          <p:cNvPr id="3" name="Segnaposto contenuto 2"/>
          <p:cNvSpPr>
            <a:spLocks noGrp="1"/>
          </p:cNvSpPr>
          <p:nvPr>
            <p:ph sz="quarter" idx="1"/>
          </p:nvPr>
        </p:nvSpPr>
        <p:spPr>
          <a:xfrm>
            <a:off x="467544" y="2780928"/>
            <a:ext cx="7467600" cy="4077072"/>
          </a:xfrm>
        </p:spPr>
        <p:txBody>
          <a:bodyPr/>
          <a:lstStyle/>
          <a:p>
            <a:pPr algn="ctr"/>
            <a:r>
              <a:rPr lang="it-IT" dirty="0" smtClean="0"/>
              <a:t>Agisci sempre come ti pare purché rispetti i dettati della propria coscienza</a:t>
            </a:r>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Forme di soggettivismo morale</a:t>
            </a:r>
            <a:br>
              <a:rPr lang="it-IT" dirty="0" smtClean="0"/>
            </a:br>
            <a:r>
              <a:rPr lang="it-IT" dirty="0" smtClean="0"/>
              <a:t>criteri di discernimento etico</a:t>
            </a:r>
            <a:endParaRPr lang="it-IT" dirty="0"/>
          </a:p>
        </p:txBody>
      </p:sp>
      <p:sp>
        <p:nvSpPr>
          <p:cNvPr id="3" name="Segnaposto contenuto 2"/>
          <p:cNvSpPr>
            <a:spLocks noGrp="1"/>
          </p:cNvSpPr>
          <p:nvPr>
            <p:ph sz="quarter" idx="1"/>
          </p:nvPr>
        </p:nvSpPr>
        <p:spPr>
          <a:xfrm>
            <a:off x="457200" y="1916832"/>
            <a:ext cx="7467600" cy="4557120"/>
          </a:xfrm>
        </p:spPr>
        <p:txBody>
          <a:bodyPr/>
          <a:lstStyle/>
          <a:p>
            <a:r>
              <a:rPr lang="it-IT" i="1" dirty="0" smtClean="0"/>
              <a:t>Versione radicale</a:t>
            </a:r>
            <a:r>
              <a:rPr lang="it-IT" dirty="0" smtClean="0"/>
              <a:t>: conta solo il libero e autonomo giudizio di ciascuno</a:t>
            </a:r>
          </a:p>
          <a:p>
            <a:endParaRPr lang="it-IT" dirty="0" smtClean="0"/>
          </a:p>
          <a:p>
            <a:r>
              <a:rPr lang="it-IT" i="1" dirty="0" smtClean="0"/>
              <a:t>Versione moderata</a:t>
            </a:r>
            <a:r>
              <a:rPr lang="it-IT" dirty="0" smtClean="0"/>
              <a:t>: tiene conto anche del giudizio degli altri, in particolare del parere dominante in una società o cultura</a:t>
            </a:r>
            <a:endParaRPr lang="it-I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ETICA SOGGETTIVISTA</a:t>
            </a:r>
            <a:br>
              <a:rPr lang="it-IT" dirty="0" smtClean="0"/>
            </a:br>
            <a:r>
              <a:rPr lang="it-IT" dirty="0" smtClean="0"/>
              <a:t>modello </a:t>
            </a:r>
            <a:r>
              <a:rPr lang="it-IT" dirty="0" err="1" smtClean="0"/>
              <a:t>liberal-radicale</a:t>
            </a:r>
            <a:r>
              <a:rPr lang="it-IT" dirty="0" smtClean="0"/>
              <a:t>.1</a:t>
            </a:r>
            <a:endParaRPr lang="it-IT" dirty="0"/>
          </a:p>
        </p:txBody>
      </p:sp>
      <p:sp>
        <p:nvSpPr>
          <p:cNvPr id="3" name="Segnaposto contenuto 2"/>
          <p:cNvSpPr>
            <a:spLocks noGrp="1"/>
          </p:cNvSpPr>
          <p:nvPr>
            <p:ph sz="quarter" idx="1"/>
          </p:nvPr>
        </p:nvSpPr>
        <p:spPr>
          <a:xfrm>
            <a:off x="457200" y="1916832"/>
            <a:ext cx="8229600" cy="4608512"/>
          </a:xfrm>
        </p:spPr>
        <p:txBody>
          <a:bodyPr>
            <a:normAutofit fontScale="92500" lnSpcReduction="10000"/>
          </a:bodyPr>
          <a:lstStyle/>
          <a:p>
            <a:r>
              <a:rPr lang="it-IT" dirty="0" smtClean="0"/>
              <a:t>Il giudizio morale si fonda sul soggetto e sulla sua libertà di scelta</a:t>
            </a:r>
          </a:p>
          <a:p>
            <a:endParaRPr lang="it-IT" dirty="0" smtClean="0"/>
          </a:p>
          <a:p>
            <a:r>
              <a:rPr lang="it-IT" dirty="0" smtClean="0"/>
              <a:t>La moralità è la libertà che è dunque il massimo valore</a:t>
            </a:r>
          </a:p>
          <a:p>
            <a:endParaRPr lang="it-IT" dirty="0" smtClean="0"/>
          </a:p>
          <a:p>
            <a:r>
              <a:rPr lang="it-IT" dirty="0" smtClean="0"/>
              <a:t>La morale non può fondarsi né sui fatti né sui valori oggettivi ma solo sulla scelta autonoma del soggetto</a:t>
            </a:r>
          </a:p>
          <a:p>
            <a:endParaRPr lang="it-IT" dirty="0" smtClean="0"/>
          </a:p>
          <a:p>
            <a:r>
              <a:rPr lang="it-IT" dirty="0" smtClean="0"/>
              <a:t>Il principio di autonomia è inteso nel senso forte</a:t>
            </a:r>
          </a:p>
          <a:p>
            <a:endParaRPr lang="it-IT" dirty="0" smtClean="0"/>
          </a:p>
          <a:p>
            <a:r>
              <a:rPr lang="it-IT" dirty="0" smtClean="0"/>
              <a:t>La libertà è il punto di riferimento decisivo: è lecito ciò che è liberamente voluto e che non lede la libertà altrui</a:t>
            </a:r>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ETICA SOGGETTIVISTA</a:t>
            </a:r>
            <a:br>
              <a:rPr lang="it-IT" dirty="0" smtClean="0"/>
            </a:br>
            <a:r>
              <a:rPr lang="it-IT" dirty="0" smtClean="0"/>
              <a:t>modello </a:t>
            </a:r>
            <a:r>
              <a:rPr lang="it-IT" dirty="0" err="1" smtClean="0"/>
              <a:t>liberal-radicale</a:t>
            </a:r>
            <a:r>
              <a:rPr lang="it-IT" dirty="0" smtClean="0"/>
              <a:t>.2</a:t>
            </a:r>
            <a:endParaRPr lang="it-IT" dirty="0"/>
          </a:p>
        </p:txBody>
      </p:sp>
      <p:sp>
        <p:nvSpPr>
          <p:cNvPr id="3" name="Segnaposto contenuto 2"/>
          <p:cNvSpPr>
            <a:spLocks noGrp="1"/>
          </p:cNvSpPr>
          <p:nvPr>
            <p:ph sz="quarter" idx="1"/>
          </p:nvPr>
        </p:nvSpPr>
        <p:spPr>
          <a:xfrm>
            <a:off x="457200" y="1916832"/>
            <a:ext cx="7467600" cy="4557120"/>
          </a:xfrm>
        </p:spPr>
        <p:txBody>
          <a:bodyPr/>
          <a:lstStyle/>
          <a:p>
            <a:r>
              <a:rPr lang="it-IT" dirty="0" smtClean="0"/>
              <a:t>Implicazioni per la BIOETICA:</a:t>
            </a:r>
          </a:p>
          <a:p>
            <a:endParaRPr lang="it-IT" dirty="0" smtClean="0"/>
          </a:p>
          <a:p>
            <a:pPr>
              <a:buNone/>
            </a:pPr>
            <a:r>
              <a:rPr lang="it-IT" dirty="0" smtClean="0"/>
              <a:t>- Aborto, eutanasia, libertà della ricerca per gli scienziati necessitano di massima tolleranza</a:t>
            </a:r>
          </a:p>
          <a:p>
            <a:pPr>
              <a:buNone/>
            </a:pPr>
            <a:endParaRPr lang="it-IT" dirty="0" smtClean="0"/>
          </a:p>
          <a:p>
            <a:pPr>
              <a:buNone/>
            </a:pPr>
            <a:r>
              <a:rPr lang="it-IT" dirty="0" smtClean="0"/>
              <a:t>- Le 3 libertà di H. </a:t>
            </a:r>
            <a:r>
              <a:rPr lang="it-IT" dirty="0" err="1" smtClean="0"/>
              <a:t>Marcuse</a:t>
            </a:r>
            <a:r>
              <a:rPr lang="it-IT" dirty="0" smtClean="0"/>
              <a:t>: libertà dal lavoro, libertà dalla famiglia, libertà dall’etica (</a:t>
            </a:r>
            <a:r>
              <a:rPr lang="it-IT" i="1" dirty="0" smtClean="0"/>
              <a:t>Eros e civiltà, 1968)</a:t>
            </a:r>
            <a:endParaRPr lang="it-IT" i="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Osservazioni critiche</a:t>
            </a:r>
            <a:endParaRPr lang="it-IT" dirty="0"/>
          </a:p>
        </p:txBody>
      </p:sp>
      <p:sp>
        <p:nvSpPr>
          <p:cNvPr id="3" name="Segnaposto contenuto 2"/>
          <p:cNvSpPr>
            <a:spLocks noGrp="1"/>
          </p:cNvSpPr>
          <p:nvPr>
            <p:ph sz="quarter" idx="1"/>
          </p:nvPr>
        </p:nvSpPr>
        <p:spPr>
          <a:xfrm>
            <a:off x="457200" y="1988840"/>
            <a:ext cx="7467600" cy="4485112"/>
          </a:xfrm>
        </p:spPr>
        <p:txBody>
          <a:bodyPr/>
          <a:lstStyle/>
          <a:p>
            <a:r>
              <a:rPr lang="it-IT" dirty="0" smtClean="0"/>
              <a:t>Il soggettivismo propone una morale contraddittoria: tutto e nulla può essere buono o cattivo</a:t>
            </a:r>
          </a:p>
          <a:p>
            <a:endParaRPr lang="it-IT" dirty="0" smtClean="0"/>
          </a:p>
          <a:p>
            <a:r>
              <a:rPr lang="it-IT" dirty="0" smtClean="0"/>
              <a:t>L’esclusione di un comportamento (</a:t>
            </a:r>
            <a:r>
              <a:rPr lang="it-IT" dirty="0" err="1" smtClean="0"/>
              <a:t>p.e</a:t>
            </a:r>
            <a:r>
              <a:rPr lang="it-IT" dirty="0" smtClean="0"/>
              <a:t>, omicidio) si giustifica solo come un’imposizione vincente d parte di chi comanda. </a:t>
            </a:r>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7467600" cy="850106"/>
          </a:xfrm>
        </p:spPr>
        <p:txBody>
          <a:bodyPr/>
          <a:lstStyle/>
          <a:p>
            <a:r>
              <a:rPr lang="it-IT" dirty="0" smtClean="0"/>
              <a:t>Osservazioni critiche</a:t>
            </a:r>
            <a:endParaRPr lang="it-IT" dirty="0"/>
          </a:p>
        </p:txBody>
      </p:sp>
      <p:sp>
        <p:nvSpPr>
          <p:cNvPr id="3" name="Segnaposto contenuto 2"/>
          <p:cNvSpPr>
            <a:spLocks noGrp="1"/>
          </p:cNvSpPr>
          <p:nvPr>
            <p:ph sz="quarter" idx="1"/>
          </p:nvPr>
        </p:nvSpPr>
        <p:spPr>
          <a:xfrm>
            <a:off x="457200" y="1600200"/>
            <a:ext cx="8229600" cy="4997152"/>
          </a:xfrm>
        </p:spPr>
        <p:txBody>
          <a:bodyPr>
            <a:normAutofit/>
          </a:bodyPr>
          <a:lstStyle/>
          <a:p>
            <a:r>
              <a:rPr lang="it-IT" dirty="0" smtClean="0"/>
              <a:t>Libertà </a:t>
            </a:r>
            <a:r>
              <a:rPr lang="it-IT" b="1" dirty="0" smtClean="0"/>
              <a:t>da</a:t>
            </a:r>
            <a:r>
              <a:rPr lang="it-IT" dirty="0" smtClean="0"/>
              <a:t> vincoli come assenza di costrizioni esterne</a:t>
            </a:r>
          </a:p>
          <a:p>
            <a:r>
              <a:rPr lang="it-IT" dirty="0" smtClean="0"/>
              <a:t>Libertà </a:t>
            </a:r>
            <a:r>
              <a:rPr lang="it-IT" b="1" dirty="0" smtClean="0"/>
              <a:t>per</a:t>
            </a:r>
            <a:r>
              <a:rPr lang="it-IT" dirty="0" smtClean="0"/>
              <a:t> un progetto come senso di responsabilità</a:t>
            </a:r>
          </a:p>
          <a:p>
            <a:pPr>
              <a:buNone/>
            </a:pPr>
            <a:r>
              <a:rPr lang="it-IT" dirty="0" smtClean="0"/>
              <a:t>DUNQUE</a:t>
            </a:r>
          </a:p>
          <a:p>
            <a:r>
              <a:rPr lang="it-IT" dirty="0" smtClean="0"/>
              <a:t>La libertà presuppone la vita</a:t>
            </a:r>
          </a:p>
          <a:p>
            <a:r>
              <a:rPr lang="it-IT" dirty="0" smtClean="0"/>
              <a:t>Esige la responsabilità</a:t>
            </a:r>
          </a:p>
          <a:p>
            <a:r>
              <a:rPr lang="it-IT" dirty="0" smtClean="0"/>
              <a:t>Esige il rispetto di chi non può esercitarla</a:t>
            </a:r>
          </a:p>
          <a:p>
            <a:pPr>
              <a:buNone/>
            </a:pPr>
            <a:r>
              <a:rPr lang="it-IT" dirty="0" smtClean="0"/>
              <a:t>ALTRIMENTI</a:t>
            </a:r>
          </a:p>
          <a:p>
            <a:pPr>
              <a:buNone/>
            </a:pPr>
            <a:r>
              <a:rPr lang="it-IT" dirty="0" smtClean="0"/>
              <a:t>Una libertà assoluta sfocerebbe a lungo andare nel caos poiché tante libertà assolute difficilmente possono incontrarsi: ne consegue che prevarrebbe la libertà del più forte o dei più forti</a:t>
            </a:r>
          </a:p>
          <a:p>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L’uomo è un essere </a:t>
            </a:r>
            <a:r>
              <a:rPr lang="it-IT" dirty="0" err="1" smtClean="0"/>
              <a:t>relazionale…</a:t>
            </a:r>
            <a:endParaRPr lang="it-IT" dirty="0"/>
          </a:p>
        </p:txBody>
      </p:sp>
      <p:sp>
        <p:nvSpPr>
          <p:cNvPr id="3" name="Segnaposto contenuto 2"/>
          <p:cNvSpPr>
            <a:spLocks noGrp="1"/>
          </p:cNvSpPr>
          <p:nvPr>
            <p:ph sz="quarter" idx="1"/>
          </p:nvPr>
        </p:nvSpPr>
        <p:spPr/>
        <p:txBody>
          <a:bodyPr/>
          <a:lstStyle/>
          <a:p>
            <a:r>
              <a:rPr lang="it-IT" dirty="0" smtClean="0"/>
              <a:t>«la libertà non è mai fine a se stessa, né può essere considerata come fonte di valori; essa è piuttosto la facoltà mediante la quale il soggetto assume quelle decisioni che rispondono alla verità del suo essere»</a:t>
            </a:r>
          </a:p>
          <a:p>
            <a:endParaRPr lang="it-IT" dirty="0" smtClean="0"/>
          </a:p>
          <a:p>
            <a:pPr>
              <a:buNone/>
            </a:pPr>
            <a:r>
              <a:rPr lang="it-IT" i="1" dirty="0" smtClean="0"/>
              <a:t>(A. </a:t>
            </a:r>
            <a:r>
              <a:rPr lang="it-IT" i="1" dirty="0" err="1" smtClean="0"/>
              <a:t>Bausola</a:t>
            </a:r>
            <a:r>
              <a:rPr lang="it-IT" i="1" dirty="0" smtClean="0"/>
              <a:t>, Libertà e responsabilità, 1980)</a:t>
            </a:r>
            <a:endParaRPr lang="it-IT" i="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ETICA INTERSOGGETTIVA</a:t>
            </a:r>
            <a:br>
              <a:rPr lang="it-IT" dirty="0" smtClean="0"/>
            </a:br>
            <a:r>
              <a:rPr lang="it-IT" dirty="0" smtClean="0"/>
              <a:t>Il modello </a:t>
            </a:r>
            <a:r>
              <a:rPr lang="it-IT" dirty="0" err="1" smtClean="0"/>
              <a:t>pragmatico-utilitarista</a:t>
            </a:r>
            <a:r>
              <a:rPr lang="it-IT" dirty="0" smtClean="0"/>
              <a:t>.1</a:t>
            </a:r>
            <a:endParaRPr lang="it-IT" dirty="0"/>
          </a:p>
        </p:txBody>
      </p:sp>
      <p:sp>
        <p:nvSpPr>
          <p:cNvPr id="3" name="Segnaposto contenuto 2"/>
          <p:cNvSpPr>
            <a:spLocks noGrp="1"/>
          </p:cNvSpPr>
          <p:nvPr>
            <p:ph sz="quarter" idx="1"/>
          </p:nvPr>
        </p:nvSpPr>
        <p:spPr>
          <a:xfrm>
            <a:off x="457200" y="2132856"/>
            <a:ext cx="7467600" cy="4341096"/>
          </a:xfrm>
        </p:spPr>
        <p:txBody>
          <a:bodyPr/>
          <a:lstStyle/>
          <a:p>
            <a:r>
              <a:rPr lang="it-IT" dirty="0" smtClean="0"/>
              <a:t>Massimizzare il piacere e minimizzare il dolore</a:t>
            </a:r>
          </a:p>
          <a:p>
            <a:endParaRPr lang="it-IT" dirty="0" smtClean="0"/>
          </a:p>
          <a:p>
            <a:r>
              <a:rPr lang="it-IT" dirty="0" smtClean="0"/>
              <a:t>Ampliare la sfera delle libertà personali per il maggior numero di persone (calcolo </a:t>
            </a:r>
            <a:r>
              <a:rPr lang="it-IT" dirty="0" err="1" smtClean="0"/>
              <a:t>felicifico</a:t>
            </a:r>
            <a:r>
              <a:rPr lang="it-IT" dirty="0" smtClean="0"/>
              <a:t>)</a:t>
            </a:r>
          </a:p>
          <a:p>
            <a:endParaRPr lang="it-IT" dirty="0" smtClean="0"/>
          </a:p>
          <a:p>
            <a:r>
              <a:rPr lang="it-IT" dirty="0" smtClean="0"/>
              <a:t>È impossibile giungere a verità universali e a norme etiche valide per tutti</a:t>
            </a:r>
            <a:endParaRPr lang="it-I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Il principio fondamentale è …</a:t>
            </a:r>
            <a:endParaRPr lang="it-IT" dirty="0"/>
          </a:p>
        </p:txBody>
      </p:sp>
      <p:sp>
        <p:nvSpPr>
          <p:cNvPr id="3" name="Segnaposto contenuto 2"/>
          <p:cNvSpPr>
            <a:spLocks noGrp="1"/>
          </p:cNvSpPr>
          <p:nvPr>
            <p:ph sz="quarter" idx="1"/>
          </p:nvPr>
        </p:nvSpPr>
        <p:spPr>
          <a:xfrm>
            <a:off x="457200" y="2348880"/>
            <a:ext cx="7467600" cy="4125072"/>
          </a:xfrm>
        </p:spPr>
        <p:txBody>
          <a:bodyPr/>
          <a:lstStyle/>
          <a:p>
            <a:pPr algn="ctr"/>
            <a:r>
              <a:rPr lang="it-IT" dirty="0" smtClean="0"/>
              <a:t>Agisci in modo tale da ottenere il massimo del bene ed il minimo del male per il maggior numero di persone</a:t>
            </a:r>
            <a:endParaRPr lang="it-I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Criterio di discernimento etico</a:t>
            </a:r>
            <a:endParaRPr lang="it-IT" dirty="0"/>
          </a:p>
        </p:txBody>
      </p:sp>
      <p:sp>
        <p:nvSpPr>
          <p:cNvPr id="3" name="Segnaposto contenuto 2"/>
          <p:cNvSpPr>
            <a:spLocks noGrp="1"/>
          </p:cNvSpPr>
          <p:nvPr>
            <p:ph sz="quarter" idx="1"/>
          </p:nvPr>
        </p:nvSpPr>
        <p:spPr>
          <a:xfrm>
            <a:off x="467544" y="1984248"/>
            <a:ext cx="7467600" cy="4873752"/>
          </a:xfrm>
        </p:spPr>
        <p:txBody>
          <a:bodyPr>
            <a:normAutofit/>
          </a:bodyPr>
          <a:lstStyle/>
          <a:p>
            <a:r>
              <a:rPr lang="it-IT" dirty="0" smtClean="0"/>
              <a:t>Migliori benefici (piacere, soddisfazione, benessere) con minori danni (dolore, malessere ..) per l’individuo e/o la società </a:t>
            </a:r>
          </a:p>
          <a:p>
            <a:r>
              <a:rPr lang="it-IT" dirty="0" smtClean="0"/>
              <a:t>Per fare questo occorre:</a:t>
            </a:r>
          </a:p>
          <a:p>
            <a:pPr>
              <a:buNone/>
            </a:pPr>
            <a:r>
              <a:rPr lang="it-IT" dirty="0" smtClean="0"/>
              <a:t>	</a:t>
            </a:r>
            <a:r>
              <a:rPr lang="it-IT" sz="2000" dirty="0" smtClean="0"/>
              <a:t>- identificare cosa ha valore e cosa produce felicità e benessere e deve quindi essere massimizzato. Occorre scegliere e perseguire quelle norme di comportamento che sono più utili per realizzare la preferenza individuale</a:t>
            </a:r>
          </a:p>
          <a:p>
            <a:pPr>
              <a:buNone/>
            </a:pPr>
            <a:r>
              <a:rPr lang="it-IT" sz="2000" dirty="0" smtClean="0"/>
              <a:t>	- perseguire ciò che porta all’utile ( e dunque alla realizzazione della preferenza: si dà enfasi al dovere di compiere quegli atti che sono in grado effettivamente di realizzare la preferenza individuale </a:t>
            </a:r>
            <a:endParaRPr lang="it-IT"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066130"/>
          </a:xfrm>
        </p:spPr>
        <p:txBody>
          <a:bodyPr>
            <a:normAutofit/>
          </a:bodyPr>
          <a:lstStyle/>
          <a:p>
            <a:r>
              <a:rPr lang="it-IT" dirty="0" smtClean="0"/>
              <a:t>ETICA INTERSOGGETTIVA</a:t>
            </a:r>
            <a:br>
              <a:rPr lang="it-IT" dirty="0" smtClean="0"/>
            </a:br>
            <a:r>
              <a:rPr lang="it-IT" dirty="0" smtClean="0"/>
              <a:t>Il modello </a:t>
            </a:r>
            <a:r>
              <a:rPr lang="it-IT" dirty="0" err="1" smtClean="0"/>
              <a:t>pragmatico-utilitarista</a:t>
            </a:r>
            <a:r>
              <a:rPr lang="it-IT" dirty="0" smtClean="0"/>
              <a:t>.2</a:t>
            </a:r>
            <a:endParaRPr lang="it-IT" dirty="0"/>
          </a:p>
        </p:txBody>
      </p:sp>
      <p:sp>
        <p:nvSpPr>
          <p:cNvPr id="3" name="Segnaposto contenuto 2"/>
          <p:cNvSpPr>
            <a:spLocks noGrp="1"/>
          </p:cNvSpPr>
          <p:nvPr>
            <p:ph sz="quarter" idx="1"/>
          </p:nvPr>
        </p:nvSpPr>
        <p:spPr>
          <a:xfrm>
            <a:off x="457200" y="1916832"/>
            <a:ext cx="7467600" cy="4557120"/>
          </a:xfrm>
        </p:spPr>
        <p:txBody>
          <a:bodyPr>
            <a:normAutofit lnSpcReduction="10000"/>
          </a:bodyPr>
          <a:lstStyle/>
          <a:p>
            <a:pPr>
              <a:buNone/>
            </a:pPr>
            <a:r>
              <a:rPr lang="it-IT" dirty="0" smtClean="0"/>
              <a:t>Le ESPRESSIONI di questo modello:</a:t>
            </a:r>
          </a:p>
          <a:p>
            <a:endParaRPr lang="it-IT" dirty="0" smtClean="0"/>
          </a:p>
          <a:p>
            <a:r>
              <a:rPr lang="it-IT" b="1" dirty="0" smtClean="0"/>
              <a:t>Utilitarismo</a:t>
            </a:r>
            <a:r>
              <a:rPr lang="it-IT" dirty="0" smtClean="0"/>
              <a:t>: massimizzare il benessere, minimizzare il dolore per il maggior numero di persone. Attenzione al rapporto costi-benefici e alla qualità della vita</a:t>
            </a:r>
          </a:p>
          <a:p>
            <a:endParaRPr lang="it-IT" dirty="0" smtClean="0"/>
          </a:p>
          <a:p>
            <a:r>
              <a:rPr lang="it-IT" b="1" dirty="0" smtClean="0"/>
              <a:t>Contrattualismo</a:t>
            </a:r>
            <a:r>
              <a:rPr lang="it-IT" dirty="0" smtClean="0"/>
              <a:t>: accordo tra i membri della comunità morale</a:t>
            </a:r>
          </a:p>
          <a:p>
            <a:endParaRPr lang="it-IT" dirty="0" smtClean="0"/>
          </a:p>
          <a:p>
            <a:r>
              <a:rPr lang="it-IT" b="1" dirty="0" smtClean="0"/>
              <a:t>Deontologia </a:t>
            </a:r>
            <a:r>
              <a:rPr lang="it-IT" b="1" i="1" dirty="0" smtClean="0"/>
              <a:t>prima </a:t>
            </a:r>
            <a:r>
              <a:rPr lang="it-IT" b="1" i="1" dirty="0" err="1" smtClean="0"/>
              <a:t>facie</a:t>
            </a:r>
            <a:r>
              <a:rPr lang="it-IT" dirty="0" smtClean="0"/>
              <a:t>: il bilanciamento dei principi </a:t>
            </a:r>
            <a:endParaRPr lang="it-IT"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Differenza con il modello soggettivista</a:t>
            </a:r>
            <a:endParaRPr lang="it-IT" dirty="0"/>
          </a:p>
        </p:txBody>
      </p:sp>
      <p:sp>
        <p:nvSpPr>
          <p:cNvPr id="3" name="Segnaposto contenuto 2"/>
          <p:cNvSpPr>
            <a:spLocks noGrp="1"/>
          </p:cNvSpPr>
          <p:nvPr>
            <p:ph sz="quarter" idx="1"/>
          </p:nvPr>
        </p:nvSpPr>
        <p:spPr/>
        <p:txBody>
          <a:bodyPr/>
          <a:lstStyle/>
          <a:p>
            <a:r>
              <a:rPr lang="it-IT" dirty="0" smtClean="0"/>
              <a:t>Nel liberismo, il significato di giusto o sbagliato è fatto in forza dell’autonomia dell’individuo che sceglie liberamente i valori e le norme che portano a soddisfare quel valore;</a:t>
            </a:r>
          </a:p>
          <a:p>
            <a:endParaRPr lang="it-IT" dirty="0" smtClean="0"/>
          </a:p>
          <a:p>
            <a:r>
              <a:rPr lang="it-IT" dirty="0" smtClean="0"/>
              <a:t>Per l’utilitarismo il “buono” e il “cattivo” sono valutati attraverso la bilancia </a:t>
            </a:r>
            <a:r>
              <a:rPr lang="it-IT" dirty="0" err="1" smtClean="0"/>
              <a:t>felicifica</a:t>
            </a:r>
            <a:r>
              <a:rPr lang="it-IT" dirty="0" smtClean="0"/>
              <a:t> che conduce alla ricerca del perseguimento  del massimo vantaggio per il maggior numero di persone</a:t>
            </a:r>
            <a:endParaRPr lang="it-I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ETICA INTERSOGGETTIVA</a:t>
            </a:r>
            <a:br>
              <a:rPr lang="it-IT" dirty="0" smtClean="0"/>
            </a:br>
            <a:r>
              <a:rPr lang="it-IT" dirty="0" smtClean="0"/>
              <a:t>Il modello </a:t>
            </a:r>
            <a:r>
              <a:rPr lang="it-IT" dirty="0" err="1" smtClean="0"/>
              <a:t>pragmatico-utilitarista</a:t>
            </a:r>
            <a:r>
              <a:rPr lang="it-IT" dirty="0" smtClean="0"/>
              <a:t>.3</a:t>
            </a:r>
            <a:endParaRPr lang="it-IT" dirty="0"/>
          </a:p>
        </p:txBody>
      </p:sp>
      <p:sp>
        <p:nvSpPr>
          <p:cNvPr id="3" name="Segnaposto contenuto 2"/>
          <p:cNvSpPr>
            <a:spLocks noGrp="1"/>
          </p:cNvSpPr>
          <p:nvPr>
            <p:ph sz="quarter" idx="1"/>
          </p:nvPr>
        </p:nvSpPr>
        <p:spPr>
          <a:xfrm>
            <a:off x="457200" y="1844824"/>
            <a:ext cx="7467600" cy="4629128"/>
          </a:xfrm>
        </p:spPr>
        <p:txBody>
          <a:bodyPr>
            <a:normAutofit fontScale="92500" lnSpcReduction="20000"/>
          </a:bodyPr>
          <a:lstStyle/>
          <a:p>
            <a:pPr>
              <a:buNone/>
            </a:pPr>
            <a:r>
              <a:rPr lang="it-IT" dirty="0" smtClean="0"/>
              <a:t>Implicazioni per la BIOETICA:</a:t>
            </a:r>
          </a:p>
          <a:p>
            <a:pPr>
              <a:buNone/>
            </a:pPr>
            <a:endParaRPr lang="it-IT" dirty="0" smtClean="0"/>
          </a:p>
          <a:p>
            <a:pPr>
              <a:buNone/>
            </a:pPr>
            <a:r>
              <a:rPr lang="it-IT" dirty="0" smtClean="0"/>
              <a:t>- Allocazione delle risorse</a:t>
            </a:r>
          </a:p>
          <a:p>
            <a:pPr>
              <a:buNone/>
            </a:pPr>
            <a:r>
              <a:rPr lang="it-IT" dirty="0" smtClean="0"/>
              <a:t>- Sacrificio di alcuni esseri umani</a:t>
            </a:r>
          </a:p>
          <a:p>
            <a:pPr>
              <a:buNone/>
            </a:pPr>
            <a:r>
              <a:rPr lang="it-IT" dirty="0" smtClean="0"/>
              <a:t>- Priorità nella lista dei trapianti</a:t>
            </a:r>
          </a:p>
          <a:p>
            <a:pPr>
              <a:buNone/>
            </a:pPr>
            <a:endParaRPr lang="it-IT" dirty="0" smtClean="0"/>
          </a:p>
          <a:p>
            <a:pPr>
              <a:buNone/>
            </a:pPr>
            <a:r>
              <a:rPr lang="it-IT" dirty="0" smtClean="0"/>
              <a:t>Applichiamo il ragionamento utilitarista in bioetica. In un ospedale sono ricoverate dieci persone in condizioni di vita molto gravi, allo stremo delle forze. Per mantenere in vita queste persone occorrono X euro al giorno. Tuttavia lo stesso budget (X euro) potrebbe essere utilizzato per migliorare lo stato di salute, per curare, cento persone. L’utilitarismo sceglierebbe questa seconda possibilità: soddisfare il maggior numero di persone</a:t>
            </a:r>
            <a:endParaRPr lang="it-IT"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7467600" cy="994122"/>
          </a:xfrm>
        </p:spPr>
        <p:txBody>
          <a:bodyPr/>
          <a:lstStyle/>
          <a:p>
            <a:r>
              <a:rPr lang="it-IT" dirty="0" smtClean="0"/>
              <a:t>Ancora …</a:t>
            </a:r>
            <a:endParaRPr lang="it-IT" dirty="0"/>
          </a:p>
        </p:txBody>
      </p:sp>
      <p:sp>
        <p:nvSpPr>
          <p:cNvPr id="3" name="Segnaposto contenuto 2"/>
          <p:cNvSpPr>
            <a:spLocks noGrp="1"/>
          </p:cNvSpPr>
          <p:nvPr>
            <p:ph sz="quarter" idx="1"/>
          </p:nvPr>
        </p:nvSpPr>
        <p:spPr/>
        <p:txBody>
          <a:bodyPr>
            <a:normAutofit/>
          </a:bodyPr>
          <a:lstStyle/>
          <a:p>
            <a:r>
              <a:rPr lang="it-IT" dirty="0" smtClean="0"/>
              <a:t>Il contrattualismo etico (HT </a:t>
            </a:r>
            <a:r>
              <a:rPr lang="it-IT" dirty="0" err="1" smtClean="0"/>
              <a:t>Engelhardt</a:t>
            </a:r>
            <a:r>
              <a:rPr lang="it-IT" dirty="0" smtClean="0"/>
              <a:t>): criterio base è l’accordo intersoggettivo stipulato dalla comunità morale, ovvero coloro che hanno capacità e facoltà di decidere ….. È persona solo chi è capace di “accordi morali”</a:t>
            </a:r>
          </a:p>
          <a:p>
            <a:endParaRPr lang="it-IT" dirty="0" smtClean="0"/>
          </a:p>
          <a:p>
            <a:r>
              <a:rPr lang="it-IT" dirty="0" smtClean="0"/>
              <a:t>In particolare è persona chi possiede determinate qualità o funzioni …. PERSONA ED ESSERE UMANO NON SI IDENTIFICANO SEMPRE </a:t>
            </a:r>
            <a:endParaRPr lang="it-IT"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Chi è persona? (secondo </a:t>
            </a:r>
            <a:r>
              <a:rPr lang="it-IT" dirty="0" err="1" smtClean="0"/>
              <a:t>Engelhardt</a:t>
            </a:r>
            <a:r>
              <a:rPr lang="it-IT" dirty="0" smtClean="0"/>
              <a:t>)</a:t>
            </a:r>
            <a:endParaRPr lang="it-IT" dirty="0"/>
          </a:p>
        </p:txBody>
      </p:sp>
      <p:sp>
        <p:nvSpPr>
          <p:cNvPr id="3" name="Segnaposto contenuto 2"/>
          <p:cNvSpPr>
            <a:spLocks noGrp="1"/>
          </p:cNvSpPr>
          <p:nvPr>
            <p:ph sz="quarter" idx="1"/>
          </p:nvPr>
        </p:nvSpPr>
        <p:spPr>
          <a:xfrm>
            <a:off x="457200" y="2060848"/>
            <a:ext cx="7467600" cy="4413104"/>
          </a:xfrm>
        </p:spPr>
        <p:txBody>
          <a:bodyPr/>
          <a:lstStyle/>
          <a:p>
            <a:pPr>
              <a:buNone/>
            </a:pPr>
            <a:r>
              <a:rPr lang="it-IT" dirty="0" smtClean="0"/>
              <a:t>Suddivisione degli esseri umani in:</a:t>
            </a:r>
          </a:p>
          <a:p>
            <a:endParaRPr lang="it-IT" dirty="0" smtClean="0"/>
          </a:p>
          <a:p>
            <a:pPr marL="514350" indent="-514350">
              <a:buFont typeface="+mj-lt"/>
              <a:buAutoNum type="arabicPeriod"/>
            </a:pPr>
            <a:r>
              <a:rPr lang="it-IT" dirty="0" smtClean="0"/>
              <a:t>Persone in senso morale (soggetti autonomi)</a:t>
            </a:r>
          </a:p>
          <a:p>
            <a:pPr marL="514350" indent="-514350">
              <a:buFont typeface="+mj-lt"/>
              <a:buAutoNum type="arabicPeriod"/>
            </a:pPr>
            <a:r>
              <a:rPr lang="it-IT" dirty="0" smtClean="0"/>
              <a:t>Non ancora persone (embrioni, feti, bambini)</a:t>
            </a:r>
          </a:p>
          <a:p>
            <a:pPr marL="514350" indent="-514350">
              <a:buFont typeface="+mj-lt"/>
              <a:buAutoNum type="arabicPeriod"/>
            </a:pPr>
            <a:r>
              <a:rPr lang="it-IT" dirty="0" smtClean="0"/>
              <a:t>Non più persone (soggetti in coma, in SVP …)</a:t>
            </a:r>
            <a:endParaRPr lang="it-IT"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Osservazioni critiche</a:t>
            </a:r>
            <a:endParaRPr lang="it-IT" dirty="0"/>
          </a:p>
        </p:txBody>
      </p:sp>
      <p:sp>
        <p:nvSpPr>
          <p:cNvPr id="3" name="Segnaposto contenuto 2"/>
          <p:cNvSpPr>
            <a:spLocks noGrp="1"/>
          </p:cNvSpPr>
          <p:nvPr>
            <p:ph sz="quarter" idx="1"/>
          </p:nvPr>
        </p:nvSpPr>
        <p:spPr>
          <a:xfrm>
            <a:off x="457200" y="2060848"/>
            <a:ext cx="7467600" cy="4413104"/>
          </a:xfrm>
        </p:spPr>
        <p:txBody>
          <a:bodyPr>
            <a:normAutofit/>
          </a:bodyPr>
          <a:lstStyle/>
          <a:p>
            <a:r>
              <a:rPr lang="it-IT" dirty="0" smtClean="0"/>
              <a:t>Questo ragionamento non considera che il bene del singolo è legato in maniera inscindibile a quello comune: non un semplice insieme di vantaggi e di utilità ma il bene del tutto come tale.</a:t>
            </a:r>
          </a:p>
          <a:p>
            <a:endParaRPr lang="it-IT" dirty="0" smtClean="0"/>
          </a:p>
          <a:p>
            <a:r>
              <a:rPr lang="it-IT" dirty="0" smtClean="0"/>
              <a:t>In questo senso il “maggior numero” lascia fuori un “notevole numero” di individui che pure appartengono alla stessa società e che in essa crescono e si realizzano</a:t>
            </a:r>
            <a:endParaRPr lang="it-IT"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7467600" cy="1210146"/>
          </a:xfrm>
        </p:spPr>
        <p:txBody>
          <a:bodyPr>
            <a:normAutofit fontScale="90000"/>
          </a:bodyPr>
          <a:lstStyle/>
          <a:p>
            <a:r>
              <a:rPr lang="it-IT" sz="3200" dirty="0" smtClean="0"/>
              <a:t>ETICA OGGETTIVISTA</a:t>
            </a:r>
            <a:br>
              <a:rPr lang="it-IT" sz="3200" dirty="0" smtClean="0"/>
            </a:br>
            <a:r>
              <a:rPr lang="it-IT" sz="3200" dirty="0" smtClean="0"/>
              <a:t>Il modello personalista ontologicamente fondato.1</a:t>
            </a:r>
            <a:endParaRPr lang="it-IT" sz="3200" dirty="0"/>
          </a:p>
        </p:txBody>
      </p:sp>
      <p:sp>
        <p:nvSpPr>
          <p:cNvPr id="3" name="Segnaposto contenuto 2"/>
          <p:cNvSpPr>
            <a:spLocks noGrp="1"/>
          </p:cNvSpPr>
          <p:nvPr>
            <p:ph sz="quarter" idx="1"/>
          </p:nvPr>
        </p:nvSpPr>
        <p:spPr>
          <a:xfrm>
            <a:off x="457200" y="2060848"/>
            <a:ext cx="8229600" cy="4392488"/>
          </a:xfrm>
        </p:spPr>
        <p:txBody>
          <a:bodyPr>
            <a:normAutofit fontScale="85000" lnSpcReduction="20000"/>
          </a:bodyPr>
          <a:lstStyle/>
          <a:p>
            <a:r>
              <a:rPr lang="it-IT" dirty="0" err="1" smtClean="0"/>
              <a:t>Boezio</a:t>
            </a:r>
            <a:r>
              <a:rPr lang="it-IT" dirty="0" smtClean="0"/>
              <a:t>: “</a:t>
            </a:r>
            <a:r>
              <a:rPr lang="it-IT" b="1" dirty="0" err="1" smtClean="0"/>
              <a:t>Rationalis</a:t>
            </a:r>
            <a:r>
              <a:rPr lang="it-IT" b="1" dirty="0" smtClean="0"/>
              <a:t> </a:t>
            </a:r>
            <a:r>
              <a:rPr lang="it-IT" b="1" dirty="0" err="1" smtClean="0"/>
              <a:t>naturae</a:t>
            </a:r>
            <a:r>
              <a:rPr lang="it-IT" b="1" dirty="0" smtClean="0"/>
              <a:t> individua </a:t>
            </a:r>
            <a:r>
              <a:rPr lang="it-IT" b="1" dirty="0" err="1" smtClean="0"/>
              <a:t>substantia</a:t>
            </a:r>
            <a:r>
              <a:rPr lang="it-IT" b="1" dirty="0" smtClean="0"/>
              <a:t> </a:t>
            </a:r>
            <a:r>
              <a:rPr lang="it-IT" b="1" dirty="0" err="1" smtClean="0"/>
              <a:t>incommunicabilis</a:t>
            </a:r>
            <a:r>
              <a:rPr lang="it-IT" b="1" dirty="0" smtClean="0"/>
              <a:t>” … </a:t>
            </a:r>
            <a:r>
              <a:rPr lang="it-IT" dirty="0" smtClean="0"/>
              <a:t>persona è una sostanza (ha in sé tutto l’occorrente per esistere) individuale e </a:t>
            </a:r>
            <a:r>
              <a:rPr lang="it-IT" dirty="0" err="1" smtClean="0"/>
              <a:t>incommunicabile</a:t>
            </a:r>
            <a:r>
              <a:rPr lang="it-IT" smtClean="0"/>
              <a:t> (l’essere)  di natura razionale (ha e usa la ragione)</a:t>
            </a:r>
            <a:endParaRPr lang="it-IT" b="1" smtClean="0"/>
          </a:p>
          <a:p>
            <a:endParaRPr lang="it-IT" dirty="0" smtClean="0"/>
          </a:p>
          <a:p>
            <a:r>
              <a:rPr lang="it-IT" dirty="0" smtClean="0"/>
              <a:t>La persona umana è al centro della valutazione etica, punto di riferimento e misura tra il lecito e il non lecito</a:t>
            </a:r>
          </a:p>
          <a:p>
            <a:endParaRPr lang="it-IT" dirty="0" smtClean="0"/>
          </a:p>
          <a:p>
            <a:r>
              <a:rPr lang="it-IT" dirty="0" smtClean="0"/>
              <a:t>L’uomo è persona perché è l’unico essere in cui la vita diventa capace di riflessione su di sé e di autodeterminazione</a:t>
            </a:r>
          </a:p>
          <a:p>
            <a:endParaRPr lang="it-IT" dirty="0" smtClean="0"/>
          </a:p>
          <a:p>
            <a:r>
              <a:rPr lang="it-IT" dirty="0" smtClean="0"/>
              <a:t>E’ l’unico vivente capace di dare senso alle cose</a:t>
            </a:r>
          </a:p>
          <a:p>
            <a:endParaRPr lang="it-IT" dirty="0" smtClean="0"/>
          </a:p>
          <a:p>
            <a:r>
              <a:rPr lang="it-IT" dirty="0" smtClean="0"/>
              <a:t>Ogni individuo umano è persona</a:t>
            </a:r>
            <a:endParaRPr lang="it-IT"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55576" y="260648"/>
            <a:ext cx="8229600" cy="1143000"/>
          </a:xfrm>
        </p:spPr>
        <p:txBody>
          <a:bodyPr>
            <a:normAutofit fontScale="90000"/>
          </a:bodyPr>
          <a:lstStyle/>
          <a:p>
            <a:r>
              <a:rPr lang="it-IT" sz="3200" dirty="0" smtClean="0"/>
              <a:t>ETICA OGGETTIVISTA</a:t>
            </a:r>
            <a:br>
              <a:rPr lang="it-IT" sz="3200" dirty="0" smtClean="0"/>
            </a:br>
            <a:r>
              <a:rPr lang="it-IT" sz="3200" dirty="0" smtClean="0"/>
              <a:t>Il modello personalista </a:t>
            </a:r>
            <a:r>
              <a:rPr lang="it-IT" sz="3200" dirty="0" err="1" smtClean="0"/>
              <a:t>ontol</a:t>
            </a:r>
            <a:r>
              <a:rPr lang="it-IT" sz="3200" dirty="0" smtClean="0"/>
              <a:t>. fondato.2</a:t>
            </a:r>
            <a:endParaRPr lang="it-IT" sz="3200" dirty="0"/>
          </a:p>
        </p:txBody>
      </p:sp>
      <p:sp>
        <p:nvSpPr>
          <p:cNvPr id="3" name="Segnaposto contenuto 2"/>
          <p:cNvSpPr>
            <a:spLocks noGrp="1"/>
          </p:cNvSpPr>
          <p:nvPr>
            <p:ph sz="quarter" idx="1"/>
          </p:nvPr>
        </p:nvSpPr>
        <p:spPr>
          <a:xfrm>
            <a:off x="457200" y="1988840"/>
            <a:ext cx="7467600" cy="4485112"/>
          </a:xfrm>
        </p:spPr>
        <p:txBody>
          <a:bodyPr>
            <a:normAutofit/>
          </a:bodyPr>
          <a:lstStyle/>
          <a:p>
            <a:r>
              <a:rPr lang="it-IT" dirty="0" smtClean="0"/>
              <a:t>La persona è un corpo spiritualizzato che vale per quello che è e non per le scelte che fa</a:t>
            </a:r>
          </a:p>
          <a:p>
            <a:endParaRPr lang="it-IT" dirty="0" smtClean="0"/>
          </a:p>
          <a:p>
            <a:r>
              <a:rPr lang="it-IT" dirty="0" smtClean="0"/>
              <a:t>Il rispetto della dignità della persona dunque rappresenta il metro di misura per giudicare ciò che è lecito da ciò che non lo è; dunque ciò che è buono e ciò che non lo è</a:t>
            </a:r>
          </a:p>
          <a:p>
            <a:endParaRPr lang="it-IT" dirty="0" smtClean="0"/>
          </a:p>
          <a:p>
            <a:r>
              <a:rPr lang="it-IT" dirty="0" smtClean="0"/>
              <a:t>La persona non può essere mai mezzo ma invece è sempre il fine e la sua dignità è un valore oggettivo</a:t>
            </a:r>
          </a:p>
          <a:p>
            <a:endParaRPr lang="it-IT"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 bioetica: l’esempio dell’uomo politico</a:t>
            </a:r>
            <a:endParaRPr lang="it-IT" dirty="0"/>
          </a:p>
        </p:txBody>
      </p:sp>
      <p:sp>
        <p:nvSpPr>
          <p:cNvPr id="3" name="Segnaposto contenuto 2"/>
          <p:cNvSpPr>
            <a:spLocks noGrp="1"/>
          </p:cNvSpPr>
          <p:nvPr>
            <p:ph sz="quarter" idx="1"/>
          </p:nvPr>
        </p:nvSpPr>
        <p:spPr/>
        <p:txBody>
          <a:bodyPr/>
          <a:lstStyle/>
          <a:p>
            <a:r>
              <a:rPr lang="it-IT" dirty="0" smtClean="0"/>
              <a:t>“Esistono due uomini politici: uno motivato da ideali, preoccupato di proporre e realizzare programmi, interessato ai contenuti positivi che la politica può avere, e teso, nonostante gli eventuali sbagli e difficoltà, a mantenere la propria azione e il proprio pensiero al di sopra di quel livello politico dove regnano i maneggi, gli intrecci egoistici, i piccoli e i grandi calcoli di interessi privati. L’altro tipo, invece, non riesce ad uscire da questo livello più triste e forse non lo vuole” </a:t>
            </a:r>
            <a:r>
              <a:rPr lang="it-IT" sz="1800" i="1" dirty="0" smtClean="0"/>
              <a:t>(AM Baggio)</a:t>
            </a:r>
            <a:endParaRPr lang="it-IT" sz="1800" i="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Dunque …</a:t>
            </a:r>
            <a:endParaRPr lang="it-IT" dirty="0"/>
          </a:p>
        </p:txBody>
      </p:sp>
      <p:sp>
        <p:nvSpPr>
          <p:cNvPr id="3" name="Segnaposto contenuto 2"/>
          <p:cNvSpPr>
            <a:spLocks noGrp="1"/>
          </p:cNvSpPr>
          <p:nvPr>
            <p:ph sz="quarter" idx="1"/>
          </p:nvPr>
        </p:nvSpPr>
        <p:spPr/>
        <p:txBody>
          <a:bodyPr/>
          <a:lstStyle/>
          <a:p>
            <a:r>
              <a:rPr lang="it-IT" dirty="0" smtClean="0"/>
              <a:t>Il primo uomo è interessato a cercare il bene, il secondo non nutre questo amore. </a:t>
            </a:r>
          </a:p>
          <a:p>
            <a:endParaRPr lang="it-IT" dirty="0" smtClean="0"/>
          </a:p>
          <a:p>
            <a:r>
              <a:rPr lang="it-IT" dirty="0" smtClean="0"/>
              <a:t>Il primo è teso alla ricerca del consenso e della democrazia per tutelare i valori inerenti alla vita di ciascuno, il secondo è teso a soddisfare la vita personale.</a:t>
            </a:r>
            <a:endParaRPr lang="it-IT"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 Principi della bioetica personalista</a:t>
            </a:r>
            <a:endParaRPr lang="it-IT" dirty="0"/>
          </a:p>
        </p:txBody>
      </p:sp>
      <p:sp>
        <p:nvSpPr>
          <p:cNvPr id="3" name="Segnaposto contenuto 2"/>
          <p:cNvSpPr>
            <a:spLocks noGrp="1"/>
          </p:cNvSpPr>
          <p:nvPr>
            <p:ph sz="quarter" idx="1"/>
          </p:nvPr>
        </p:nvSpPr>
        <p:spPr>
          <a:xfrm>
            <a:off x="467544" y="2132856"/>
            <a:ext cx="8229600" cy="4525963"/>
          </a:xfrm>
        </p:spPr>
        <p:txBody>
          <a:bodyPr/>
          <a:lstStyle/>
          <a:p>
            <a:pPr marL="514350" indent="-514350">
              <a:buFont typeface="+mj-lt"/>
              <a:buAutoNum type="arabicPeriod"/>
            </a:pPr>
            <a:r>
              <a:rPr lang="it-IT" dirty="0" smtClean="0"/>
              <a:t>La difesa della vita fisica</a:t>
            </a:r>
          </a:p>
          <a:p>
            <a:pPr marL="514350" indent="-514350">
              <a:buFont typeface="+mj-lt"/>
              <a:buAutoNum type="arabicPeriod"/>
            </a:pPr>
            <a:r>
              <a:rPr lang="it-IT" dirty="0" smtClean="0"/>
              <a:t>Il principio di libertà/responsabilità</a:t>
            </a:r>
          </a:p>
          <a:p>
            <a:pPr marL="514350" indent="-514350">
              <a:buFont typeface="+mj-lt"/>
              <a:buAutoNum type="arabicPeriod"/>
            </a:pPr>
            <a:r>
              <a:rPr lang="it-IT" dirty="0" smtClean="0"/>
              <a:t>Il principio terapeutico</a:t>
            </a:r>
          </a:p>
          <a:p>
            <a:pPr marL="514350" indent="-514350">
              <a:buFont typeface="+mj-lt"/>
              <a:buAutoNum type="arabicPeriod"/>
            </a:pPr>
            <a:r>
              <a:rPr lang="it-IT" dirty="0" smtClean="0"/>
              <a:t>Il principio di socialità/sussidiarietà</a:t>
            </a:r>
            <a:endParaRPr lang="it-IT"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1. La difesa della vita fisica</a:t>
            </a:r>
            <a:endParaRPr lang="it-IT" dirty="0"/>
          </a:p>
        </p:txBody>
      </p:sp>
      <p:sp>
        <p:nvSpPr>
          <p:cNvPr id="3" name="Segnaposto contenuto 2"/>
          <p:cNvSpPr>
            <a:spLocks noGrp="1"/>
          </p:cNvSpPr>
          <p:nvPr>
            <p:ph sz="quarter" idx="1"/>
          </p:nvPr>
        </p:nvSpPr>
        <p:spPr>
          <a:xfrm>
            <a:off x="457200" y="2060848"/>
            <a:ext cx="8229600" cy="4065315"/>
          </a:xfrm>
        </p:spPr>
        <p:txBody>
          <a:bodyPr/>
          <a:lstStyle/>
          <a:p>
            <a:r>
              <a:rPr lang="it-IT" dirty="0" smtClean="0"/>
              <a:t>la vita fisica rappresenta un valore molto importante poiché attraverso il corpo l’uomo entra nello spazio e nel tempo, si relaziona e si esprime. La vita fisica dunque deve essere difesa, rispettata e tutelata.</a:t>
            </a:r>
          </a:p>
          <a:p>
            <a:endParaRPr lang="it-IT"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2. Il principio di libertà/responsabilità</a:t>
            </a:r>
            <a:endParaRPr lang="it-IT" dirty="0"/>
          </a:p>
        </p:txBody>
      </p:sp>
      <p:sp>
        <p:nvSpPr>
          <p:cNvPr id="3" name="Segnaposto contenuto 2"/>
          <p:cNvSpPr>
            <a:spLocks noGrp="1"/>
          </p:cNvSpPr>
          <p:nvPr>
            <p:ph sz="quarter" idx="1"/>
          </p:nvPr>
        </p:nvSpPr>
        <p:spPr>
          <a:xfrm>
            <a:off x="457200" y="1844824"/>
            <a:ext cx="8229600" cy="4281339"/>
          </a:xfrm>
        </p:spPr>
        <p:txBody>
          <a:bodyPr/>
          <a:lstStyle/>
          <a:p>
            <a:r>
              <a:rPr lang="it-IT" dirty="0" smtClean="0"/>
              <a:t>Libertà è capacità di scegliere ciò che l’uomo vuole veramente e che corrisponde alla sua natura – umana</a:t>
            </a:r>
          </a:p>
          <a:p>
            <a:endParaRPr lang="it-IT" dirty="0" smtClean="0"/>
          </a:p>
          <a:p>
            <a:r>
              <a:rPr lang="it-IT" dirty="0" smtClean="0"/>
              <a:t>la libertà sta dunque nel poter scegliere ma in maniera responsabile davanti alle alternative che mi si prospettano</a:t>
            </a:r>
          </a:p>
          <a:p>
            <a:endParaRPr lang="it-IT" dirty="0" smtClean="0"/>
          </a:p>
          <a:p>
            <a:r>
              <a:rPr lang="it-IT" dirty="0" smtClean="0"/>
              <a:t>responsabilità come dovere di scegliere veramente ciò che si desidera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3. Il principio terapeutico o di totalità</a:t>
            </a:r>
            <a:endParaRPr lang="it-IT" dirty="0"/>
          </a:p>
        </p:txBody>
      </p:sp>
      <p:sp>
        <p:nvSpPr>
          <p:cNvPr id="3" name="Segnaposto contenuto 2"/>
          <p:cNvSpPr>
            <a:spLocks noGrp="1"/>
          </p:cNvSpPr>
          <p:nvPr>
            <p:ph sz="quarter" idx="1"/>
          </p:nvPr>
        </p:nvSpPr>
        <p:spPr/>
        <p:txBody>
          <a:bodyPr>
            <a:normAutofit lnSpcReduction="10000"/>
          </a:bodyPr>
          <a:lstStyle/>
          <a:p>
            <a:r>
              <a:rPr lang="it-IT" dirty="0" smtClean="0"/>
              <a:t>L’uomo va curato nella sua totalità: il corpo è un insieme di parti tra loro distinte e con diverse funzioni, ma che sono tra loro organicamente unificate</a:t>
            </a:r>
          </a:p>
          <a:p>
            <a:endParaRPr lang="it-IT" dirty="0" smtClean="0"/>
          </a:p>
          <a:p>
            <a:r>
              <a:rPr lang="it-IT" dirty="0" smtClean="0"/>
              <a:t>La totalità della persona implica che qualsiasi intervento su un parte di essa, anche la più piccola, è in realtà (in quanto parte del tutto) un intervento su tutta la persona. </a:t>
            </a:r>
          </a:p>
          <a:p>
            <a:endParaRPr lang="it-IT" dirty="0" smtClean="0"/>
          </a:p>
          <a:p>
            <a:r>
              <a:rPr lang="it-IT" dirty="0" smtClean="0"/>
              <a:t>Tale principio ammette che una parte del corpo possa essere sacrificata a beneficio della vita integrale della persona.</a:t>
            </a:r>
            <a:endParaRPr lang="it-IT"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I criteri per una corretta applicazione del principio di totalità</a:t>
            </a:r>
            <a:endParaRPr lang="it-IT" dirty="0"/>
          </a:p>
        </p:txBody>
      </p:sp>
      <p:sp>
        <p:nvSpPr>
          <p:cNvPr id="3" name="Segnaposto contenuto 2"/>
          <p:cNvSpPr>
            <a:spLocks noGrp="1"/>
          </p:cNvSpPr>
          <p:nvPr>
            <p:ph sz="quarter" idx="1"/>
          </p:nvPr>
        </p:nvSpPr>
        <p:spPr>
          <a:xfrm>
            <a:off x="457200" y="1988840"/>
            <a:ext cx="8229600" cy="4137323"/>
          </a:xfrm>
        </p:spPr>
        <p:txBody>
          <a:bodyPr/>
          <a:lstStyle/>
          <a:p>
            <a:r>
              <a:rPr lang="it-IT" dirty="0" smtClean="0"/>
              <a:t>Intervento sulla parte malata o causa attiva di malattia</a:t>
            </a:r>
          </a:p>
          <a:p>
            <a:r>
              <a:rPr lang="it-IT" dirty="0" smtClean="0"/>
              <a:t>Ragionevole possibilità di successo</a:t>
            </a:r>
          </a:p>
          <a:p>
            <a:r>
              <a:rPr lang="it-IT" dirty="0" smtClean="0"/>
              <a:t>Assenza di alternative</a:t>
            </a:r>
          </a:p>
          <a:p>
            <a:r>
              <a:rPr lang="it-IT" dirty="0" smtClean="0"/>
              <a:t>Il consenso dell’interessato o dell’avente diritto</a:t>
            </a:r>
            <a:endParaRPr lang="it-IT"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4. Il principio di socialità/sussidiarietà</a:t>
            </a:r>
            <a:endParaRPr lang="it-IT" dirty="0"/>
          </a:p>
        </p:txBody>
      </p:sp>
      <p:sp>
        <p:nvSpPr>
          <p:cNvPr id="3" name="Segnaposto contenuto 2"/>
          <p:cNvSpPr>
            <a:spLocks noGrp="1"/>
          </p:cNvSpPr>
          <p:nvPr>
            <p:ph sz="quarter" idx="1"/>
          </p:nvPr>
        </p:nvSpPr>
        <p:spPr>
          <a:xfrm>
            <a:off x="457200" y="2204864"/>
            <a:ext cx="7467600" cy="4269088"/>
          </a:xfrm>
        </p:spPr>
        <p:txBody>
          <a:bodyPr/>
          <a:lstStyle/>
          <a:p>
            <a:r>
              <a:rPr lang="it-IT" dirty="0" smtClean="0"/>
              <a:t>Impegno di ogni persona a realizzare se stessa partecipando alla realizzazione degli altri</a:t>
            </a:r>
          </a:p>
          <a:p>
            <a:r>
              <a:rPr lang="it-IT" dirty="0" smtClean="0"/>
              <a:t>La vita propria e quella altrui non sono solo un bene personale ma anche sociale</a:t>
            </a:r>
          </a:p>
          <a:p>
            <a:endParaRPr lang="it-IT" dirty="0" smtClean="0"/>
          </a:p>
          <a:p>
            <a:r>
              <a:rPr lang="it-IT" dirty="0" smtClean="0"/>
              <a:t>Per la </a:t>
            </a:r>
            <a:r>
              <a:rPr lang="it-IT" i="1" dirty="0" smtClean="0"/>
              <a:t>sussidiarietà</a:t>
            </a:r>
            <a:r>
              <a:rPr lang="it-IT" dirty="0" smtClean="0"/>
              <a:t>: la comunità deve aiutare laddove c’è più necessità ma non deve soppiantare o sostituire le iniziative dei singoli</a:t>
            </a:r>
          </a:p>
          <a:p>
            <a:endParaRPr lang="it-IT" dirty="0" smtClean="0"/>
          </a:p>
          <a:p>
            <a:endParaRPr lang="it-IT"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metodologia di ricerca è triangolare</a:t>
            </a:r>
            <a:endParaRPr lang="it-IT" dirty="0"/>
          </a:p>
        </p:txBody>
      </p:sp>
      <p:sp>
        <p:nvSpPr>
          <p:cNvPr id="3" name="Segnaposto contenuto 2"/>
          <p:cNvSpPr>
            <a:spLocks noGrp="1"/>
          </p:cNvSpPr>
          <p:nvPr>
            <p:ph sz="quarter" idx="1"/>
          </p:nvPr>
        </p:nvSpPr>
        <p:spPr/>
        <p:txBody>
          <a:bodyPr/>
          <a:lstStyle/>
          <a:p>
            <a:r>
              <a:rPr lang="it-IT" dirty="0" smtClean="0"/>
              <a:t>parte dall’esposizione del dato scientifico, osservato in termini quantitativi e qualitativi (primo vertice), ed esamina tali dati alla luce del significato antropologico della persona </a:t>
            </a:r>
            <a:r>
              <a:rPr lang="it-IT" dirty="0" smtClean="0"/>
              <a:t>(secondo vertice) </a:t>
            </a:r>
            <a:r>
              <a:rPr lang="it-IT" dirty="0" smtClean="0"/>
              <a:t>al fine di valutare, attraverso la considerazione delle implicazioni e dei rischi, i valori coinvolti. </a:t>
            </a:r>
            <a:r>
              <a:rPr lang="it-IT" dirty="0" smtClean="0"/>
              <a:t>Il </a:t>
            </a:r>
            <a:r>
              <a:rPr lang="it-IT" dirty="0" smtClean="0"/>
              <a:t>terzo vertice </a:t>
            </a:r>
            <a:r>
              <a:rPr lang="it-IT" dirty="0" smtClean="0"/>
              <a:t>è </a:t>
            </a:r>
            <a:r>
              <a:rPr lang="it-IT" dirty="0" smtClean="0"/>
              <a:t>costituito dalla determinazione dei principi e delle norme che tutelano e promuovono i valori precedentemente rilevati.</a:t>
            </a:r>
          </a:p>
          <a:p>
            <a:endParaRPr lang="it-IT"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2400" dirty="0" smtClean="0"/>
              <a:t>I</a:t>
            </a:r>
            <a:r>
              <a:rPr lang="it-IT" sz="2400" dirty="0" smtClean="0"/>
              <a:t>L </a:t>
            </a:r>
            <a:r>
              <a:rPr lang="it-IT" sz="2400" dirty="0" err="1" smtClean="0"/>
              <a:t>principialismo</a:t>
            </a:r>
            <a:r>
              <a:rPr lang="it-IT" sz="2400" dirty="0" smtClean="0"/>
              <a:t> (Tom L. </a:t>
            </a:r>
            <a:r>
              <a:rPr lang="it-IT" sz="2400" dirty="0" err="1" smtClean="0"/>
              <a:t>Beuchamp</a:t>
            </a:r>
            <a:r>
              <a:rPr lang="it-IT" sz="2400" dirty="0" smtClean="0"/>
              <a:t> e James F. </a:t>
            </a:r>
            <a:r>
              <a:rPr lang="it-IT" sz="2400" dirty="0" err="1" smtClean="0"/>
              <a:t>Childress</a:t>
            </a:r>
            <a:endParaRPr lang="it-IT" sz="2400" dirty="0"/>
          </a:p>
        </p:txBody>
      </p:sp>
      <p:sp>
        <p:nvSpPr>
          <p:cNvPr id="3" name="Segnaposto contenuto 2"/>
          <p:cNvSpPr>
            <a:spLocks noGrp="1"/>
          </p:cNvSpPr>
          <p:nvPr>
            <p:ph sz="quarter" idx="1"/>
          </p:nvPr>
        </p:nvSpPr>
        <p:spPr/>
        <p:txBody>
          <a:bodyPr>
            <a:normAutofit fontScale="85000" lnSpcReduction="20000"/>
          </a:bodyPr>
          <a:lstStyle/>
          <a:p>
            <a:r>
              <a:rPr lang="it-IT" b="1" dirty="0" smtClean="0"/>
              <a:t>Principio di </a:t>
            </a:r>
            <a:r>
              <a:rPr lang="it-IT" b="1" dirty="0" smtClean="0"/>
              <a:t>autonomia</a:t>
            </a:r>
            <a:r>
              <a:rPr lang="it-IT" dirty="0" smtClean="0"/>
              <a:t>: rispetto per la capacità di scegliere senza condizionamento alcuno il proprio </a:t>
            </a:r>
            <a:r>
              <a:rPr lang="it-IT" dirty="0" smtClean="0"/>
              <a:t>bene: </a:t>
            </a:r>
          </a:p>
          <a:p>
            <a:pPr algn="ctr">
              <a:buNone/>
            </a:pPr>
            <a:r>
              <a:rPr lang="it-IT" dirty="0" smtClean="0"/>
              <a:t>eccezioni </a:t>
            </a:r>
          </a:p>
          <a:p>
            <a:pPr algn="ctr">
              <a:buNone/>
            </a:pPr>
            <a:endParaRPr lang="it-IT" dirty="0" smtClean="0"/>
          </a:p>
          <a:p>
            <a:pPr algn="just">
              <a:buFontTx/>
              <a:buChar char="-"/>
            </a:pPr>
            <a:r>
              <a:rPr lang="it-IT" dirty="0" smtClean="0"/>
              <a:t>situazioni </a:t>
            </a:r>
            <a:r>
              <a:rPr lang="it-IT" dirty="0" smtClean="0"/>
              <a:t>in cui l’individuo ha perso tale capacità o non l’ha mai avuta, </a:t>
            </a:r>
            <a:r>
              <a:rPr lang="it-IT" dirty="0" smtClean="0"/>
              <a:t>nelle </a:t>
            </a:r>
            <a:r>
              <a:rPr lang="it-IT" dirty="0" smtClean="0"/>
              <a:t>quali il soggetto sarebbe facilmente </a:t>
            </a:r>
            <a:r>
              <a:rPr lang="it-IT" dirty="0" smtClean="0"/>
              <a:t>vulnerabile</a:t>
            </a:r>
          </a:p>
          <a:p>
            <a:pPr algn="just">
              <a:buFontTx/>
              <a:buChar char="-"/>
            </a:pPr>
            <a:endParaRPr lang="it-IT" dirty="0" smtClean="0"/>
          </a:p>
          <a:p>
            <a:pPr algn="ctr">
              <a:buNone/>
            </a:pPr>
            <a:r>
              <a:rPr lang="it-IT" dirty="0" smtClean="0"/>
              <a:t>In questo caso …</a:t>
            </a:r>
          </a:p>
          <a:p>
            <a:pPr algn="ctr">
              <a:buNone/>
            </a:pPr>
            <a:endParaRPr lang="it-IT" dirty="0" smtClean="0"/>
          </a:p>
          <a:p>
            <a:pPr>
              <a:buNone/>
            </a:pPr>
            <a:r>
              <a:rPr lang="it-IT" dirty="0" smtClean="0"/>
              <a:t>il </a:t>
            </a:r>
            <a:r>
              <a:rPr lang="it-IT" dirty="0" smtClean="0"/>
              <a:t>principio di beneficenza può essere prioritario rispetto </a:t>
            </a:r>
            <a:r>
              <a:rPr lang="it-IT" dirty="0" smtClean="0"/>
              <a:t>all’autonomia (soggetto anziano ospedalizzato che a </a:t>
            </a:r>
            <a:r>
              <a:rPr lang="it-IT" dirty="0" smtClean="0"/>
              <a:t>causa della malattia di Alzheimer sta perdendo, oppure ha già perso, la capacità di scegliere autonomamente per il suo bene. Secondo il principio qui proposto, in questa situazione, un altro soggetto può decidere, al posto del signore affetto da Alzheimer, la scelta migliore da compiere</a:t>
            </a:r>
            <a:endParaRPr lang="it-IT" dirty="0" smtClean="0"/>
          </a:p>
          <a:p>
            <a:endParaRPr lang="it-IT" dirty="0" smtClean="0"/>
          </a:p>
          <a:p>
            <a:endParaRPr lang="it-IT"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395536" y="620688"/>
            <a:ext cx="7467600" cy="5904656"/>
          </a:xfrm>
        </p:spPr>
        <p:txBody>
          <a:bodyPr>
            <a:normAutofit/>
          </a:bodyPr>
          <a:lstStyle/>
          <a:p>
            <a:r>
              <a:rPr lang="it-IT" b="1" dirty="0" smtClean="0"/>
              <a:t>Principio di </a:t>
            </a:r>
            <a:r>
              <a:rPr lang="it-IT" b="1" dirty="0" err="1" smtClean="0"/>
              <a:t>beneficialità</a:t>
            </a:r>
            <a:r>
              <a:rPr lang="it-IT" b="1" dirty="0" smtClean="0"/>
              <a:t>/</a:t>
            </a:r>
            <a:r>
              <a:rPr lang="it-IT" dirty="0" smtClean="0"/>
              <a:t>apporto </a:t>
            </a:r>
            <a:r>
              <a:rPr lang="it-IT" dirty="0" smtClean="0"/>
              <a:t>di benefici, ossia l’agire al fine di procurare un bene per gli altri, bilanciandolo con i possibili effetti contrari</a:t>
            </a:r>
            <a:r>
              <a:rPr lang="it-IT" dirty="0" smtClean="0"/>
              <a:t>. </a:t>
            </a:r>
          </a:p>
          <a:p>
            <a:pPr>
              <a:buNone/>
            </a:pPr>
            <a:endParaRPr lang="it-IT" dirty="0" smtClean="0"/>
          </a:p>
          <a:p>
            <a:pPr>
              <a:buNone/>
            </a:pPr>
            <a:r>
              <a:rPr lang="it-IT" dirty="0" smtClean="0"/>
              <a:t>Ex: </a:t>
            </a:r>
            <a:r>
              <a:rPr lang="it-IT" dirty="0" smtClean="0"/>
              <a:t>nell’ambito della sperimentazione questo principio esige che il soggetto non subisca un danno e che invece tragga da essa un beneficio, secondo un rapporto tra rischi e </a:t>
            </a:r>
            <a:r>
              <a:rPr lang="it-IT" dirty="0" smtClean="0"/>
              <a:t>benefici.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10000"/>
          </a:bodyPr>
          <a:lstStyle/>
          <a:p>
            <a:r>
              <a:rPr lang="it-IT" b="1" dirty="0" smtClean="0"/>
              <a:t>non </a:t>
            </a:r>
            <a:r>
              <a:rPr lang="it-IT" b="1" dirty="0" err="1" smtClean="0"/>
              <a:t>maleficienza</a:t>
            </a:r>
            <a:r>
              <a:rPr lang="it-IT" dirty="0" smtClean="0"/>
              <a:t>: </a:t>
            </a:r>
            <a:r>
              <a:rPr lang="it-IT" dirty="0" smtClean="0"/>
              <a:t>Non si deve arrecare danno né fare del male in modo </a:t>
            </a:r>
            <a:r>
              <a:rPr lang="it-IT" dirty="0" smtClean="0"/>
              <a:t>intenzionale. Il </a:t>
            </a:r>
            <a:r>
              <a:rPr lang="it-IT" dirty="0" smtClean="0"/>
              <a:t>principio di non </a:t>
            </a:r>
            <a:r>
              <a:rPr lang="it-IT" dirty="0" err="1" smtClean="0"/>
              <a:t>maleficità</a:t>
            </a:r>
            <a:r>
              <a:rPr lang="it-IT" dirty="0" smtClean="0"/>
              <a:t> poggia su cinque regole morali: non uccidere, non causare dolore o sofferenze ad altri, non rendere incapaci gli altri, non causare offese ad altri, non deprivare gli altri di beni </a:t>
            </a:r>
            <a:r>
              <a:rPr lang="it-IT" dirty="0" smtClean="0"/>
              <a:t>vitali</a:t>
            </a:r>
          </a:p>
          <a:p>
            <a:endParaRPr lang="it-IT" dirty="0" smtClean="0"/>
          </a:p>
          <a:p>
            <a:pPr algn="ctr">
              <a:buNone/>
            </a:pPr>
            <a:r>
              <a:rPr lang="it-IT" dirty="0" smtClean="0"/>
              <a:t>Tuttavia</a:t>
            </a:r>
          </a:p>
          <a:p>
            <a:pPr>
              <a:buNone/>
            </a:pPr>
            <a:endParaRPr lang="it-IT" dirty="0" smtClean="0"/>
          </a:p>
          <a:p>
            <a:pPr>
              <a:buNone/>
            </a:pPr>
            <a:r>
              <a:rPr lang="it-IT" dirty="0" smtClean="0"/>
              <a:t> </a:t>
            </a:r>
            <a:r>
              <a:rPr lang="it-IT" dirty="0" smtClean="0"/>
              <a:t>  non </a:t>
            </a:r>
            <a:r>
              <a:rPr lang="it-IT" dirty="0" smtClean="0"/>
              <a:t>sempre si possono scegliere azioni prive di rischio: secondo questo principio, quando si verificano tali circostanze, ci si deve accertare che il rischio sia almeno giustificato dagli obiettivi che si vogliono perseguire</a:t>
            </a:r>
            <a:endParaRPr lang="it-IT"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Mentre il principio di beneficenza esprime un fare per raggiungere un bene, e dunque porre in essere azioni capaci di dare aiuto, il principio di non </a:t>
            </a:r>
            <a:r>
              <a:rPr lang="it-IT" dirty="0" err="1" smtClean="0"/>
              <a:t>maleficità</a:t>
            </a:r>
            <a:r>
              <a:rPr lang="it-IT" dirty="0" smtClean="0"/>
              <a:t> esprime invece un non fare: astenersi da azioni che possono arrecare un danno</a:t>
            </a:r>
          </a:p>
          <a:p>
            <a:endParaRPr lang="it-IT"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b="1" dirty="0" smtClean="0"/>
              <a:t>Principio di giustizia</a:t>
            </a:r>
            <a:r>
              <a:rPr lang="it-IT" dirty="0" smtClean="0"/>
              <a:t>: </a:t>
            </a:r>
            <a:r>
              <a:rPr lang="it-IT" dirty="0" smtClean="0"/>
              <a:t>obbligo </a:t>
            </a:r>
            <a:r>
              <a:rPr lang="it-IT" dirty="0" smtClean="0"/>
              <a:t>di provvedere ad una giusta distribuzione dei benefici, dei rischi e dei </a:t>
            </a:r>
            <a:r>
              <a:rPr lang="it-IT" dirty="0" smtClean="0"/>
              <a:t>costi.</a:t>
            </a:r>
          </a:p>
          <a:p>
            <a:pPr>
              <a:buNone/>
            </a:pPr>
            <a:endParaRPr lang="it-IT" dirty="0" smtClean="0"/>
          </a:p>
          <a:p>
            <a:pPr>
              <a:buNone/>
            </a:pPr>
            <a:r>
              <a:rPr lang="it-IT" i="1" dirty="0" smtClean="0"/>
              <a:t>giustizia </a:t>
            </a:r>
            <a:r>
              <a:rPr lang="it-IT" i="1" dirty="0" smtClean="0"/>
              <a:t>formale</a:t>
            </a:r>
            <a:r>
              <a:rPr lang="it-IT" dirty="0" smtClean="0"/>
              <a:t> indica il dovere di trattare allo stesso modo persone eguali tra loro, a meno che le differenze all’interno di un particolare tipo di situazione non siano rilevanti.</a:t>
            </a:r>
          </a:p>
          <a:p>
            <a:pPr>
              <a:buNone/>
            </a:pPr>
            <a:r>
              <a:rPr lang="it-IT" i="1" dirty="0" smtClean="0"/>
              <a:t>giustizia </a:t>
            </a:r>
            <a:r>
              <a:rPr lang="it-IT" i="1" dirty="0" smtClean="0"/>
              <a:t>materiale</a:t>
            </a:r>
            <a:r>
              <a:rPr lang="it-IT" dirty="0" smtClean="0"/>
              <a:t> </a:t>
            </a:r>
            <a:r>
              <a:rPr lang="it-IT" dirty="0" smtClean="0"/>
              <a:t>individua </a:t>
            </a:r>
            <a:r>
              <a:rPr lang="it-IT" dirty="0" smtClean="0"/>
              <a:t>le </a:t>
            </a:r>
            <a:r>
              <a:rPr lang="it-IT" dirty="0" smtClean="0"/>
              <a:t>proprietà che </a:t>
            </a:r>
            <a:r>
              <a:rPr lang="it-IT" dirty="0" smtClean="0"/>
              <a:t>rappresentano così dei criteri, rilevanti per la distribuzione equa dei benefici. </a:t>
            </a:r>
          </a:p>
          <a:p>
            <a:endParaRPr lang="it-IT"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Tuttavia ….</a:t>
            </a:r>
            <a:endParaRPr lang="it-IT" dirty="0"/>
          </a:p>
        </p:txBody>
      </p:sp>
      <p:sp>
        <p:nvSpPr>
          <p:cNvPr id="3" name="Segnaposto contenuto 2"/>
          <p:cNvSpPr>
            <a:spLocks noGrp="1"/>
          </p:cNvSpPr>
          <p:nvPr>
            <p:ph sz="quarter" idx="1"/>
          </p:nvPr>
        </p:nvSpPr>
        <p:spPr/>
        <p:txBody>
          <a:bodyPr/>
          <a:lstStyle/>
          <a:p>
            <a:r>
              <a:rPr lang="it-IT" dirty="0" smtClean="0"/>
              <a:t>siccome </a:t>
            </a:r>
            <a:r>
              <a:rPr lang="it-IT" dirty="0" smtClean="0"/>
              <a:t>i criteri possono essere diversi a seconda dei benefici, potrebbe accadere che ognuno di essi sia considerato prioritario rispetto agli altri</a:t>
            </a:r>
            <a:r>
              <a:rPr lang="it-IT" dirty="0" smtClean="0"/>
              <a:t>.</a:t>
            </a:r>
          </a:p>
          <a:p>
            <a:endParaRPr lang="it-IT" dirty="0" smtClean="0"/>
          </a:p>
          <a:p>
            <a:pPr>
              <a:buNone/>
            </a:pPr>
            <a:r>
              <a:rPr lang="it-IT" dirty="0" smtClean="0"/>
              <a:t>La soluzione … sta </a:t>
            </a:r>
            <a:r>
              <a:rPr lang="it-IT" dirty="0" smtClean="0"/>
              <a:t>nel bilanciare i criteri e nel valutare quali sono realmente importanti nel caso specifico.</a:t>
            </a:r>
            <a:endParaRPr lang="it-IT"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Alcune Osservazioni</a:t>
            </a:r>
            <a:endParaRPr lang="it-IT" dirty="0"/>
          </a:p>
        </p:txBody>
      </p:sp>
      <p:sp>
        <p:nvSpPr>
          <p:cNvPr id="3" name="Segnaposto contenuto 2"/>
          <p:cNvSpPr>
            <a:spLocks noGrp="1"/>
          </p:cNvSpPr>
          <p:nvPr>
            <p:ph sz="quarter" idx="1"/>
          </p:nvPr>
        </p:nvSpPr>
        <p:spPr/>
        <p:txBody>
          <a:bodyPr/>
          <a:lstStyle/>
          <a:p>
            <a:r>
              <a:rPr lang="it-IT" dirty="0" smtClean="0"/>
              <a:t>L’approccio nordamericano rappresenta certamente un valido strumento di cui tener conto. Tuttavia i principi in esso contenuti, proprio perché sono specifici per ciascuna situazione, non sono possono essere resi universali, questo significa che essi non riescono da soli a rispondere alle problematiche bioetiche e a ben vedere non hanno un fondamento comune.</a:t>
            </a:r>
          </a:p>
          <a:p>
            <a:endParaRPr lang="it-IT"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7467600" cy="850106"/>
          </a:xfrm>
        </p:spPr>
        <p:txBody>
          <a:bodyPr/>
          <a:lstStyle/>
          <a:p>
            <a:r>
              <a:rPr lang="it-IT" dirty="0" smtClean="0"/>
              <a:t>Confronto tra principi</a:t>
            </a:r>
            <a:endParaRPr lang="it-IT" dirty="0"/>
          </a:p>
        </p:txBody>
      </p:sp>
      <p:sp>
        <p:nvSpPr>
          <p:cNvPr id="3" name="Segnaposto contenuto 2"/>
          <p:cNvSpPr>
            <a:spLocks noGrp="1"/>
          </p:cNvSpPr>
          <p:nvPr>
            <p:ph sz="quarter" idx="1"/>
          </p:nvPr>
        </p:nvSpPr>
        <p:spPr/>
        <p:txBody>
          <a:bodyPr>
            <a:normAutofit fontScale="85000" lnSpcReduction="20000"/>
          </a:bodyPr>
          <a:lstStyle/>
          <a:p>
            <a:pPr>
              <a:buNone/>
            </a:pPr>
            <a:r>
              <a:rPr lang="it-IT" b="1" cap="small" dirty="0" smtClean="0"/>
              <a:t>BIOETICA NORDAMENRICANA</a:t>
            </a:r>
            <a:endParaRPr lang="it-IT" dirty="0" smtClean="0"/>
          </a:p>
          <a:p>
            <a:r>
              <a:rPr lang="it-IT" dirty="0" smtClean="0"/>
              <a:t>Principio di autonomia</a:t>
            </a:r>
          </a:p>
          <a:p>
            <a:endParaRPr lang="it-IT" dirty="0" smtClean="0"/>
          </a:p>
          <a:p>
            <a:r>
              <a:rPr lang="it-IT" dirty="0" smtClean="0"/>
              <a:t>Principio di </a:t>
            </a:r>
            <a:r>
              <a:rPr lang="it-IT" dirty="0" err="1" smtClean="0"/>
              <a:t>beneficialità</a:t>
            </a:r>
            <a:r>
              <a:rPr lang="it-IT" dirty="0" smtClean="0"/>
              <a:t>/non </a:t>
            </a:r>
            <a:r>
              <a:rPr lang="it-IT" dirty="0" err="1" smtClean="0"/>
              <a:t>maleficenza</a:t>
            </a:r>
            <a:endParaRPr lang="it-IT" dirty="0" smtClean="0"/>
          </a:p>
          <a:p>
            <a:endParaRPr lang="it-IT" dirty="0" smtClean="0"/>
          </a:p>
          <a:p>
            <a:r>
              <a:rPr lang="it-IT" dirty="0" smtClean="0"/>
              <a:t>Principio di giustizia</a:t>
            </a:r>
          </a:p>
          <a:p>
            <a:endParaRPr lang="it-IT" dirty="0" smtClean="0"/>
          </a:p>
          <a:p>
            <a:endParaRPr lang="it-IT" dirty="0" smtClean="0"/>
          </a:p>
          <a:p>
            <a:pPr>
              <a:buNone/>
            </a:pPr>
            <a:r>
              <a:rPr lang="it-IT" dirty="0" smtClean="0"/>
              <a:t>In caso di conflitto: </a:t>
            </a:r>
            <a:r>
              <a:rPr lang="it-IT" b="1" dirty="0" smtClean="0"/>
              <a:t>bilanciamento dei doveri</a:t>
            </a:r>
          </a:p>
          <a:p>
            <a:endParaRPr lang="it-IT" dirty="0"/>
          </a:p>
        </p:txBody>
      </p:sp>
      <p:sp>
        <p:nvSpPr>
          <p:cNvPr id="4" name="Segnaposto contenuto 3"/>
          <p:cNvSpPr>
            <a:spLocks noGrp="1"/>
          </p:cNvSpPr>
          <p:nvPr>
            <p:ph sz="quarter" idx="2"/>
          </p:nvPr>
        </p:nvSpPr>
        <p:spPr/>
        <p:txBody>
          <a:bodyPr>
            <a:normAutofit fontScale="85000" lnSpcReduction="20000"/>
          </a:bodyPr>
          <a:lstStyle/>
          <a:p>
            <a:pPr>
              <a:buNone/>
            </a:pPr>
            <a:r>
              <a:rPr lang="it-IT" b="1" cap="small" dirty="0" smtClean="0"/>
              <a:t>BIOETICA PERSONALISTA</a:t>
            </a:r>
            <a:endParaRPr lang="it-IT" dirty="0" smtClean="0"/>
          </a:p>
          <a:p>
            <a:r>
              <a:rPr lang="it-IT" dirty="0" smtClean="0"/>
              <a:t>Principio di libertà-responsabilità</a:t>
            </a:r>
          </a:p>
          <a:p>
            <a:endParaRPr lang="it-IT" dirty="0" smtClean="0"/>
          </a:p>
          <a:p>
            <a:r>
              <a:rPr lang="it-IT" dirty="0" smtClean="0"/>
              <a:t>Principio di proporzionalità terapeutica</a:t>
            </a:r>
          </a:p>
          <a:p>
            <a:endParaRPr lang="it-IT" dirty="0" smtClean="0"/>
          </a:p>
          <a:p>
            <a:r>
              <a:rPr lang="it-IT" dirty="0" smtClean="0"/>
              <a:t>Principio di socialità e sussidiarietà</a:t>
            </a:r>
          </a:p>
          <a:p>
            <a:endParaRPr lang="it-IT" dirty="0" smtClean="0"/>
          </a:p>
          <a:p>
            <a:pPr>
              <a:buNone/>
            </a:pPr>
            <a:r>
              <a:rPr lang="it-IT" dirty="0" smtClean="0"/>
              <a:t>In caso di conflitto: </a:t>
            </a:r>
            <a:r>
              <a:rPr lang="it-IT" b="1" dirty="0" smtClean="0"/>
              <a:t>armonizzazione dei doveri</a:t>
            </a:r>
          </a:p>
          <a:p>
            <a:endParaRPr lang="it-IT"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7467600" cy="778098"/>
          </a:xfrm>
        </p:spPr>
        <p:txBody>
          <a:bodyPr/>
          <a:lstStyle/>
          <a:p>
            <a:r>
              <a:rPr lang="it-IT" dirty="0" smtClean="0"/>
              <a:t>Per ricordare</a:t>
            </a:r>
            <a:endParaRPr lang="it-IT" dirty="0"/>
          </a:p>
        </p:txBody>
      </p:sp>
      <p:sp>
        <p:nvSpPr>
          <p:cNvPr id="3" name="Segnaposto contenuto 2"/>
          <p:cNvSpPr>
            <a:spLocks noGrp="1"/>
          </p:cNvSpPr>
          <p:nvPr>
            <p:ph sz="quarter" idx="1"/>
          </p:nvPr>
        </p:nvSpPr>
        <p:spPr>
          <a:xfrm>
            <a:off x="457200" y="1916832"/>
            <a:ext cx="8229600" cy="4209331"/>
          </a:xfrm>
        </p:spPr>
        <p:txBody>
          <a:bodyPr numCol="2">
            <a:normAutofit fontScale="92500" lnSpcReduction="10000"/>
          </a:bodyPr>
          <a:lstStyle/>
          <a:p>
            <a:r>
              <a:rPr lang="it-IT" b="1" cap="small" dirty="0" smtClean="0"/>
              <a:t>Liberalismo</a:t>
            </a:r>
            <a:endParaRPr lang="it-IT" dirty="0" smtClean="0"/>
          </a:p>
          <a:p>
            <a:pPr>
              <a:buNone/>
            </a:pPr>
            <a:r>
              <a:rPr lang="it-IT" dirty="0" smtClean="0"/>
              <a:t>    Il soggetto pone a se stesso le norme e i principi</a:t>
            </a:r>
          </a:p>
          <a:p>
            <a:pPr>
              <a:buNone/>
            </a:pPr>
            <a:endParaRPr lang="it-IT" dirty="0" smtClean="0"/>
          </a:p>
          <a:p>
            <a:r>
              <a:rPr lang="it-IT" b="1" cap="small" dirty="0" err="1" smtClean="0"/>
              <a:t>Socio-biologismo</a:t>
            </a:r>
            <a:r>
              <a:rPr lang="it-IT" b="1" cap="small" dirty="0" smtClean="0"/>
              <a:t>/storicismo</a:t>
            </a:r>
            <a:endParaRPr lang="it-IT" dirty="0" smtClean="0"/>
          </a:p>
          <a:p>
            <a:pPr>
              <a:buNone/>
            </a:pPr>
            <a:r>
              <a:rPr lang="it-IT" dirty="0" smtClean="0"/>
              <a:t>   Valori, principi e norme devono essere individuati storicamente</a:t>
            </a:r>
          </a:p>
          <a:p>
            <a:endParaRPr lang="it-IT" dirty="0" smtClean="0"/>
          </a:p>
          <a:p>
            <a:r>
              <a:rPr lang="it-IT" b="1" dirty="0" smtClean="0"/>
              <a:t>UTILITARISMO</a:t>
            </a:r>
          </a:p>
          <a:p>
            <a:pPr>
              <a:buNone/>
            </a:pPr>
            <a:r>
              <a:rPr lang="it-IT" dirty="0" smtClean="0"/>
              <a:t>   L ’utile, la massimizzazione del piacere per il maggior numero di persone</a:t>
            </a:r>
          </a:p>
          <a:p>
            <a:pPr>
              <a:buNone/>
            </a:pPr>
            <a:endParaRPr lang="it-IT" dirty="0" smtClean="0"/>
          </a:p>
          <a:p>
            <a:r>
              <a:rPr lang="it-IT" b="1" cap="small" dirty="0" smtClean="0"/>
              <a:t>Personalismo</a:t>
            </a:r>
            <a:endParaRPr lang="it-IT" dirty="0" smtClean="0"/>
          </a:p>
          <a:p>
            <a:pPr>
              <a:buNone/>
            </a:pPr>
            <a:r>
              <a:rPr lang="it-IT" dirty="0" smtClean="0"/>
              <a:t>     La dignità della persona è il criterio di riferimento dell’agire umano</a:t>
            </a:r>
          </a:p>
          <a:p>
            <a:endParaRPr lang="it-IT" dirty="0" smtClean="0"/>
          </a:p>
          <a:p>
            <a:endParaRPr lang="it-IT"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oggia">
  <a:themeElements>
    <a:clrScheme name="Loggi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Loggi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oggi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294</TotalTime>
  <Words>2554</Words>
  <Application>Microsoft Office PowerPoint</Application>
  <PresentationFormat>Presentazione su schermo (4:3)</PresentationFormat>
  <Paragraphs>250</Paragraphs>
  <Slides>45</Slides>
  <Notes>0</Notes>
  <HiddenSlides>0</HiddenSlides>
  <MMClips>0</MMClips>
  <ScaleCrop>false</ScaleCrop>
  <HeadingPairs>
    <vt:vector size="4" baseType="variant">
      <vt:variant>
        <vt:lpstr>Tema</vt:lpstr>
      </vt:variant>
      <vt:variant>
        <vt:i4>1</vt:i4>
      </vt:variant>
      <vt:variant>
        <vt:lpstr>Titoli diapositive</vt:lpstr>
      </vt:variant>
      <vt:variant>
        <vt:i4>45</vt:i4>
      </vt:variant>
    </vt:vector>
  </HeadingPairs>
  <TitlesOfParts>
    <vt:vector size="46" baseType="lpstr">
      <vt:lpstr>Loggia</vt:lpstr>
      <vt:lpstr>Modelli interpretativi  in bioetica</vt:lpstr>
      <vt:lpstr>Il crocevia di tutte le discussioni in BIOETICA </vt:lpstr>
      <vt:lpstr>Una grande divisione</vt:lpstr>
      <vt:lpstr>Fondazione dei modelli della BIOETICA</vt:lpstr>
      <vt:lpstr>ETICA DESCRITTIVA Il modello socio-biologista. 1</vt:lpstr>
      <vt:lpstr>ETICA DESCRITTIVA Il modello socio-biologista. 1</vt:lpstr>
      <vt:lpstr>ETICA DESCRITTIVA Il modello socio-biologista. 2</vt:lpstr>
      <vt:lpstr>Osservazioni critiche</vt:lpstr>
      <vt:lpstr>ETICA SOGGETTIVISTA modello liberal-radicale.1</vt:lpstr>
      <vt:lpstr>Il soggettivismo morale il principio fondamentale è…</vt:lpstr>
      <vt:lpstr>Forme di soggettivismo morale criteri di discernimento etico</vt:lpstr>
      <vt:lpstr>ETICA SOGGETTIVISTA modello liberal-radicale.1</vt:lpstr>
      <vt:lpstr>ETICA SOGGETTIVISTA modello liberal-radicale.2</vt:lpstr>
      <vt:lpstr>Osservazioni critiche</vt:lpstr>
      <vt:lpstr>Osservazioni critiche</vt:lpstr>
      <vt:lpstr>L’uomo è un essere relazionale…</vt:lpstr>
      <vt:lpstr>ETICA INTERSOGGETTIVA Il modello pragmatico-utilitarista.1</vt:lpstr>
      <vt:lpstr>Il principio fondamentale è …</vt:lpstr>
      <vt:lpstr>Criterio di discernimento etico</vt:lpstr>
      <vt:lpstr>ETICA INTERSOGGETTIVA Il modello pragmatico-utilitarista.2</vt:lpstr>
      <vt:lpstr>Differenza con il modello soggettivista</vt:lpstr>
      <vt:lpstr>ETICA INTERSOGGETTIVA Il modello pragmatico-utilitarista.3</vt:lpstr>
      <vt:lpstr>Ancora …</vt:lpstr>
      <vt:lpstr>Chi è persona? (secondo Engelhardt)</vt:lpstr>
      <vt:lpstr>Osservazioni critiche</vt:lpstr>
      <vt:lpstr>ETICA OGGETTIVISTA Il modello personalista ontologicamente fondato.1</vt:lpstr>
      <vt:lpstr>ETICA OGGETTIVISTA Il modello personalista ontol. fondato.2</vt:lpstr>
      <vt:lpstr>In bioetica: l’esempio dell’uomo politico</vt:lpstr>
      <vt:lpstr>Dunque …</vt:lpstr>
      <vt:lpstr>I Principi della bioetica personalista</vt:lpstr>
      <vt:lpstr>1. La difesa della vita fisica</vt:lpstr>
      <vt:lpstr>2. Il principio di libertà/responsabilità</vt:lpstr>
      <vt:lpstr>3. Il principio terapeutico o di totalità</vt:lpstr>
      <vt:lpstr>I criteri per una corretta applicazione del principio di totalità</vt:lpstr>
      <vt:lpstr>4. Il principio di socialità/sussidiarietà</vt:lpstr>
      <vt:lpstr>La metodologia di ricerca è triangolare</vt:lpstr>
      <vt:lpstr>IL principialismo (Tom L. Beuchamp e James F. Childress</vt:lpstr>
      <vt:lpstr>Diapositiva 38</vt:lpstr>
      <vt:lpstr>Diapositiva 39</vt:lpstr>
      <vt:lpstr>Diapositiva 40</vt:lpstr>
      <vt:lpstr>Diapositiva 41</vt:lpstr>
      <vt:lpstr>Tuttavia ….</vt:lpstr>
      <vt:lpstr>Alcune Osservazioni</vt:lpstr>
      <vt:lpstr>Confronto tra principi</vt:lpstr>
      <vt:lpstr>Per ricordare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Modelli interpretativi  in bioetica</dc:title>
  <dc:creator>standard</dc:creator>
  <cp:lastModifiedBy>standard</cp:lastModifiedBy>
  <cp:revision>61</cp:revision>
  <dcterms:created xsi:type="dcterms:W3CDTF">2010-10-09T15:41:17Z</dcterms:created>
  <dcterms:modified xsi:type="dcterms:W3CDTF">2010-10-20T18:34:31Z</dcterms:modified>
</cp:coreProperties>
</file>