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76" r:id="rId2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B6055F8-1D02-4417-9241-55C834FD9970}" type="datetimeFigureOut">
              <a:rPr lang="it-IT" smtClean="0"/>
              <a:pPr/>
              <a:t>09/10/2010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B6055F8-1D02-4417-9241-55C834FD9970}" type="datetimeFigureOut">
              <a:rPr lang="it-IT" smtClean="0"/>
              <a:pPr/>
              <a:t>09/10/2010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B6055F8-1D02-4417-9241-55C834FD9970}" type="datetimeFigureOut">
              <a:rPr lang="it-IT" smtClean="0"/>
              <a:pPr/>
              <a:t>09/10/2010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B6055F8-1D02-4417-9241-55C834FD9970}" type="datetimeFigureOut">
              <a:rPr lang="it-IT" smtClean="0"/>
              <a:pPr/>
              <a:t>09/10/2010</a:t>
            </a:fld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B6055F8-1D02-4417-9241-55C834FD9970}" type="datetimeFigureOut">
              <a:rPr lang="it-IT" smtClean="0"/>
              <a:pPr/>
              <a:t>09/10/2010</a:t>
            </a:fld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B6055F8-1D02-4417-9241-55C834FD9970}" type="datetimeFigureOut">
              <a:rPr lang="it-IT" smtClean="0"/>
              <a:pPr/>
              <a:t>09/10/2010</a:t>
            </a:fld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09/10/2010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Origini della bioetica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35696" y="4653136"/>
            <a:ext cx="6400800" cy="1752600"/>
          </a:xfrm>
        </p:spPr>
        <p:txBody>
          <a:bodyPr>
            <a:normAutofit lnSpcReduction="10000"/>
          </a:bodyPr>
          <a:lstStyle/>
          <a:p>
            <a:pPr algn="r"/>
            <a:endParaRPr lang="it-IT" sz="2400" dirty="0" smtClean="0"/>
          </a:p>
          <a:p>
            <a:pPr algn="r"/>
            <a:endParaRPr lang="it-IT" sz="2400" dirty="0" smtClean="0"/>
          </a:p>
          <a:p>
            <a:pPr algn="r"/>
            <a:r>
              <a:rPr lang="it-IT" sz="2400" dirty="0" smtClean="0"/>
              <a:t>Viviana </a:t>
            </a:r>
            <a:r>
              <a:rPr lang="it-IT" sz="2400" dirty="0" err="1" smtClean="0"/>
              <a:t>Daloiso</a:t>
            </a:r>
            <a:endParaRPr lang="it-IT" sz="2400" dirty="0" smtClean="0"/>
          </a:p>
          <a:p>
            <a:pPr algn="r"/>
            <a:r>
              <a:rPr lang="it-IT" sz="2400" dirty="0" err="1" smtClean="0"/>
              <a:t>aa</a:t>
            </a:r>
            <a:r>
              <a:rPr lang="it-IT" sz="2400" dirty="0" smtClean="0"/>
              <a:t> 2009-2010</a:t>
            </a:r>
            <a:endParaRPr lang="it-IT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L’EREDITA’ di Van </a:t>
            </a:r>
            <a:r>
              <a:rPr lang="it-IT" dirty="0" err="1" smtClean="0"/>
              <a:t>Rensslaer</a:t>
            </a:r>
            <a:r>
              <a:rPr lang="it-IT" dirty="0" smtClean="0"/>
              <a:t> POTTER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250704" cy="4525963"/>
          </a:xfrm>
        </p:spPr>
        <p:txBody>
          <a:bodyPr>
            <a:normAutofit fontScale="85000" lnSpcReduction="20000"/>
          </a:bodyPr>
          <a:lstStyle/>
          <a:p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139952" y="1600200"/>
            <a:ext cx="4546848" cy="4525963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sz="2400" b="1" dirty="0" smtClean="0"/>
              <a:t> Introduce il termine in due pubblicazioni</a:t>
            </a:r>
            <a:r>
              <a:rPr lang="it-IT" sz="2400" dirty="0" smtClean="0"/>
              <a:t>:</a:t>
            </a:r>
          </a:p>
          <a:p>
            <a:pPr marL="457200" indent="-457200">
              <a:buNone/>
            </a:pPr>
            <a:r>
              <a:rPr lang="it-IT" sz="2400" dirty="0" smtClean="0"/>
              <a:t>      - </a:t>
            </a:r>
            <a:r>
              <a:rPr lang="it-IT" sz="2400" i="1" dirty="0" err="1" smtClean="0"/>
              <a:t>Bioethics</a:t>
            </a:r>
            <a:r>
              <a:rPr lang="it-IT" sz="2400" i="1" dirty="0" smtClean="0"/>
              <a:t>; the science </a:t>
            </a:r>
            <a:r>
              <a:rPr lang="it-IT" sz="2400" i="1" dirty="0" err="1" smtClean="0"/>
              <a:t>of</a:t>
            </a:r>
            <a:r>
              <a:rPr lang="it-IT" sz="2400" i="1" dirty="0" smtClean="0"/>
              <a:t> </a:t>
            </a:r>
            <a:r>
              <a:rPr lang="it-IT" sz="2400" i="1" dirty="0" err="1" smtClean="0"/>
              <a:t>survival</a:t>
            </a:r>
            <a:r>
              <a:rPr lang="it-IT" sz="2400" i="1" dirty="0" smtClean="0"/>
              <a:t> </a:t>
            </a:r>
            <a:r>
              <a:rPr lang="it-IT" sz="2400" dirty="0" smtClean="0"/>
              <a:t>(</a:t>
            </a:r>
            <a:r>
              <a:rPr lang="it-IT" sz="2400" dirty="0" err="1" smtClean="0"/>
              <a:t>Persp</a:t>
            </a:r>
            <a:r>
              <a:rPr lang="it-IT" sz="2400" dirty="0" smtClean="0"/>
              <a:t>. </a:t>
            </a:r>
            <a:r>
              <a:rPr lang="it-IT" sz="2400" dirty="0" err="1" smtClean="0"/>
              <a:t>Biol</a:t>
            </a:r>
            <a:r>
              <a:rPr lang="it-IT" sz="2400" dirty="0" smtClean="0"/>
              <a:t>. </a:t>
            </a:r>
            <a:r>
              <a:rPr lang="it-IT" sz="2400" dirty="0" err="1" smtClean="0"/>
              <a:t>Med</a:t>
            </a:r>
            <a:r>
              <a:rPr lang="it-IT" sz="2400" dirty="0" smtClean="0"/>
              <a:t>. 1970, 14: 120)</a:t>
            </a:r>
          </a:p>
          <a:p>
            <a:pPr marL="457200" indent="-457200">
              <a:buNone/>
            </a:pPr>
            <a:r>
              <a:rPr lang="it-IT" sz="2400" i="1" dirty="0" smtClean="0"/>
              <a:t>      - </a:t>
            </a:r>
            <a:r>
              <a:rPr lang="it-IT" sz="2400" i="1" dirty="0" err="1" smtClean="0"/>
              <a:t>Bioethics</a:t>
            </a:r>
            <a:r>
              <a:rPr lang="it-IT" sz="2400" i="1" dirty="0" smtClean="0"/>
              <a:t>: a bridge </a:t>
            </a:r>
            <a:r>
              <a:rPr lang="it-IT" sz="2400" i="1" dirty="0" err="1" smtClean="0"/>
              <a:t>to</a:t>
            </a:r>
            <a:r>
              <a:rPr lang="it-IT" sz="2400" i="1" dirty="0" smtClean="0"/>
              <a:t> the future </a:t>
            </a:r>
            <a:r>
              <a:rPr lang="it-IT" sz="2400" dirty="0" smtClean="0"/>
              <a:t>(</a:t>
            </a:r>
            <a:r>
              <a:rPr lang="it-IT" sz="2400" dirty="0" err="1" smtClean="0"/>
              <a:t>Prentice</a:t>
            </a:r>
            <a:r>
              <a:rPr lang="it-IT" sz="2400" dirty="0" smtClean="0"/>
              <a:t> Hall, </a:t>
            </a:r>
            <a:r>
              <a:rPr lang="it-IT" sz="2400" dirty="0" err="1" smtClean="0"/>
              <a:t>Englewood</a:t>
            </a:r>
            <a:r>
              <a:rPr lang="it-IT" sz="2400" dirty="0" smtClean="0"/>
              <a:t> </a:t>
            </a:r>
            <a:r>
              <a:rPr lang="it-IT" sz="2400" dirty="0" err="1" smtClean="0"/>
              <a:t>Clifs</a:t>
            </a:r>
            <a:r>
              <a:rPr lang="it-IT" sz="2400" dirty="0" smtClean="0"/>
              <a:t> 1971)</a:t>
            </a:r>
          </a:p>
          <a:p>
            <a:pPr marL="457200" indent="-457200">
              <a:buFont typeface="+mj-lt"/>
              <a:buAutoNum type="arabicPeriod"/>
            </a:pPr>
            <a:endParaRPr lang="it-IT" sz="2400" dirty="0" smtClean="0"/>
          </a:p>
          <a:p>
            <a:pPr marL="457200" indent="-457200">
              <a:buNone/>
            </a:pPr>
            <a:r>
              <a:rPr lang="it-IT" sz="2400" b="1" dirty="0" smtClean="0"/>
              <a:t>2.    Ne dà un’organica definizione</a:t>
            </a:r>
            <a:r>
              <a:rPr lang="it-IT" sz="2400" dirty="0" smtClean="0"/>
              <a:t>: “una nuova disciplina che combini la conoscenza biologica con la conoscenza del sistema dei valori umani”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BIOETICA : ponte tra due culture</a:t>
            </a:r>
            <a:endParaRPr lang="it-IT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t-IT" sz="1800" i="1" dirty="0" smtClean="0"/>
              <a:t>Segue …</a:t>
            </a:r>
            <a:endParaRPr lang="it-IT" sz="1800" i="1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it-IT" b="1" dirty="0" smtClean="0"/>
              <a:t>3. Identificazione del problema principale</a:t>
            </a:r>
            <a:r>
              <a:rPr lang="it-IT" dirty="0" smtClean="0"/>
              <a:t>:</a:t>
            </a:r>
          </a:p>
          <a:p>
            <a:pPr>
              <a:buFontTx/>
              <a:buChar char="-"/>
            </a:pPr>
            <a:r>
              <a:rPr lang="it-IT" i="1" dirty="0" smtClean="0"/>
              <a:t>La sopravvivenza della specie umana, delle nazioni e delle culture</a:t>
            </a:r>
            <a:r>
              <a:rPr lang="it-IT" dirty="0" smtClean="0"/>
              <a:t> (Global </a:t>
            </a:r>
            <a:r>
              <a:rPr lang="it-IT" dirty="0" err="1" smtClean="0"/>
              <a:t>Bioethics</a:t>
            </a:r>
            <a:r>
              <a:rPr lang="it-IT" dirty="0" smtClean="0"/>
              <a:t>, 1988)</a:t>
            </a:r>
          </a:p>
          <a:p>
            <a:pPr>
              <a:buNone/>
            </a:pPr>
            <a:r>
              <a:rPr lang="it-IT" dirty="0" smtClean="0"/>
              <a:t> </a:t>
            </a:r>
          </a:p>
          <a:p>
            <a:pPr>
              <a:buNone/>
            </a:pPr>
            <a:r>
              <a:rPr lang="it-IT" dirty="0" smtClean="0"/>
              <a:t>  BIOETICA: sapienza biologicamente fondata, su come usare la conoscenza per il bene della società 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L’EREDITA’ </a:t>
            </a:r>
            <a:r>
              <a:rPr lang="it-IT" dirty="0" err="1" smtClean="0"/>
              <a:t>DI</a:t>
            </a:r>
            <a:r>
              <a:rPr lang="it-IT" dirty="0" smtClean="0"/>
              <a:t> Andrè HELLEGERS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4925144"/>
          </a:xfrm>
        </p:spPr>
        <p:txBody>
          <a:bodyPr anchor="ctr"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it-IT" sz="2600" dirty="0" smtClean="0"/>
              <a:t>ostetrico chiamato nel 1971 a dirigere il </a:t>
            </a:r>
            <a:r>
              <a:rPr lang="it-IT" sz="2600" i="1" dirty="0" smtClean="0"/>
              <a:t>Kennedy </a:t>
            </a:r>
            <a:r>
              <a:rPr lang="it-IT" sz="2600" i="1" dirty="0" err="1" smtClean="0"/>
              <a:t>Institute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for</a:t>
            </a:r>
            <a:r>
              <a:rPr lang="it-IT" sz="2600" i="1" dirty="0" smtClean="0"/>
              <a:t> the </a:t>
            </a:r>
            <a:r>
              <a:rPr lang="it-IT" sz="2600" i="1" dirty="0" err="1" smtClean="0"/>
              <a:t>Study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of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Human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Reproduction</a:t>
            </a:r>
            <a:r>
              <a:rPr lang="it-IT" sz="2600" i="1" dirty="0" smtClean="0"/>
              <a:t> and </a:t>
            </a:r>
            <a:r>
              <a:rPr lang="it-IT" sz="2600" i="1" dirty="0" err="1" smtClean="0"/>
              <a:t>Bioethics</a:t>
            </a:r>
            <a:r>
              <a:rPr lang="it-IT" sz="2600" dirty="0" smtClean="0"/>
              <a:t> (Georgetown </a:t>
            </a:r>
            <a:r>
              <a:rPr lang="it-IT" sz="2600" dirty="0" err="1" smtClean="0"/>
              <a:t>University</a:t>
            </a:r>
            <a:r>
              <a:rPr lang="it-IT" sz="26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it-IT" sz="2600" dirty="0" smtClean="0"/>
          </a:p>
          <a:p>
            <a:pPr marL="514350" indent="-514350">
              <a:buFont typeface="+mj-lt"/>
              <a:buAutoNum type="arabicPeriod"/>
            </a:pPr>
            <a:r>
              <a:rPr lang="it-IT" sz="2600" dirty="0" smtClean="0"/>
              <a:t>introduce una dimensione maieutica della bioetica per cogliere i valori attraverso il dialogo e il confronto tra la medicina, la filosofia e l’etica</a:t>
            </a:r>
          </a:p>
          <a:p>
            <a:pPr marL="514350" indent="-514350">
              <a:buFont typeface="+mj-lt"/>
              <a:buAutoNum type="arabicPeriod"/>
            </a:pPr>
            <a:endParaRPr lang="it-IT" sz="2600" dirty="0" smtClean="0"/>
          </a:p>
          <a:p>
            <a:pPr marL="514350" indent="-514350">
              <a:buFont typeface="+mj-lt"/>
              <a:buAutoNum type="arabicPeriod"/>
            </a:pPr>
            <a:r>
              <a:rPr lang="it-IT" sz="2600" dirty="0" smtClean="0"/>
              <a:t>Introduce il termine in ambito accademico, elaborando una concezione della bioetica che è oggi prevalente:</a:t>
            </a:r>
          </a:p>
          <a:p>
            <a:pPr>
              <a:buNone/>
            </a:pPr>
            <a:r>
              <a:rPr lang="it-IT" sz="2600" dirty="0" smtClean="0"/>
              <a:t>         </a:t>
            </a:r>
          </a:p>
          <a:p>
            <a:pPr>
              <a:buNone/>
            </a:pPr>
            <a:r>
              <a:rPr lang="it-IT" sz="2600" dirty="0" smtClean="0"/>
              <a:t>	</a:t>
            </a:r>
            <a:r>
              <a:rPr lang="it-IT" sz="2600" dirty="0" smtClean="0"/>
              <a:t>B</a:t>
            </a:r>
            <a:r>
              <a:rPr lang="it-IT" sz="2600" dirty="0" smtClean="0"/>
              <a:t>IOETICA</a:t>
            </a:r>
            <a:r>
              <a:rPr lang="it-IT" sz="2600" dirty="0" smtClean="0"/>
              <a:t>: etica applicata alla </a:t>
            </a:r>
            <a:r>
              <a:rPr lang="it-IT" sz="2600" dirty="0" smtClean="0"/>
              <a:t>     biomedicina</a:t>
            </a:r>
            <a:endParaRPr lang="it-IT" sz="2600" dirty="0" smtClean="0"/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</a:t>
            </a:r>
            <a:r>
              <a:rPr lang="it-IT" dirty="0" smtClean="0"/>
              <a:t>l Contributo di </a:t>
            </a:r>
            <a:r>
              <a:rPr lang="it-IT" dirty="0" smtClean="0"/>
              <a:t>Daniel CALLAHAN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it-IT" dirty="0" smtClean="0"/>
              <a:t>Filosofo cattolico che nel 1969 fonda (insieme allo psichiatra </a:t>
            </a:r>
            <a:r>
              <a:rPr lang="it-IT" dirty="0" err="1" smtClean="0"/>
              <a:t>Gaylin</a:t>
            </a:r>
            <a:r>
              <a:rPr lang="it-IT" dirty="0" smtClean="0"/>
              <a:t>) lo </a:t>
            </a:r>
            <a:r>
              <a:rPr lang="it-IT" dirty="0" err="1" smtClean="0"/>
              <a:t>Hastings</a:t>
            </a:r>
            <a:r>
              <a:rPr lang="it-IT" dirty="0" smtClean="0"/>
              <a:t> Center</a:t>
            </a:r>
          </a:p>
          <a:p>
            <a:pPr marL="514350" indent="-514350">
              <a:buFont typeface="+mj-lt"/>
              <a:buAutoNum type="arabicPeriod"/>
            </a:pPr>
            <a:endParaRPr lang="it-IT" dirty="0" smtClean="0"/>
          </a:p>
          <a:p>
            <a:pPr marL="514350" indent="-514350">
              <a:buFont typeface="+mj-lt"/>
              <a:buAutoNum type="arabicPeriod"/>
            </a:pPr>
            <a:r>
              <a:rPr lang="it-IT" dirty="0" smtClean="0"/>
              <a:t>Diffusione della bioetica attraverso progetti di ricerca sul piano medico-sociale, ampliando così gli orizzonti di Potter </a:t>
            </a: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1ª DEFINIZIONE </a:t>
            </a:r>
            <a:r>
              <a:rPr lang="it-IT" dirty="0" err="1" smtClean="0"/>
              <a:t>DI</a:t>
            </a:r>
            <a:r>
              <a:rPr lang="it-IT" dirty="0" smtClean="0"/>
              <a:t> BIOETICA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1"/>
          </p:nvPr>
        </p:nvSpPr>
        <p:spPr>
          <a:xfrm>
            <a:off x="457200" y="2492896"/>
            <a:ext cx="8229600" cy="363326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i="1" dirty="0" smtClean="0"/>
              <a:t>    STUDIO </a:t>
            </a:r>
            <a:r>
              <a:rPr lang="it-IT" i="1" dirty="0" smtClean="0"/>
              <a:t>SISTEMATICO DELLA CONDOTTA UMANA NELL’AMBITO DELLE SCIENZE DELLA VITA E DELLA SALUTE, CONDOTTA ESAMINATA ALLA LUCE </a:t>
            </a:r>
            <a:r>
              <a:rPr lang="it-IT" i="1" dirty="0" err="1" smtClean="0"/>
              <a:t>DI</a:t>
            </a:r>
            <a:r>
              <a:rPr lang="it-IT" i="1" dirty="0" smtClean="0"/>
              <a:t> VALORI E </a:t>
            </a:r>
            <a:r>
              <a:rPr lang="it-IT" i="1" dirty="0" err="1" smtClean="0"/>
              <a:t>DI</a:t>
            </a:r>
            <a:r>
              <a:rPr lang="it-IT" i="1" dirty="0" smtClean="0"/>
              <a:t> PRINCIPI MORALI </a:t>
            </a:r>
          </a:p>
          <a:p>
            <a:endParaRPr lang="it-IT" i="1" dirty="0" smtClean="0"/>
          </a:p>
          <a:p>
            <a:endParaRPr lang="it-IT" i="1" dirty="0" smtClean="0"/>
          </a:p>
          <a:p>
            <a:pPr algn="r">
              <a:buNone/>
            </a:pPr>
            <a:r>
              <a:rPr lang="it-IT" sz="2400" i="1" dirty="0" err="1" smtClean="0"/>
              <a:t>Encyclopedia</a:t>
            </a:r>
            <a:r>
              <a:rPr lang="it-IT" sz="2400" i="1" dirty="0" smtClean="0"/>
              <a:t> </a:t>
            </a:r>
            <a:r>
              <a:rPr lang="it-IT" sz="2400" i="1" dirty="0" err="1" smtClean="0"/>
              <a:t>of</a:t>
            </a:r>
            <a:r>
              <a:rPr lang="it-IT" sz="2400" i="1" dirty="0" smtClean="0"/>
              <a:t> </a:t>
            </a:r>
            <a:r>
              <a:rPr lang="it-IT" sz="2400" i="1" dirty="0" err="1" smtClean="0"/>
              <a:t>Bioethics</a:t>
            </a:r>
            <a:r>
              <a:rPr lang="it-IT" sz="2400" i="1" dirty="0" smtClean="0"/>
              <a:t>, 1978</a:t>
            </a:r>
            <a:endParaRPr lang="it-IT" sz="2400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Identificazione di 4 ambiti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I problemi etici di tutte le professioni sanitarie (etica professionale)</a:t>
            </a:r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La ricerca </a:t>
            </a:r>
            <a:r>
              <a:rPr lang="it-IT" dirty="0" err="1" smtClean="0"/>
              <a:t>biomedica</a:t>
            </a:r>
            <a:r>
              <a:rPr lang="it-IT" dirty="0" smtClean="0"/>
              <a:t> e quella nell’ambito delle scienze psicologiche e comportamentali</a:t>
            </a:r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Problemi sociali legati alla sanità pubblica, alla medicina del lavoro, al controllo demografico</a:t>
            </a:r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La vita e la salute dell’uomo in relazione all’ecosistema (sperimentazione sugli animali, difesa dell’ambiente) 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Genesi </a:t>
            </a:r>
            <a:r>
              <a:rPr lang="it-IT" dirty="0" err="1" smtClean="0"/>
              <a:t>bilocata</a:t>
            </a:r>
            <a:r>
              <a:rPr lang="it-IT" dirty="0" smtClean="0"/>
              <a:t> del termine BIOETICA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INTERPRETAZIONE </a:t>
            </a:r>
            <a:r>
              <a:rPr lang="it-IT" dirty="0" err="1" smtClean="0"/>
              <a:t>DI</a:t>
            </a:r>
            <a:r>
              <a:rPr lang="it-IT" dirty="0" smtClean="0"/>
              <a:t> POTTER: </a:t>
            </a:r>
          </a:p>
          <a:p>
            <a:pPr>
              <a:buNone/>
            </a:pPr>
            <a:r>
              <a:rPr lang="it-IT" dirty="0" smtClean="0"/>
              <a:t>La bioetica deve collegare la conoscenza biologica con i valori umani, deve individuare direttamente nella biologia i nuovi fini morali</a:t>
            </a:r>
          </a:p>
          <a:p>
            <a:pPr>
              <a:buNone/>
            </a:pPr>
            <a:r>
              <a:rPr lang="it-IT" dirty="0" smtClean="0"/>
              <a:t> </a:t>
            </a:r>
          </a:p>
          <a:p>
            <a:r>
              <a:rPr lang="it-IT" dirty="0" smtClean="0"/>
              <a:t>INTERPRETAZIONE DELL’ENCYCLOPEDIA:</a:t>
            </a:r>
          </a:p>
          <a:p>
            <a:pPr>
              <a:buNone/>
            </a:pPr>
            <a:r>
              <a:rPr lang="it-IT" dirty="0" smtClean="0"/>
              <a:t>La bioetica è una nuova metodologia di esame dei problemi etici della biomedicina alla luce dei principi che l’etica ha già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 </a:t>
            </a:r>
            <a:r>
              <a:rPr lang="it-IT" dirty="0" smtClean="0"/>
              <a:t>PROBLEMI </a:t>
            </a:r>
            <a:r>
              <a:rPr lang="it-IT" dirty="0" smtClean="0"/>
              <a:t>che portano allo sviluppo della BIOETICA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1"/>
          </p:nvPr>
        </p:nvSpPr>
        <p:spPr>
          <a:xfrm>
            <a:off x="539552" y="1916832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t-IT" b="1" dirty="0" smtClean="0"/>
              <a:t>La sperimentazione sull’uomo</a:t>
            </a:r>
          </a:p>
          <a:p>
            <a:pPr marL="514350" indent="-514350">
              <a:buFont typeface="+mj-lt"/>
              <a:buAutoNum type="arabicPeriod"/>
            </a:pPr>
            <a:endParaRPr lang="it-IT" b="1" dirty="0" smtClean="0"/>
          </a:p>
          <a:p>
            <a:pPr marL="514350" indent="-514350">
              <a:buFont typeface="+mj-lt"/>
              <a:buAutoNum type="arabicPeriod"/>
            </a:pPr>
            <a:r>
              <a:rPr lang="it-IT" b="1" dirty="0" smtClean="0"/>
              <a:t>Le scoperte della genetica</a:t>
            </a:r>
          </a:p>
          <a:p>
            <a:pPr marL="514350" indent="-514350">
              <a:buFont typeface="+mj-lt"/>
              <a:buAutoNum type="arabicPeriod"/>
            </a:pPr>
            <a:endParaRPr lang="it-IT" b="1" dirty="0" smtClean="0"/>
          </a:p>
          <a:p>
            <a:pPr marL="514350" indent="-514350">
              <a:buFont typeface="+mj-lt"/>
              <a:buAutoNum type="arabicPeriod"/>
            </a:pPr>
            <a:r>
              <a:rPr lang="it-IT" b="1" dirty="0" smtClean="0"/>
              <a:t>I trapianti d’organo</a:t>
            </a:r>
          </a:p>
          <a:p>
            <a:pPr marL="514350" indent="-514350">
              <a:buFont typeface="+mj-lt"/>
              <a:buAutoNum type="arabicPeriod"/>
            </a:pPr>
            <a:endParaRPr lang="it-IT" b="1" dirty="0" smtClean="0"/>
          </a:p>
          <a:p>
            <a:pPr marL="514350" indent="-514350">
              <a:buFont typeface="+mj-lt"/>
              <a:buAutoNum type="arabicPeriod"/>
            </a:pPr>
            <a:r>
              <a:rPr lang="it-IT" b="1" dirty="0" smtClean="0"/>
              <a:t>L’inizio della vita e la procreazione umana</a:t>
            </a:r>
          </a:p>
          <a:p>
            <a:pPr marL="514350" indent="-514350">
              <a:buFont typeface="+mj-lt"/>
              <a:buAutoNum type="arabicPeriod"/>
            </a:pPr>
            <a:endParaRPr lang="it-IT" b="1" dirty="0" smtClean="0"/>
          </a:p>
          <a:p>
            <a:pPr marL="514350" indent="-514350">
              <a:buFont typeface="+mj-lt"/>
              <a:buAutoNum type="arabicPeriod"/>
            </a:pPr>
            <a:r>
              <a:rPr lang="it-IT" b="1" dirty="0" smtClean="0"/>
              <a:t>I problemi di fine vita</a:t>
            </a:r>
            <a:endParaRPr lang="it-IT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1. La sperimentazione (selvaggia) sull’uomo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it-IT" i="1" dirty="0" smtClean="0"/>
              <a:t>Il processo di Norimberga contro i crimini nazisti</a:t>
            </a:r>
          </a:p>
          <a:p>
            <a:pPr marL="571500" indent="-571500">
              <a:buFont typeface="+mj-lt"/>
              <a:buAutoNum type="romanUcPeriod"/>
            </a:pPr>
            <a:endParaRPr lang="it-IT" i="1" dirty="0" smtClean="0"/>
          </a:p>
          <a:p>
            <a:pPr marL="571500" indent="-571500">
              <a:buFont typeface="+mj-lt"/>
              <a:buAutoNum type="romanUcPeriod"/>
            </a:pPr>
            <a:r>
              <a:rPr lang="it-IT" i="1" dirty="0" smtClean="0"/>
              <a:t>Abusi su anziani e bambini</a:t>
            </a:r>
            <a:endParaRPr lang="it-IT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1. La sperimentazione (selvaggia) sull’uomo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it-IT" i="1" dirty="0" smtClean="0"/>
              <a:t>Il processo di Norimberga contro i crimini nazisti. </a:t>
            </a:r>
            <a:r>
              <a:rPr lang="it-IT" i="1" smtClean="0"/>
              <a:t>L</a:t>
            </a:r>
            <a:r>
              <a:rPr lang="it-IT" smtClean="0"/>
              <a:t>a </a:t>
            </a:r>
            <a:r>
              <a:rPr lang="it-IT" dirty="0" smtClean="0"/>
              <a:t>scoperta delle agghiaccianti sperimentazioni condotte sull’uomo – soprattutto prigionieri, omosessuali, anziani –, con la finalità di purificare la razza ariana ma anche sotto la maschera della ricerca medica e ancor di più l’eliminazione di milioni di esseri umani hanno provocato un sentimento di forte sdegno nel mondo intero</a:t>
            </a:r>
            <a:endParaRPr lang="it-IT" i="1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1. La sperimentazione (selvaggia) sull’uomo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67544" y="1772816"/>
            <a:ext cx="8229600" cy="4525963"/>
          </a:xfrm>
        </p:spPr>
        <p:txBody>
          <a:bodyPr>
            <a:normAutofit/>
          </a:bodyPr>
          <a:lstStyle/>
          <a:p>
            <a:pPr marL="571500" indent="-571500">
              <a:buNone/>
            </a:pPr>
            <a:r>
              <a:rPr lang="it-IT" i="1" dirty="0" smtClean="0"/>
              <a:t>II. Abusi su soggetti umani:</a:t>
            </a:r>
          </a:p>
          <a:p>
            <a:pPr marL="571500" indent="-571500">
              <a:buNone/>
            </a:pPr>
            <a:endParaRPr lang="it-IT" i="1" dirty="0" smtClean="0"/>
          </a:p>
          <a:p>
            <a:pPr marL="571500" indent="-571500">
              <a:buFont typeface="Wingdings" pitchFamily="2" charset="2"/>
              <a:buChar char="q"/>
            </a:pPr>
            <a:r>
              <a:rPr lang="it-IT" i="1" dirty="0" smtClean="0"/>
              <a:t>	</a:t>
            </a:r>
            <a:r>
              <a:rPr lang="it-IT" dirty="0" smtClean="0"/>
              <a:t>800 bambini handicappati psichici vengono inoculati con siero infetto per studiare la patogenesi dell’epatite virale e sviluppare metodi per l’immunizzazione </a:t>
            </a:r>
            <a:r>
              <a:rPr lang="it-IT" i="1" dirty="0" smtClean="0"/>
              <a:t>al </a:t>
            </a:r>
            <a:r>
              <a:rPr lang="it-IT" i="1" dirty="0" err="1" smtClean="0"/>
              <a:t>Willowbrook</a:t>
            </a:r>
            <a:r>
              <a:rPr lang="it-IT" i="1" dirty="0" smtClean="0"/>
              <a:t> State Hospital di NY. </a:t>
            </a:r>
            <a:r>
              <a:rPr lang="it-IT" dirty="0" smtClean="0"/>
              <a:t>Si trattava cioè di uno studio sui farmaci per arrestare il processo infettivo, iniettando il virus attivo dell’epatite su bambini gravemente ritardati e ritenuti soggetti incurabili</a:t>
            </a:r>
            <a:endParaRPr lang="it-IT" i="1" dirty="0" smtClean="0"/>
          </a:p>
          <a:p>
            <a:pPr marL="571500" indent="-571500">
              <a:buNone/>
            </a:pPr>
            <a:endParaRPr lang="it-IT" i="1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 smtClean="0"/>
              <a:t>II. Abusi su soggetti umani</a:t>
            </a:r>
            <a:endParaRPr lang="it-IT" i="1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it-IT" dirty="0" smtClean="0"/>
              <a:t> 600 pazienti vengono reclutati nel 1932 in Alabama per valutare la storia naturale della sifilide e lasciati senza terapia anche quando la penicillina divenne disponibile fino all’inizio degli anni ’70 (</a:t>
            </a:r>
            <a:r>
              <a:rPr lang="it-IT" i="1" dirty="0" err="1" smtClean="0"/>
              <a:t>Taskegee</a:t>
            </a:r>
            <a:r>
              <a:rPr lang="it-IT" i="1" dirty="0" smtClean="0"/>
              <a:t> </a:t>
            </a:r>
            <a:r>
              <a:rPr lang="it-IT" i="1" dirty="0" err="1" smtClean="0"/>
              <a:t>Study</a:t>
            </a:r>
            <a:r>
              <a:rPr lang="it-IT" dirty="0" smtClean="0"/>
              <a:t>)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t-IT" b="1" i="1" dirty="0" smtClean="0"/>
              <a:t>The </a:t>
            </a:r>
            <a:r>
              <a:rPr lang="it-IT" b="1" i="1" dirty="0" err="1" smtClean="0"/>
              <a:t>Taskegee</a:t>
            </a:r>
            <a:r>
              <a:rPr lang="it-IT" b="1" i="1" dirty="0" smtClean="0"/>
              <a:t> </a:t>
            </a:r>
            <a:r>
              <a:rPr lang="it-IT" b="1" i="1" dirty="0" err="1" smtClean="0"/>
              <a:t>Syphilis</a:t>
            </a:r>
            <a:r>
              <a:rPr lang="it-IT" b="1" i="1" dirty="0" smtClean="0"/>
              <a:t> </a:t>
            </a:r>
            <a:r>
              <a:rPr lang="it-IT" b="1" i="1" dirty="0" err="1" smtClean="0"/>
              <a:t>Study</a:t>
            </a:r>
            <a:endParaRPr lang="it-IT" b="1" i="1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Lo studio iniziò nel 1932 nella Contea di </a:t>
            </a:r>
            <a:r>
              <a:rPr lang="it-IT" dirty="0" err="1" smtClean="0"/>
              <a:t>Macom</a:t>
            </a:r>
            <a:r>
              <a:rPr lang="it-IT" dirty="0" smtClean="0"/>
              <a:t> (Alabama), precisamente a </a:t>
            </a:r>
            <a:r>
              <a:rPr lang="it-IT" dirty="0" err="1" smtClean="0"/>
              <a:t>Taskegee</a:t>
            </a:r>
            <a:r>
              <a:rPr lang="it-IT" dirty="0" smtClean="0"/>
              <a:t> città costituita per l’80% da neri che presentavano il più elevato tasso di sifilide  del paese (oltre il 20%)</a:t>
            </a:r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Fino a quel momento il trattamento standard della sifilide era basato su medicamenti a base tra gli altri di mercurio, un trattamento di dubbia efficacia che migliorava le lesioni ma non arrestava il decorso della malattia.</a:t>
            </a:r>
          </a:p>
          <a:p>
            <a:endParaRPr lang="it-IT" dirty="0" smtClean="0"/>
          </a:p>
          <a:p>
            <a:r>
              <a:rPr lang="it-IT" dirty="0" smtClean="0"/>
              <a:t>Vennero reclutati 600 pazienti (</a:t>
            </a:r>
            <a:r>
              <a:rPr lang="it-IT" i="1" dirty="0" err="1" smtClean="0"/>
              <a:t>black</a:t>
            </a:r>
            <a:r>
              <a:rPr lang="it-IT" i="1" dirty="0" smtClean="0"/>
              <a:t> man, </a:t>
            </a:r>
            <a:r>
              <a:rPr lang="it-IT" i="1" dirty="0" err="1" smtClean="0"/>
              <a:t>mostly</a:t>
            </a:r>
            <a:r>
              <a:rPr lang="it-IT" i="1" dirty="0" smtClean="0"/>
              <a:t> </a:t>
            </a:r>
            <a:r>
              <a:rPr lang="it-IT" i="1" dirty="0" err="1" smtClean="0"/>
              <a:t>poor</a:t>
            </a:r>
            <a:r>
              <a:rPr lang="it-IT" i="1" dirty="0" smtClean="0"/>
              <a:t> and </a:t>
            </a:r>
            <a:r>
              <a:rPr lang="it-IT" i="1" dirty="0" err="1" smtClean="0"/>
              <a:t>uneducated</a:t>
            </a:r>
            <a:r>
              <a:rPr lang="it-IT" dirty="0" smtClean="0"/>
              <a:t>) 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t-IT" b="1" dirty="0" smtClean="0"/>
              <a:t>The </a:t>
            </a:r>
            <a:r>
              <a:rPr lang="it-IT" b="1" dirty="0" err="1" smtClean="0"/>
              <a:t>Taskegee</a:t>
            </a:r>
            <a:r>
              <a:rPr lang="it-IT" b="1" dirty="0" smtClean="0"/>
              <a:t> </a:t>
            </a:r>
            <a:r>
              <a:rPr lang="it-IT" b="1" dirty="0" err="1" smtClean="0"/>
              <a:t>Study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0000" lnSpcReduction="20000"/>
          </a:bodyPr>
          <a:lstStyle/>
          <a:p>
            <a:r>
              <a:rPr lang="it-IT" sz="2800" dirty="0" smtClean="0"/>
              <a:t>Dei 600 soggetti reclutati, 400 avevano una diagnosi di sifilide, mai comunicata e per la quale non erano mai stati trattati:</a:t>
            </a:r>
          </a:p>
          <a:p>
            <a:pPr>
              <a:buNone/>
            </a:pPr>
            <a:endParaRPr lang="it-IT" sz="2800" dirty="0" smtClean="0"/>
          </a:p>
          <a:p>
            <a:pPr>
              <a:buNone/>
            </a:pPr>
            <a:r>
              <a:rPr lang="it-IT" dirty="0" smtClean="0"/>
              <a:t>	- </a:t>
            </a:r>
            <a:r>
              <a:rPr lang="it-IT" sz="2000" b="1" dirty="0" smtClean="0"/>
              <a:t>nessuno di essi fu informato di essere un soggetto di ricerca</a:t>
            </a:r>
          </a:p>
          <a:p>
            <a:pPr>
              <a:buNone/>
            </a:pPr>
            <a:r>
              <a:rPr lang="it-IT" sz="2000" b="1" dirty="0" smtClean="0"/>
              <a:t>	- nessuno di essi fu informato dell’esistenza di una terapia per la sifilide</a:t>
            </a:r>
          </a:p>
          <a:p>
            <a:pPr>
              <a:buFontTx/>
              <a:buChar char="-"/>
            </a:pPr>
            <a:endParaRPr lang="it-IT" sz="2000" b="1" dirty="0" smtClean="0"/>
          </a:p>
          <a:p>
            <a:r>
              <a:rPr lang="it-IT" sz="2800" dirty="0" smtClean="0"/>
              <a:t>I restanti 200 soggetti non affetti da Sifilide furono impiegati come controllo</a:t>
            </a:r>
          </a:p>
          <a:p>
            <a:pPr>
              <a:buNone/>
            </a:pPr>
            <a:endParaRPr lang="it-IT" sz="2800" dirty="0" smtClean="0"/>
          </a:p>
          <a:p>
            <a:r>
              <a:rPr lang="it-IT" sz="2800" dirty="0" smtClean="0"/>
              <a:t>A tutti fu detto di avere il “sangue cattivo”(</a:t>
            </a:r>
            <a:r>
              <a:rPr lang="it-IT" sz="2800" i="1" dirty="0" smtClean="0"/>
              <a:t>bad </a:t>
            </a:r>
            <a:r>
              <a:rPr lang="it-IT" sz="2800" i="1" dirty="0" err="1" smtClean="0"/>
              <a:t>blood</a:t>
            </a:r>
            <a:r>
              <a:rPr lang="it-IT" sz="2800" dirty="0" smtClean="0"/>
              <a:t>) per la cui ragione dovevano sottoporsi periodicamente ad esami medici, inclusa la puntura </a:t>
            </a:r>
            <a:r>
              <a:rPr lang="it-IT" sz="2800" dirty="0" err="1" smtClean="0"/>
              <a:t>lombale</a:t>
            </a:r>
            <a:endParaRPr lang="it-IT" sz="2800" dirty="0" smtClean="0"/>
          </a:p>
          <a:p>
            <a:endParaRPr lang="it-IT" sz="2800" dirty="0" smtClean="0"/>
          </a:p>
          <a:p>
            <a:r>
              <a:rPr lang="it-IT" sz="2800" dirty="0" smtClean="0"/>
              <a:t>Ai soggetti fu promesso: il trasporto gratuito al’ospedale, pasti caldi gratuiti, cure mediche gratuite e sepoltura gratuita</a:t>
            </a:r>
          </a:p>
          <a:p>
            <a:endParaRPr lang="it-IT" sz="2800" dirty="0" smtClean="0"/>
          </a:p>
          <a:p>
            <a:endParaRPr lang="it-IT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t-IT" b="1" dirty="0" smtClean="0"/>
              <a:t>The </a:t>
            </a:r>
            <a:r>
              <a:rPr lang="it-IT" b="1" dirty="0" err="1" smtClean="0"/>
              <a:t>Taskegee</a:t>
            </a:r>
            <a:r>
              <a:rPr lang="it-IT" b="1" dirty="0" smtClean="0"/>
              <a:t> </a:t>
            </a:r>
            <a:r>
              <a:rPr lang="it-IT" b="1" dirty="0" err="1" smtClean="0"/>
              <a:t>Study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Quando la storia esplose nel 1972, 74 soggetti erano ancora vivi</a:t>
            </a:r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Lo studio che doveva durare 1 anno </a:t>
            </a:r>
            <a:r>
              <a:rPr lang="it-IT" dirty="0" smtClean="0"/>
              <a:t>durò</a:t>
            </a:r>
            <a:r>
              <a:rPr lang="it-IT" dirty="0" smtClean="0"/>
              <a:t> </a:t>
            </a:r>
            <a:r>
              <a:rPr lang="it-IT" dirty="0" smtClean="0"/>
              <a:t>in </a:t>
            </a:r>
            <a:r>
              <a:rPr lang="it-IT" dirty="0" smtClean="0"/>
              <a:t>realtà </a:t>
            </a:r>
            <a:r>
              <a:rPr lang="it-IT" dirty="0" smtClean="0"/>
              <a:t>40 anni, anche dopo che la penicillina divenne disponibile</a:t>
            </a:r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Lo studio fu più volte valutato dal Servizio di Sanità Pubblica che decise che il valore scientifico dello studio ne giustificava la continuazione</a:t>
            </a:r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2. </a:t>
            </a:r>
            <a:r>
              <a:rPr lang="it-IT" b="1" dirty="0" smtClean="0"/>
              <a:t>Le scoperte della genetica</a:t>
            </a:r>
            <a:br>
              <a:rPr lang="it-IT" b="1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4038600" cy="5472608"/>
          </a:xfrm>
        </p:spPr>
        <p:txBody>
          <a:bodyPr>
            <a:normAutofit fontScale="70000" lnSpcReduction="20000"/>
          </a:bodyPr>
          <a:lstStyle/>
          <a:p>
            <a:r>
              <a:rPr lang="it-IT" sz="3000" dirty="0" smtClean="0"/>
              <a:t>Inizio anni ’70: alla Stanford </a:t>
            </a:r>
            <a:r>
              <a:rPr lang="it-IT" sz="3000" dirty="0" err="1" smtClean="0"/>
              <a:t>University</a:t>
            </a:r>
            <a:r>
              <a:rPr lang="it-IT" sz="3000" dirty="0" smtClean="0"/>
              <a:t> viene programmato un esperimento di integrazione del batterio </a:t>
            </a:r>
            <a:r>
              <a:rPr lang="it-IT" sz="3000" i="1" dirty="0" err="1" smtClean="0"/>
              <a:t>E.coli</a:t>
            </a:r>
            <a:r>
              <a:rPr lang="it-IT" sz="3000" dirty="0" smtClean="0"/>
              <a:t> </a:t>
            </a:r>
            <a:r>
              <a:rPr lang="it-IT" sz="3000" dirty="0" smtClean="0"/>
              <a:t>nel </a:t>
            </a:r>
            <a:r>
              <a:rPr lang="it-IT" sz="3000" dirty="0" smtClean="0"/>
              <a:t>genoma del </a:t>
            </a:r>
            <a:r>
              <a:rPr lang="it-IT" sz="3000" i="1" dirty="0" smtClean="0"/>
              <a:t>virus SV40 </a:t>
            </a:r>
            <a:r>
              <a:rPr lang="it-IT" sz="3000" dirty="0" smtClean="0"/>
              <a:t>(tumore della scimmia non infettivo per l’uomo)</a:t>
            </a:r>
          </a:p>
          <a:p>
            <a:pPr>
              <a:buNone/>
            </a:pPr>
            <a:r>
              <a:rPr lang="it-IT" sz="3000" dirty="0" smtClean="0"/>
              <a:t>     L’esperimento </a:t>
            </a:r>
            <a:r>
              <a:rPr lang="it-IT" sz="3000" dirty="0" smtClean="0"/>
              <a:t>non fu più eseguito poiché vi erano troppi rischi: </a:t>
            </a:r>
          </a:p>
          <a:p>
            <a:pPr lvl="1"/>
            <a:r>
              <a:rPr lang="it-IT" sz="2200" dirty="0" smtClean="0"/>
              <a:t>Se l’</a:t>
            </a:r>
            <a:r>
              <a:rPr lang="it-IT" sz="2200" i="1" dirty="0" err="1" smtClean="0"/>
              <a:t>E.coli</a:t>
            </a:r>
            <a:r>
              <a:rPr lang="it-IT" sz="2200" dirty="0" smtClean="0"/>
              <a:t> fosse sfuggito al controllo?</a:t>
            </a:r>
          </a:p>
          <a:p>
            <a:pPr lvl="1"/>
            <a:r>
              <a:rPr lang="it-IT" sz="2200" dirty="0" smtClean="0"/>
              <a:t>Se avesse infettato i ricercatori?</a:t>
            </a:r>
          </a:p>
          <a:p>
            <a:pPr lvl="1"/>
            <a:r>
              <a:rPr lang="it-IT" sz="2200" dirty="0" smtClean="0"/>
              <a:t>Se si fossero scatenate epidemie di </a:t>
            </a:r>
            <a:r>
              <a:rPr lang="it-IT" sz="2200" dirty="0" smtClean="0"/>
              <a:t>cancro?</a:t>
            </a:r>
          </a:p>
          <a:p>
            <a:pPr lvl="1">
              <a:buNone/>
            </a:pPr>
            <a:r>
              <a:rPr lang="it-IT" sz="3000" dirty="0" smtClean="0"/>
              <a:t>La </a:t>
            </a:r>
            <a:r>
              <a:rPr lang="it-IT" sz="3000" dirty="0" smtClean="0"/>
              <a:t>genetica entra nei Parlamenti: audizione di scienziati e ricercatori</a:t>
            </a:r>
          </a:p>
          <a:p>
            <a:pPr lvl="1"/>
            <a:endParaRPr lang="it-IT" sz="3000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endParaRPr lang="it-IT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3. I trapianti d’organo</a:t>
            </a:r>
            <a:br>
              <a:rPr lang="it-IT" b="1" dirty="0" smtClean="0"/>
            </a:b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I problemi etici sollevati dai trapianti:</a:t>
            </a:r>
          </a:p>
          <a:p>
            <a:pPr>
              <a:buNone/>
            </a:pPr>
            <a:endParaRPr lang="it-IT" dirty="0" smtClean="0"/>
          </a:p>
          <a:p>
            <a:pPr lvl="1">
              <a:buFont typeface="Wingdings" pitchFamily="2" charset="2"/>
              <a:buChar char="ü"/>
            </a:pPr>
            <a:r>
              <a:rPr lang="it-IT" sz="2000" dirty="0" smtClean="0"/>
              <a:t> il rigetto degli organi prima degli immunosoppressori</a:t>
            </a:r>
          </a:p>
          <a:p>
            <a:pPr lvl="1">
              <a:buFont typeface="Wingdings" pitchFamily="2" charset="2"/>
              <a:buChar char="ü"/>
            </a:pPr>
            <a:r>
              <a:rPr lang="it-IT" sz="2000" dirty="0" smtClean="0"/>
              <a:t> l’impiego di elevate risorse per pochi, </a:t>
            </a:r>
            <a:r>
              <a:rPr lang="it-IT" sz="2000" dirty="0" err="1" smtClean="0"/>
              <a:t>pochi</a:t>
            </a:r>
            <a:r>
              <a:rPr lang="it-IT" sz="2000" dirty="0" smtClean="0"/>
              <a:t> organi disponibili, i criteri di priorità delle liste</a:t>
            </a:r>
          </a:p>
          <a:p>
            <a:pPr lvl="1">
              <a:buFont typeface="Wingdings" pitchFamily="2" charset="2"/>
              <a:buChar char="ü"/>
            </a:pPr>
            <a:r>
              <a:rPr lang="it-IT" sz="2000" dirty="0" smtClean="0"/>
              <a:t> il consenso alla donazione</a:t>
            </a:r>
          </a:p>
          <a:p>
            <a:pPr lvl="1">
              <a:buFont typeface="Wingdings" pitchFamily="2" charset="2"/>
              <a:buChar char="ü"/>
            </a:pPr>
            <a:r>
              <a:rPr lang="it-IT" sz="2000" dirty="0" smtClean="0"/>
              <a:t> la questione dell’accertamento della morte</a:t>
            </a:r>
          </a:p>
          <a:p>
            <a:pPr lvl="1">
              <a:buFont typeface="Wingdings" pitchFamily="2" charset="2"/>
              <a:buChar char="ü"/>
            </a:pPr>
            <a:r>
              <a:rPr lang="it-IT" sz="2000" dirty="0" smtClean="0"/>
              <a:t> i primi esperimenti di xenotrapianti (1964)</a:t>
            </a:r>
            <a:endParaRPr lang="it-IT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4. Le questioni di inizio vita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La messa a punto della pillola contraccettiva da parte di </a:t>
            </a:r>
            <a:r>
              <a:rPr lang="it-IT" dirty="0" err="1" smtClean="0"/>
              <a:t>Pinkus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Esperimenti di fecondazione extracorporea da parte di Edwards (1965)</a:t>
            </a:r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La sentenza della Corte Suprema Usa (</a:t>
            </a:r>
            <a:r>
              <a:rPr lang="it-IT" dirty="0" err="1" smtClean="0"/>
              <a:t>Roe</a:t>
            </a:r>
            <a:r>
              <a:rPr lang="it-IT" dirty="0" smtClean="0"/>
              <a:t> vs </a:t>
            </a:r>
            <a:r>
              <a:rPr lang="it-IT" dirty="0" err="1" smtClean="0"/>
              <a:t>Wade</a:t>
            </a:r>
            <a:r>
              <a:rPr lang="it-IT" dirty="0" smtClean="0"/>
              <a:t>, 1973)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endParaRPr lang="it-IT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5. Le questioni di fine vita</a:t>
            </a:r>
            <a:endParaRPr lang="it-IT" b="1" dirty="0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Le terapie di sostegno vitale</a:t>
            </a:r>
          </a:p>
          <a:p>
            <a:r>
              <a:rPr lang="it-IT" dirty="0" smtClean="0"/>
              <a:t>Il caso Anne Karen </a:t>
            </a:r>
            <a:r>
              <a:rPr lang="it-IT" dirty="0" err="1" smtClean="0"/>
              <a:t>Quinlan</a:t>
            </a:r>
            <a:r>
              <a:rPr lang="it-IT" dirty="0" smtClean="0"/>
              <a:t> - quando staccare le apparecchiature</a:t>
            </a:r>
          </a:p>
          <a:p>
            <a:r>
              <a:rPr lang="it-IT" dirty="0" smtClean="0"/>
              <a:t>I concetto di ordinario e straordinario</a:t>
            </a:r>
          </a:p>
          <a:p>
            <a:r>
              <a:rPr lang="it-IT" dirty="0" smtClean="0"/>
              <a:t>L’alimentazione e l’idratazione artificiale</a:t>
            </a:r>
          </a:p>
          <a:p>
            <a:r>
              <a:rPr lang="it-IT" dirty="0" smtClean="0"/>
              <a:t>I primi Testamenti di vita (California)</a:t>
            </a:r>
          </a:p>
          <a:p>
            <a:r>
              <a:rPr lang="it-IT" dirty="0" smtClean="0"/>
              <a:t>L’intervento sui bambini handicappati (Baby </a:t>
            </a:r>
            <a:r>
              <a:rPr lang="it-IT" dirty="0" err="1" smtClean="0"/>
              <a:t>Doe</a:t>
            </a:r>
            <a:r>
              <a:rPr lang="it-IT" dirty="0" smtClean="0"/>
              <a:t>)</a:t>
            </a:r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necessità di: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Dialogare tra persone che hanno culture diverse </a:t>
            </a:r>
          </a:p>
          <a:p>
            <a:r>
              <a:rPr lang="it-IT" dirty="0" smtClean="0"/>
              <a:t>Tradurre l’etica in azioni sociali</a:t>
            </a:r>
          </a:p>
          <a:p>
            <a:r>
              <a:rPr lang="it-IT" dirty="0" smtClean="0"/>
              <a:t>Regolamentare sul piano giuridico gli interventi sull’uomo</a:t>
            </a:r>
          </a:p>
          <a:p>
            <a:r>
              <a:rPr lang="it-IT" dirty="0" smtClean="0"/>
              <a:t>Offrire un’informazione </a:t>
            </a:r>
            <a:r>
              <a:rPr lang="it-IT" dirty="0" smtClean="0"/>
              <a:t>corretta</a:t>
            </a:r>
          </a:p>
          <a:p>
            <a:endParaRPr lang="it-IT" dirty="0" smtClean="0"/>
          </a:p>
          <a:p>
            <a:pPr algn="r">
              <a:buNone/>
            </a:pPr>
            <a:r>
              <a:rPr lang="it-IT" dirty="0" err="1" smtClean="0"/>
              <a:t>………</a:t>
            </a:r>
            <a:r>
              <a:rPr lang="it-IT" dirty="0" smtClean="0"/>
              <a:t>.. 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2ª </a:t>
            </a:r>
            <a:r>
              <a:rPr lang="it-IT" dirty="0" smtClean="0"/>
              <a:t>definizione di BIOETICA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“STUDIO SISTEMATICO DELLE DIMENSIONI MORALI – INCLUSA LA VISIONE MORALE, LE DECISIONI, LA CONDOTTA E LE POLITICHE – DELLE SCIENZE DELLA VITA E DELLA SALUTE, UTILIZZANDO VARIE METODOLOGIE ETICHE CON UNA IMPOSTAZIONE INTERDISCIPLINARE” </a:t>
            </a:r>
          </a:p>
          <a:p>
            <a:pPr>
              <a:buNone/>
            </a:pPr>
            <a:endParaRPr lang="it-IT" dirty="0" smtClean="0"/>
          </a:p>
          <a:p>
            <a:pPr algn="r">
              <a:buNone/>
            </a:pPr>
            <a:r>
              <a:rPr lang="it-IT" sz="2800" i="1" dirty="0" err="1" smtClean="0"/>
              <a:t>Encyclopedia</a:t>
            </a:r>
            <a:r>
              <a:rPr lang="it-IT" sz="2800" i="1" dirty="0" smtClean="0"/>
              <a:t>  </a:t>
            </a:r>
            <a:r>
              <a:rPr lang="it-IT" sz="2800" i="1" dirty="0" err="1" smtClean="0"/>
              <a:t>of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Bioethics</a:t>
            </a:r>
            <a:r>
              <a:rPr lang="it-IT" sz="2800" i="1" dirty="0" smtClean="0"/>
              <a:t> 1995 e 2004</a:t>
            </a:r>
            <a:endParaRPr lang="it-IT" sz="2800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197</TotalTime>
  <Words>1042</Words>
  <Application>Microsoft Office PowerPoint</Application>
  <PresentationFormat>Presentazione su schermo (4:3)</PresentationFormat>
  <Paragraphs>133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Loggia</vt:lpstr>
      <vt:lpstr>Origini della bioetica</vt:lpstr>
      <vt:lpstr>L’EREDITA’ di Van Rensslaer POTTER</vt:lpstr>
      <vt:lpstr>Segue …</vt:lpstr>
      <vt:lpstr>L’EREDITA’ DI Andrè HELLEGERS</vt:lpstr>
      <vt:lpstr>Il Contributo di Daniel CALLAHAN</vt:lpstr>
      <vt:lpstr>1ª DEFINIZIONE DI BIOETICA</vt:lpstr>
      <vt:lpstr>Identificazione di 4 ambiti</vt:lpstr>
      <vt:lpstr>Genesi bilocata del termine BIOETICA</vt:lpstr>
      <vt:lpstr>I PROBLEMI che portano allo sviluppo della BIOETICA</vt:lpstr>
      <vt:lpstr>1. La sperimentazione (selvaggia) sull’uomo</vt:lpstr>
      <vt:lpstr>1. La sperimentazione (selvaggia) sull’uomo</vt:lpstr>
      <vt:lpstr>1. La sperimentazione (selvaggia) sull’uomo</vt:lpstr>
      <vt:lpstr>II. Abusi su soggetti umani</vt:lpstr>
      <vt:lpstr>The Taskegee Syphilis Study</vt:lpstr>
      <vt:lpstr>The Taskegee Study</vt:lpstr>
      <vt:lpstr>The Taskegee Study</vt:lpstr>
      <vt:lpstr>2. Le scoperte della genetica </vt:lpstr>
      <vt:lpstr>3. I trapianti d’organo </vt:lpstr>
      <vt:lpstr>4. Le questioni di inizio vita</vt:lpstr>
      <vt:lpstr>5. Le questioni di fine vita</vt:lpstr>
      <vt:lpstr>La necessità di:</vt:lpstr>
      <vt:lpstr>2ª definizione di BIOETICA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Origini della bioetica</dc:title>
  <dc:creator>standard</dc:creator>
  <cp:lastModifiedBy>standard</cp:lastModifiedBy>
  <cp:revision>42</cp:revision>
  <dcterms:created xsi:type="dcterms:W3CDTF">2010-10-09T09:08:15Z</dcterms:created>
  <dcterms:modified xsi:type="dcterms:W3CDTF">2010-10-09T15:32:56Z</dcterms:modified>
</cp:coreProperties>
</file>